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95" r:id="rId1"/>
    <p:sldMasterId id="2147486332" r:id="rId2"/>
  </p:sldMasterIdLst>
  <p:notesMasterIdLst>
    <p:notesMasterId r:id="rId3"/>
  </p:notesMasterIdLst>
  <p:sldIdLst>
    <p:sldId id="1432" r:id="rId4"/>
    <p:sldId id="1436" r:id="rId5"/>
    <p:sldId id="1439" r:id="rId6"/>
    <p:sldId id="1442" r:id="rId7"/>
    <p:sldId id="1448" r:id="rId9"/>
    <p:sldId id="1451" r:id="rId10"/>
    <p:sldId id="1454" r:id="rId11"/>
    <p:sldId id="1457" r:id="rId12"/>
    <p:sldId id="1460" r:id="rId13"/>
    <p:sldId id="1466" r:id="rId15"/>
    <p:sldId id="1469" r:id="rId16"/>
    <p:sldId id="1472" r:id="rId17"/>
    <p:sldId id="1475" r:id="rId18"/>
    <p:sldId id="1478" r:id="rId19"/>
    <p:sldId id="1484" r:id="rId21"/>
    <p:sldId id="1487" r:id="rId22"/>
    <p:sldId id="1490" r:id="rId23"/>
    <p:sldId id="1493" r:id="rId24"/>
    <p:sldId id="1496" r:id="rId25"/>
    <p:sldId id="1502" r:id="rId27"/>
    <p:sldId id="1505" r:id="rId28"/>
    <p:sldId id="1508" r:id="rId29"/>
    <p:sldId id="1511" r:id="rId30"/>
    <p:sldId id="1514" r:id="rId31"/>
    <p:sldId id="1520" r:id="rId33"/>
    <p:sldId id="1523" r:id="rId34"/>
    <p:sldId id="1526" r:id="rId35"/>
    <p:sldId id="1529" r:id="rId36"/>
    <p:sldId id="1532" r:id="rId37"/>
    <p:sldId id="1538" r:id="rId39"/>
    <p:sldId id="1541" r:id="rId40"/>
    <p:sldId id="1544"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96" r:id="rId1"/>
    <p:sldLayoutId id="2147486297" r:id="rId2"/>
    <p:sldLayoutId id="2147486298" r:id="rId3"/>
    <p:sldLayoutId id="2147486299" r:id="rId4"/>
    <p:sldLayoutId id="2147486300" r:id="rId5"/>
    <p:sldLayoutId id="2147486301" r:id="rId6"/>
    <p:sldLayoutId id="2147486302" r:id="rId7"/>
    <p:sldLayoutId id="2147486303" r:id="rId8"/>
    <p:sldLayoutId id="2147486304" r:id="rId9"/>
    <p:sldLayoutId id="2147486305" r:id="rId10"/>
    <p:sldLayoutId id="214748630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6333" r:id="rId1"/>
    <p:sldLayoutId id="2147486334" r:id="rId2"/>
    <p:sldLayoutId id="2147486335" r:id="rId3"/>
    <p:sldLayoutId id="2147486336" r:id="rId4"/>
    <p:sldLayoutId id="2147486337" r:id="rId5"/>
    <p:sldLayoutId id="2147486338" r:id="rId6"/>
    <p:sldLayoutId id="2147486339" r:id="rId7"/>
    <p:sldLayoutId id="2147486340" r:id="rId8"/>
    <p:sldLayoutId id="2147486341" r:id="rId9"/>
    <p:sldLayoutId id="2147486342" r:id="rId10"/>
    <p:sldLayoutId id="214748634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tags" Target="../tags/tag191.xml"/><Relationship Id="rId16" Type="http://schemas.openxmlformats.org/officeDocument/2006/relationships/tags" Target="../tags/tag192.xml"/><Relationship Id="rId17"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tags" Target="../tags/tag283.xml"/><Relationship Id="rId14" Type="http://schemas.openxmlformats.org/officeDocument/2006/relationships/tags" Target="../tags/tag284.xml"/><Relationship Id="rId15" Type="http://schemas.openxmlformats.org/officeDocument/2006/relationships/tags" Target="../tags/tag285.xml"/><Relationship Id="rId16" Type="http://schemas.openxmlformats.org/officeDocument/2006/relationships/tags" Target="../tags/tag286.xml"/><Relationship Id="rId17" Type="http://schemas.openxmlformats.org/officeDocument/2006/relationships/tags" Target="../tags/tag287.xml"/><Relationship Id="rId18" Type="http://schemas.openxmlformats.org/officeDocument/2006/relationships/tags" Target="../tags/tag288.xml"/><Relationship Id="rId19" Type="http://schemas.openxmlformats.org/officeDocument/2006/relationships/tags" Target="../tags/tag289.xml"/><Relationship Id="rId20" Type="http://schemas.openxmlformats.org/officeDocument/2006/relationships/tags" Target="../tags/tag290.xml"/><Relationship Id="rId21" Type="http://schemas.openxmlformats.org/officeDocument/2006/relationships/tags" Target="../tags/tag291.xml"/><Relationship Id="rId22" Type="http://schemas.openxmlformats.org/officeDocument/2006/relationships/tags" Target="../tags/tag292.xml"/><Relationship Id="rId23" Type="http://schemas.openxmlformats.org/officeDocument/2006/relationships/tags" Target="../tags/tag293.xml"/><Relationship Id="rId24" Type="http://schemas.openxmlformats.org/officeDocument/2006/relationships/tags" Target="../tags/tag294.xml"/><Relationship Id="rId25" Type="http://schemas.openxmlformats.org/officeDocument/2006/relationships/tags" Target="../tags/tag295.xml"/><Relationship Id="rId26" Type="http://schemas.openxmlformats.org/officeDocument/2006/relationships/tags" Target="../tags/tag296.xml"/><Relationship Id="rId27" Type="http://schemas.openxmlformats.org/officeDocument/2006/relationships/tags" Target="../tags/tag297.xml"/><Relationship Id="rId28" Type="http://schemas.openxmlformats.org/officeDocument/2006/relationships/tags" Target="../tags/tag298.xml"/><Relationship Id="rId29" Type="http://schemas.openxmlformats.org/officeDocument/2006/relationships/tags" Target="../tags/tag299.xml"/><Relationship Id="rId30"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tags" Target="../tags/tag339.xml"/><Relationship Id="rId14" Type="http://schemas.openxmlformats.org/officeDocument/2006/relationships/tags" Target="../tags/tag340.xml"/><Relationship Id="rId15" Type="http://schemas.openxmlformats.org/officeDocument/2006/relationships/tags" Target="../tags/tag341.xml"/><Relationship Id="rId16" Type="http://schemas.openxmlformats.org/officeDocument/2006/relationships/tags" Target="../tags/tag342.xml"/><Relationship Id="rId17"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tags" Target="../tags/tag362.xml"/><Relationship Id="rId14" Type="http://schemas.openxmlformats.org/officeDocument/2006/relationships/tags" Target="../tags/tag363.xml"/><Relationship Id="rId15" Type="http://schemas.openxmlformats.org/officeDocument/2006/relationships/tags" Target="../tags/tag364.xml"/><Relationship Id="rId16" Type="http://schemas.openxmlformats.org/officeDocument/2006/relationships/tags" Target="../tags/tag365.xml"/><Relationship Id="rId17" Type="http://schemas.openxmlformats.org/officeDocument/2006/relationships/tags" Target="../tags/tag366.xml"/><Relationship Id="rId18" Type="http://schemas.openxmlformats.org/officeDocument/2006/relationships/tags" Target="../tags/tag367.xml"/><Relationship Id="rId19" Type="http://schemas.openxmlformats.org/officeDocument/2006/relationships/tags" Target="../tags/tag368.xml"/><Relationship Id="rId20" Type="http://schemas.openxmlformats.org/officeDocument/2006/relationships/tags" Target="../tags/tag369.xml"/><Relationship Id="rId2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tags" Target="../tags/tag393.xml"/><Relationship Id="rId6" Type="http://schemas.openxmlformats.org/officeDocument/2006/relationships/tags" Target="../tags/tag394.xml"/><Relationship Id="rId7" Type="http://schemas.openxmlformats.org/officeDocument/2006/relationships/tags" Target="../tags/tag395.xml"/><Relationship Id="rId8" Type="http://schemas.openxmlformats.org/officeDocument/2006/relationships/tags" Target="../tags/tag396.xml"/><Relationship Id="rId9" Type="http://schemas.openxmlformats.org/officeDocument/2006/relationships/tags" Target="../tags/tag397.xml"/><Relationship Id="rId10" Type="http://schemas.openxmlformats.org/officeDocument/2006/relationships/tags" Target="../tags/tag398.xml"/><Relationship Id="rId11" Type="http://schemas.openxmlformats.org/officeDocument/2006/relationships/tags" Target="../tags/tag399.xml"/><Relationship Id="rId12" Type="http://schemas.openxmlformats.org/officeDocument/2006/relationships/tags" Target="../tags/tag400.xml"/><Relationship Id="rId13"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人工智能在故事创作与制作中的智能化与娱乐价值</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200" lang="zh-CN">
                <a:solidFill>
                  <a:schemeClr val="lt1">
                    <a:lumMod val="100000"/>
                  </a:schemeClr>
                </a:solidFill>
                <a:latin typeface="+mj-ea"/>
                <a:ea typeface="+mj-ea"/>
                <a:cs typeface="汉仪粗圆简" panose="02010600000101010101" charset="-122"/>
                <a:sym typeface="+mn-ea"/>
              </a:rPr>
              <a:t>添加目录标题</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人工智能在故事创作中的应用</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人工智能在故事制作中的智能化技术</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人工智能在故事创作与制作中的娱乐价值</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87143"/>
          </a:bodyPr>
          <a:p>
            <a:r>
              <a:rPr altLang="en-US" dirty="0" sz="2800" lang="zh-CN">
                <a:solidFill>
                  <a:schemeClr val="lt1">
                    <a:lumMod val="100000"/>
                  </a:schemeClr>
                </a:solidFill>
                <a:latin typeface="+mj-ea"/>
                <a:ea typeface="+mj-ea"/>
                <a:cs typeface="汉仪粗圆简" panose="02010600000101010101" charset="-122"/>
                <a:sym typeface="+mn-ea"/>
              </a:rPr>
              <a:t>人工智能在故事创作与制作中的挑战与前景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人工智能在故事创作与制作中的案例分析</a:t>
            </a:r>
            <a:endParaRPr altLang="en-US" dirty="0" sz="22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人工智能在故事创作中的应用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自动化故事生成</a:t>
            </a:r>
            <a:endParaRPr altLang="en-US" lang="zh-CN"/>
          </a:p>
        </p:txBody>
      </p:sp>
      <p:sp>
        <p:nvSpPr>
          <p:cNvPr id="1049080"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2"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4"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6"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8"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0"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2"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4"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6"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自动化故事生成的应用场景和优势</a:t>
            </a:r>
            <a:endParaRPr altLang="en-US" dirty="0" sz="2400" lang="zh-CN">
              <a:latin typeface="+mn-ea"/>
              <a:ea typeface="+mn-ea"/>
            </a:endParaRPr>
          </a:p>
        </p:txBody>
      </p:sp>
      <p:sp>
        <p:nvSpPr>
          <p:cNvPr id="1049098"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自动化故事生成的发展趋势和未来展望</a:t>
            </a:r>
            <a:endParaRPr altLang="en-US" dirty="0" sz="2400" lang="zh-CN">
              <a:latin typeface="+mn-ea"/>
              <a:ea typeface="+mn-ea"/>
            </a:endParaRPr>
          </a:p>
        </p:txBody>
      </p:sp>
      <p:sp>
        <p:nvSpPr>
          <p:cNvPr id="1049100"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自动化故事生成的定义和原理</a:t>
            </a:r>
            <a:endParaRPr altLang="en-US" dirty="0" sz="2400" lang="zh-CN">
              <a:latin typeface="+mn-ea"/>
              <a:ea typeface="+mn-ea"/>
            </a:endParaRPr>
          </a:p>
        </p:txBody>
      </p:sp>
      <p:sp>
        <p:nvSpPr>
          <p:cNvPr id="1049102"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自动化故事生成的技术实现</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故事情节优化</a:t>
            </a:r>
            <a:endParaRPr altLang="en-US" lang="zh-CN"/>
          </a:p>
        </p:txBody>
      </p:sp>
      <p:sp>
        <p:nvSpPr>
          <p:cNvPr id="1049150"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人工智能技术可以分析故事情节，找出其中的不足之处并加以改进</a:t>
            </a:r>
            <a:endParaRPr altLang="zh-CN" dirty="0" lang="en-US">
              <a:solidFill>
                <a:schemeClr val="dk1">
                  <a:lumMod val="80000"/>
                  <a:lumOff val="20000"/>
                </a:schemeClr>
              </a:solidFill>
              <a:latin typeface="+mn-ea"/>
              <a:sym typeface="+mn-ea"/>
            </a:endParaRPr>
          </a:p>
        </p:txBody>
      </p:sp>
      <p:sp>
        <p:nvSpPr>
          <p:cNvPr id="1049158"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人工智能技术可以自动生成故事情节</a:t>
            </a:r>
            <a:endParaRPr altLang="en-US" dirty="0" lang="zh-CN">
              <a:solidFill>
                <a:schemeClr val="dk1">
                  <a:lumMod val="80000"/>
                  <a:lumOff val="20000"/>
                </a:schemeClr>
              </a:solidFill>
              <a:latin typeface="+mn-ea"/>
              <a:sym typeface="+mn-ea"/>
            </a:endParaRPr>
          </a:p>
        </p:txBody>
      </p:sp>
      <p:sp>
        <p:nvSpPr>
          <p:cNvPr id="1049166"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人工智能技术可以优化故事情节，提高故事的可读性和吸引力</a:t>
            </a:r>
            <a:endParaRPr altLang="en-US" dirty="0" lang="zh-CN">
              <a:solidFill>
                <a:schemeClr val="dk1">
                  <a:lumMod val="80000"/>
                  <a:lumOff val="20000"/>
                </a:schemeClr>
              </a:solidFill>
              <a:latin typeface="+mn-ea"/>
              <a:sym typeface="+mn-ea"/>
            </a:endParaRPr>
          </a:p>
        </p:txBody>
      </p:sp>
      <p:sp>
        <p:nvSpPr>
          <p:cNvPr id="1049174"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人工智能技术可以提供故事情节的创意和灵感，帮助创作者创作出更好的作品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26" name="标题 2"/>
          <p:cNvSpPr>
            <a:spLocks noGrp="1"/>
          </p:cNvSpPr>
          <p:nvPr>
            <p:ph type="title" idx="2"/>
          </p:nvPr>
        </p:nvSpPr>
        <p:spPr/>
        <p:txBody>
          <a:bodyPr/>
          <a:p>
            <a:r>
              <a:rPr altLang="en-US" lang="zh-CN"/>
              <a:t>角色与场景设计</a:t>
            </a:r>
            <a:endParaRPr altLang="en-US" lang="zh-CN"/>
          </a:p>
        </p:txBody>
      </p:sp>
      <p:sp>
        <p:nvSpPr>
          <p:cNvPr id="1049228"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0"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角色生成：利用AI技术生成具有个性和特点的角色</a:t>
            </a:r>
            <a:endParaRPr altLang="en-US" dirty="0" sz="2000" lang="zh-CN" spc="150">
              <a:solidFill>
                <a:schemeClr val="tx1">
                  <a:lumMod val="75000"/>
                  <a:lumOff val="25000"/>
                </a:schemeClr>
              </a:solidFill>
              <a:latin typeface="+mn-ea"/>
              <a:sym typeface="+mn-ea"/>
            </a:endParaRPr>
          </a:p>
        </p:txBody>
      </p:sp>
      <p:sp>
        <p:nvSpPr>
          <p:cNvPr id="1049232"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4"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6"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场景设计：利用AI技术生成逼真的场景和环境</a:t>
            </a:r>
            <a:endParaRPr altLang="en-US" dirty="0" sz="2000" lang="zh-CN" spc="150">
              <a:solidFill>
                <a:schemeClr val="tx1">
                  <a:lumMod val="75000"/>
                  <a:lumOff val="25000"/>
                </a:schemeClr>
              </a:solidFill>
              <a:latin typeface="+mn-ea"/>
              <a:sym typeface="+mn-ea"/>
            </a:endParaRPr>
          </a:p>
        </p:txBody>
      </p:sp>
      <p:sp>
        <p:nvSpPr>
          <p:cNvPr id="1049238"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0"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2"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故事情节：利用AI技术生成有趣的故事情节和线索</a:t>
            </a:r>
            <a:endParaRPr altLang="en-US" dirty="0" sz="2000" lang="zh-CN" spc="150">
              <a:solidFill>
                <a:schemeClr val="tx1">
                  <a:lumMod val="75000"/>
                  <a:lumOff val="25000"/>
                </a:schemeClr>
              </a:solidFill>
              <a:latin typeface="+mn-ea"/>
              <a:sym typeface="+mn-ea"/>
            </a:endParaRPr>
          </a:p>
        </p:txBody>
      </p:sp>
      <p:sp>
        <p:nvSpPr>
          <p:cNvPr id="1049244"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6"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8"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交互体验：利用AI技术提供更加沉浸式的交互体验</a:t>
            </a:r>
            <a:endParaRPr altLang="en-US" dirty="0" sz="2000" lang="zh-CN" spc="150">
              <a:solidFill>
                <a:schemeClr val="tx1">
                  <a:lumMod val="75000"/>
                  <a:lumOff val="25000"/>
                </a:schemeClr>
              </a:solidFill>
              <a:latin typeface="+mn-ea"/>
              <a:sym typeface="+mn-ea"/>
            </a:endParaRPr>
          </a:p>
        </p:txBody>
      </p:sp>
      <p:sp>
        <p:nvSpPr>
          <p:cNvPr id="1049250"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96" name="标题 2"/>
          <p:cNvSpPr>
            <a:spLocks noGrp="1"/>
          </p:cNvSpPr>
          <p:nvPr>
            <p:ph type="title" idx="2"/>
          </p:nvPr>
        </p:nvSpPr>
        <p:spPr/>
        <p:txBody>
          <a:bodyPr/>
          <a:p>
            <a:r>
              <a:rPr altLang="en-US" lang="zh-CN"/>
              <a:t>情感表达与共鸣</a:t>
            </a:r>
            <a:endParaRPr altLang="en-US" lang="zh-CN"/>
          </a:p>
        </p:txBody>
      </p:sp>
      <p:sp>
        <p:nvSpPr>
          <p:cNvPr id="104929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创作效率：人工智能技术可以辅助故事创作，提高创作效率，同时也可以帮助创作者更好地把握故事节奏和情节发展</a:t>
            </a:r>
            <a:endParaRPr altLang="zh-CN" dirty="0" lang="en-US">
              <a:solidFill>
                <a:schemeClr val="dk1">
                  <a:lumMod val="80000"/>
                  <a:lumOff val="20000"/>
                </a:schemeClr>
              </a:solidFill>
              <a:latin typeface="+mn-ea"/>
              <a:sym typeface="+mn-ea"/>
            </a:endParaRPr>
          </a:p>
        </p:txBody>
      </p:sp>
      <p:sp>
        <p:nvSpPr>
          <p:cNvPr id="104930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文本框 56"/>
          <p:cNvSpPr txBox="1"/>
          <p:nvPr>
            <p:custDataLst>
              <p:tags r:id="rId8"/>
            </p:custDataLst>
          </p:nvPr>
        </p:nvSpPr>
        <p:spPr>
          <a:xfrm>
            <a:off x="2141318" y="1707282"/>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情感表达：通过人工智能技术，故事创作可以更加真实地表达人物的情感，使观众更加深入地理解人物内心世界</a:t>
            </a:r>
            <a:endParaRPr altLang="en-US" dirty="0" lang="zh-CN">
              <a:solidFill>
                <a:schemeClr val="dk1">
                  <a:lumMod val="80000"/>
                  <a:lumOff val="20000"/>
                </a:schemeClr>
              </a:solidFill>
              <a:latin typeface="+mn-ea"/>
              <a:sym typeface="+mn-ea"/>
            </a:endParaRPr>
          </a:p>
        </p:txBody>
      </p:sp>
      <p:sp>
        <p:nvSpPr>
          <p:cNvPr id="104931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共鸣：人工智能技术可以分析观众的情感反应，从而调整故事情节和角色表现，使观众产生共鸣和情感共鸣</a:t>
            </a:r>
            <a:endParaRPr altLang="en-US" dirty="0" lang="zh-CN">
              <a:solidFill>
                <a:schemeClr val="dk1">
                  <a:lumMod val="80000"/>
                  <a:lumOff val="20000"/>
                </a:schemeClr>
              </a:solidFill>
              <a:latin typeface="+mn-ea"/>
              <a:sym typeface="+mn-ea"/>
            </a:endParaRPr>
          </a:p>
        </p:txBody>
      </p:sp>
      <p:sp>
        <p:nvSpPr>
          <p:cNvPr id="104932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创新性：人工智能技术可以为故事创作带来新的创意和灵感，使故事更加有趣、生动和引人入胜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31" name=""/>
        <p:cNvGrpSpPr/>
        <p:nvPr/>
      </p:nvGrpSpPr>
      <p:grpSpPr>
        <a:xfrm>
          <a:off x="0" y="0"/>
          <a:ext cx="0" cy="0"/>
          <a:chOff x="0" y="0"/>
          <a:chExt cx="0" cy="0"/>
        </a:xfrm>
      </p:grpSpPr>
      <p:sp>
        <p:nvSpPr>
          <p:cNvPr id="1049374"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376" name="标题 4"/>
          <p:cNvSpPr>
            <a:spLocks noGrp="1"/>
          </p:cNvSpPr>
          <p:nvPr>
            <p:ph type="title" idx="1"/>
            <p:custDataLst>
              <p:tags r:id="rId2"/>
            </p:custDataLst>
          </p:nvPr>
        </p:nvSpPr>
        <p:spPr/>
        <p:txBody>
          <a:bodyPr/>
          <a:p>
            <a:r>
              <a:rPr altLang="en-US" lang="zh-CN"/>
              <a:t>人工智能在故事制作中的智能化技术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78" name="标题 2"/>
          <p:cNvSpPr>
            <a:spLocks noGrp="1"/>
          </p:cNvSpPr>
          <p:nvPr>
            <p:ph type="title" idx="2"/>
          </p:nvPr>
        </p:nvSpPr>
        <p:spPr/>
        <p:txBody>
          <a:bodyPr/>
          <a:p>
            <a:r>
              <a:rPr altLang="en-US" lang="zh-CN"/>
              <a:t>语音合成与语音识别</a:t>
            </a:r>
            <a:endParaRPr altLang="en-US" lang="zh-CN"/>
          </a:p>
        </p:txBody>
      </p:sp>
      <p:sp>
        <p:nvSpPr>
          <p:cNvPr id="1049480"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2"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4"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6"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8"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语音识别技术：将自然语音转化为文本</a:t>
            </a:r>
            <a:endParaRPr altLang="en-US" sz="1400" lang="zh-CN" spc="150">
              <a:solidFill>
                <a:schemeClr val="tx1"/>
              </a:solidFill>
              <a:effectLst/>
              <a:latin typeface="+mn-ea"/>
              <a:sym typeface="+mn-ea"/>
            </a:endParaRPr>
          </a:p>
        </p:txBody>
      </p:sp>
      <p:sp>
        <p:nvSpPr>
          <p:cNvPr id="1049490"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语音合成技术：将文本转化为自然语音</a:t>
            </a:r>
            <a:endParaRPr altLang="en-US" dirty="0" sz="1400" lang="zh-CN" spc="150">
              <a:solidFill>
                <a:schemeClr val="tx1"/>
              </a:solidFill>
              <a:effectLst/>
              <a:latin typeface="+mn-ea"/>
              <a:sym typeface="+mn-ea"/>
            </a:endParaRPr>
          </a:p>
        </p:txBody>
      </p:sp>
      <p:sp>
        <p:nvSpPr>
          <p:cNvPr id="1049492"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在故事制作中的应用：提高故事创作效率和质量</a:t>
            </a:r>
            <a:endParaRPr altLang="en-US" sz="1400" lang="zh-CN" spc="150">
              <a:solidFill>
                <a:schemeClr val="tx1"/>
              </a:solidFill>
              <a:effectLst/>
              <a:latin typeface="+mn-ea"/>
              <a:sym typeface="+mn-ea"/>
            </a:endParaRPr>
          </a:p>
        </p:txBody>
      </p:sp>
      <p:sp>
        <p:nvSpPr>
          <p:cNvPr id="1049494"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娱乐价值：增强故事趣味性和互动性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40" name="标题 2"/>
          <p:cNvSpPr>
            <a:spLocks noGrp="1"/>
          </p:cNvSpPr>
          <p:nvPr>
            <p:ph type="title" idx="2"/>
          </p:nvPr>
        </p:nvSpPr>
        <p:spPr/>
        <p:txBody>
          <a:bodyPr/>
          <a:p>
            <a:r>
              <a:rPr altLang="en-US" lang="zh-CN"/>
              <a:t>图像识别与生成</a:t>
            </a:r>
            <a:endParaRPr altLang="en-US" lang="zh-CN"/>
          </a:p>
        </p:txBody>
      </p:sp>
      <p:sp>
        <p:nvSpPr>
          <p:cNvPr id="1049542"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图像识别技术：通过计算机视觉技术识别图像中的对象和特征</a:t>
            </a:r>
            <a:endParaRPr altLang="en-US" dirty="0" sz="1200" lang="zh-CN" spc="150">
              <a:solidFill>
                <a:schemeClr val="tx1">
                  <a:lumMod val="85000"/>
                  <a:lumOff val="15000"/>
                </a:schemeClr>
              </a:solidFill>
              <a:latin typeface="+mn-ea"/>
              <a:sym typeface="+mn-ea"/>
            </a:endParaRPr>
          </a:p>
        </p:txBody>
      </p:sp>
      <p:sp>
        <p:nvSpPr>
          <p:cNvPr id="1049544"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6"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图像生成技术：利用生成对抗网络（GAN）等算法生成新的图像</a:t>
            </a:r>
            <a:endParaRPr altLang="en-US" dirty="0" sz="1200" lang="zh-CN" spc="150">
              <a:solidFill>
                <a:schemeClr val="tx1">
                  <a:lumMod val="85000"/>
                  <a:lumOff val="15000"/>
                </a:schemeClr>
              </a:solidFill>
              <a:latin typeface="+mn-ea"/>
              <a:sym typeface="+mn-ea"/>
            </a:endParaRPr>
          </a:p>
        </p:txBody>
      </p:sp>
      <p:sp>
        <p:nvSpPr>
          <p:cNvPr id="1049550"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2"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4"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图像技术在故事制作中的应用：识别图像中的情感、场景等元素，生成故事场景、角色等视觉元素</a:t>
            </a:r>
            <a:endParaRPr altLang="en-US" dirty="0" sz="1200" lang="zh-CN" spc="150">
              <a:solidFill>
                <a:schemeClr val="tx1">
                  <a:lumMod val="85000"/>
                  <a:lumOff val="15000"/>
                </a:schemeClr>
              </a:solidFill>
              <a:latin typeface="+mn-ea"/>
              <a:sym typeface="+mn-ea"/>
            </a:endParaRPr>
          </a:p>
        </p:txBody>
      </p:sp>
      <p:sp>
        <p:nvSpPr>
          <p:cNvPr id="1049556"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8"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0"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图像技术的娱乐价值：增强故事制作的视觉效果，提高观众的观感和体验</a:t>
            </a:r>
            <a:endParaRPr altLang="en-US" dirty="0" sz="1200" lang="zh-CN" spc="150">
              <a:solidFill>
                <a:schemeClr val="tx1">
                  <a:lumMod val="85000"/>
                  <a:lumOff val="15000"/>
                </a:schemeClr>
              </a:solidFill>
              <a:latin typeface="+mn-ea"/>
              <a:sym typeface="+mn-ea"/>
            </a:endParaRPr>
          </a:p>
        </p:txBody>
      </p:sp>
      <p:sp>
        <p:nvSpPr>
          <p:cNvPr id="1049562"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4"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10" name="标题 2"/>
          <p:cNvSpPr>
            <a:spLocks noGrp="1"/>
          </p:cNvSpPr>
          <p:nvPr>
            <p:ph type="title" idx="2"/>
          </p:nvPr>
        </p:nvSpPr>
        <p:spPr/>
        <p:txBody>
          <a:bodyPr/>
          <a:p>
            <a:r>
              <a:rPr altLang="en-US" lang="zh-CN"/>
              <a:t>情感分析技术</a:t>
            </a:r>
            <a:endParaRPr altLang="en-US" lang="zh-CN"/>
          </a:p>
        </p:txBody>
      </p:sp>
      <p:sp>
        <p:nvSpPr>
          <p:cNvPr id="1049612" name="弧形 58"/>
          <p:cNvSpPr/>
          <p:nvPr>
            <p:custDataLst>
              <p:tags r:id="rId1"/>
            </p:custDataLst>
          </p:nvPr>
        </p:nvSpPr>
        <p:spPr>
          <a:xfrm>
            <a:off x="8154077" y="220745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14" name="弧形 57"/>
          <p:cNvSpPr/>
          <p:nvPr>
            <p:custDataLst>
              <p:tags r:id="rId2"/>
            </p:custDataLst>
          </p:nvPr>
        </p:nvSpPr>
        <p:spPr>
          <a:xfrm>
            <a:off x="654755" y="220745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16" name="椭圆 22"/>
          <p:cNvSpPr/>
          <p:nvPr>
            <p:custDataLst>
              <p:tags r:id="rId3"/>
            </p:custDataLst>
          </p:nvPr>
        </p:nvSpPr>
        <p:spPr>
          <a:xfrm>
            <a:off x="8495254"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8" name="椭圆 23"/>
          <p:cNvSpPr/>
          <p:nvPr>
            <p:custDataLst>
              <p:tags r:id="rId4"/>
            </p:custDataLst>
          </p:nvPr>
        </p:nvSpPr>
        <p:spPr>
          <a:xfrm>
            <a:off x="8881421"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0" name="正文"/>
          <p:cNvSpPr txBox="1"/>
          <p:nvPr>
            <p:custDataLst>
              <p:tags r:id="rId5"/>
            </p:custDataLst>
          </p:nvPr>
        </p:nvSpPr>
        <p:spPr>
          <a:xfrm>
            <a:off x="8947969"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未来情感分析技术的发展趋势</a:t>
            </a:r>
            <a:endParaRPr altLang="en-US" dirty="0" sz="1200" lang="zh-CN" spc="150">
              <a:solidFill>
                <a:srgbClr val="FFFFFF"/>
              </a:solidFill>
              <a:latin typeface="+mn-ea"/>
              <a:sym typeface="+mn-ea"/>
            </a:endParaRPr>
          </a:p>
        </p:txBody>
      </p:sp>
      <p:sp>
        <p:nvSpPr>
          <p:cNvPr id="1049622" name="椭圆 24"/>
          <p:cNvSpPr/>
          <p:nvPr>
            <p:custDataLst>
              <p:tags r:id="rId6"/>
            </p:custDataLst>
          </p:nvPr>
        </p:nvSpPr>
        <p:spPr>
          <a:xfrm>
            <a:off x="606296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4" name="椭圆 25"/>
          <p:cNvSpPr/>
          <p:nvPr>
            <p:custDataLst>
              <p:tags r:id="rId7"/>
            </p:custDataLst>
          </p:nvPr>
        </p:nvSpPr>
        <p:spPr>
          <a:xfrm>
            <a:off x="644819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6" name="正文"/>
          <p:cNvSpPr txBox="1"/>
          <p:nvPr>
            <p:custDataLst>
              <p:tags r:id="rId8"/>
            </p:custDataLst>
          </p:nvPr>
        </p:nvSpPr>
        <p:spPr>
          <a:xfrm>
            <a:off x="651568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情感分析技术的优势和局限性</a:t>
            </a:r>
            <a:endParaRPr altLang="en-US" dirty="0" sz="1200" lang="zh-CN" spc="150">
              <a:solidFill>
                <a:schemeClr val="tx1">
                  <a:lumMod val="65000"/>
                  <a:lumOff val="35000"/>
                </a:schemeClr>
              </a:solidFill>
              <a:latin typeface="+mn-ea"/>
              <a:sym typeface="+mn-ea"/>
            </a:endParaRPr>
          </a:p>
        </p:txBody>
      </p:sp>
      <p:sp>
        <p:nvSpPr>
          <p:cNvPr id="1049628" name="椭圆 7"/>
          <p:cNvSpPr/>
          <p:nvPr>
            <p:custDataLst>
              <p:tags r:id="rId9"/>
            </p:custDataLst>
          </p:nvPr>
        </p:nvSpPr>
        <p:spPr>
          <a:xfrm>
            <a:off x="3630677"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0" name="椭圆 9"/>
          <p:cNvSpPr/>
          <p:nvPr>
            <p:custDataLst>
              <p:tags r:id="rId10"/>
            </p:custDataLst>
          </p:nvPr>
        </p:nvSpPr>
        <p:spPr>
          <a:xfrm>
            <a:off x="4015906"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2" name="正文"/>
          <p:cNvSpPr txBox="1"/>
          <p:nvPr>
            <p:custDataLst>
              <p:tags r:id="rId11"/>
            </p:custDataLst>
          </p:nvPr>
        </p:nvSpPr>
        <p:spPr>
          <a:xfrm>
            <a:off x="4083392"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情感分析技术在故事制作中的应用</a:t>
            </a:r>
            <a:endParaRPr altLang="en-US" dirty="0" sz="1200" lang="zh-CN" spc="150">
              <a:solidFill>
                <a:srgbClr val="FFFFFF"/>
              </a:solidFill>
              <a:latin typeface="+mn-ea"/>
              <a:sym typeface="+mn-ea"/>
            </a:endParaRPr>
          </a:p>
        </p:txBody>
      </p:sp>
      <p:sp>
        <p:nvSpPr>
          <p:cNvPr id="1049634" name="椭圆 5"/>
          <p:cNvSpPr/>
          <p:nvPr>
            <p:custDataLst>
              <p:tags r:id="rId12"/>
            </p:custDataLst>
          </p:nvPr>
        </p:nvSpPr>
        <p:spPr>
          <a:xfrm>
            <a:off x="92188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6" name="椭圆 4"/>
          <p:cNvSpPr/>
          <p:nvPr>
            <p:custDataLst>
              <p:tags r:id="rId13"/>
            </p:custDataLst>
          </p:nvPr>
        </p:nvSpPr>
        <p:spPr>
          <a:xfrm>
            <a:off x="130711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8" name="正文"/>
          <p:cNvSpPr txBox="1"/>
          <p:nvPr>
            <p:custDataLst>
              <p:tags r:id="rId14"/>
            </p:custDataLst>
          </p:nvPr>
        </p:nvSpPr>
        <p:spPr>
          <a:xfrm>
            <a:off x="137460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情感分析技术的定义和原理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9684" name="标题 2"/>
          <p:cNvSpPr>
            <a:spLocks noGrp="1"/>
          </p:cNvSpPr>
          <p:nvPr>
            <p:ph type="title" idx="2"/>
          </p:nvPr>
        </p:nvSpPr>
        <p:spPr/>
        <p:txBody>
          <a:bodyPr/>
          <a:p>
            <a:r>
              <a:rPr altLang="en-US" lang="zh-CN"/>
              <a:t>自然语言处理技术</a:t>
            </a:r>
            <a:endParaRPr altLang="en-US" lang="zh-CN"/>
          </a:p>
        </p:txBody>
      </p:sp>
      <p:sp>
        <p:nvSpPr>
          <p:cNvPr id="1049686"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8"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0"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2"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4"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应用：在故事制作中，自然语言处理技术可以帮助创作人员更好地理解和分析文本，提高创作效率和质量</a:t>
            </a:r>
            <a:endParaRPr altLang="en-US" sz="1400" lang="zh-CN" spc="150">
              <a:solidFill>
                <a:schemeClr val="tx1"/>
              </a:solidFill>
              <a:effectLst/>
              <a:latin typeface="+mn-ea"/>
              <a:sym typeface="+mn-ea"/>
            </a:endParaRPr>
          </a:p>
        </p:txBody>
      </p:sp>
      <p:sp>
        <p:nvSpPr>
          <p:cNvPr id="1049696"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定义：自然语言处理技术是一种使计算机理解和处理人类语言的技术</a:t>
            </a:r>
            <a:endParaRPr altLang="en-US" dirty="0" sz="1400" lang="zh-CN" spc="150">
              <a:solidFill>
                <a:schemeClr val="tx1"/>
              </a:solidFill>
              <a:effectLst/>
              <a:latin typeface="+mn-ea"/>
              <a:sym typeface="+mn-ea"/>
            </a:endParaRPr>
          </a:p>
        </p:txBody>
      </p:sp>
      <p:sp>
        <p:nvSpPr>
          <p:cNvPr id="1049698"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具体技术：包括文本分析、文本生成、情感分析等</a:t>
            </a:r>
            <a:endParaRPr altLang="en-US" sz="1400" lang="zh-CN" spc="150">
              <a:solidFill>
                <a:schemeClr val="tx1"/>
              </a:solidFill>
              <a:effectLst/>
              <a:latin typeface="+mn-ea"/>
              <a:sym typeface="+mn-ea"/>
            </a:endParaRPr>
          </a:p>
        </p:txBody>
      </p:sp>
      <p:sp>
        <p:nvSpPr>
          <p:cNvPr id="1049700"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未来发展：随着技术的不断进步，自然语言处理技术将在故事制作中发挥更大的作用，为创作人员提供更多的支持和帮助</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83" name=""/>
        <p:cNvGrpSpPr/>
        <p:nvPr/>
      </p:nvGrpSpPr>
      <p:grpSpPr>
        <a:xfrm>
          <a:off x="0" y="0"/>
          <a:ext cx="0" cy="0"/>
          <a:chOff x="0" y="0"/>
          <a:chExt cx="0" cy="0"/>
        </a:xfrm>
      </p:grpSpPr>
      <p:sp>
        <p:nvSpPr>
          <p:cNvPr id="1049746" name="文本占位符 2"/>
          <p:cNvSpPr>
            <a:spLocks noGrp="1"/>
          </p:cNvSpPr>
          <p:nvPr>
            <p:ph type="body" idx="2"/>
            <p:custDataLst>
              <p:tags r:id="rId1"/>
            </p:custDataLst>
          </p:nvPr>
        </p:nvSpPr>
        <p:spPr/>
        <p:txBody>
          <a:bodyPr/>
          <a:p>
            <a:r>
              <a:rPr altLang="en-US" lang="zh-CN"/>
              <a:t>PART FOUR</a:t>
            </a:r>
            <a:endParaRPr altLang="en-US" lang="zh-CN"/>
          </a:p>
        </p:txBody>
      </p:sp>
      <p:sp>
        <p:nvSpPr>
          <p:cNvPr id="1049748" name="标题 4"/>
          <p:cNvSpPr>
            <a:spLocks noGrp="1"/>
          </p:cNvSpPr>
          <p:nvPr>
            <p:ph type="title" idx="1"/>
            <p:custDataLst>
              <p:tags r:id="rId2"/>
            </p:custDataLst>
          </p:nvPr>
        </p:nvSpPr>
        <p:spPr/>
        <p:txBody>
          <a:bodyPr/>
          <a:p>
            <a:r>
              <a:rPr altLang="en-US" lang="zh-CN"/>
              <a:t>人工智能在故事创作与制作中的娱乐价值</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50" name="标题 2"/>
          <p:cNvSpPr>
            <a:spLocks noGrp="1"/>
          </p:cNvSpPr>
          <p:nvPr>
            <p:ph type="title" idx="2"/>
          </p:nvPr>
        </p:nvSpPr>
        <p:spPr/>
        <p:txBody>
          <a:bodyPr/>
          <a:p>
            <a:r>
              <a:rPr altLang="en-US" lang="zh-CN"/>
              <a:t>个性化娱乐体验</a:t>
            </a:r>
            <a:endParaRPr altLang="en-US" lang="zh-CN"/>
          </a:p>
        </p:txBody>
      </p:sp>
      <p:sp>
        <p:nvSpPr>
          <p:cNvPr id="1049852"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人工智能技术能够根据用户兴趣和偏好提供定制化的故事内容</a:t>
            </a:r>
            <a:endParaRPr altLang="en-US" dirty="0" sz="1200" lang="zh-CN" spc="150">
              <a:solidFill>
                <a:schemeClr val="tx1">
                  <a:lumMod val="65000"/>
                  <a:lumOff val="35000"/>
                </a:schemeClr>
              </a:solidFill>
              <a:latin typeface="+mn-ea"/>
              <a:sym typeface="+mn-ea"/>
            </a:endParaRPr>
          </a:p>
        </p:txBody>
      </p:sp>
      <p:sp>
        <p:nvSpPr>
          <p:cNvPr id="1049854"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人工智能技术能够通过情感分析为用户提供更加沉浸式的娱乐体验</a:t>
            </a:r>
            <a:endParaRPr altLang="en-US" dirty="0" sz="1200" lang="zh-CN" spc="150">
              <a:solidFill>
                <a:schemeClr val="tx1">
                  <a:lumMod val="65000"/>
                  <a:lumOff val="35000"/>
                </a:schemeClr>
              </a:solidFill>
              <a:latin typeface="+mn-ea"/>
              <a:sym typeface="+mn-ea"/>
            </a:endParaRPr>
          </a:p>
        </p:txBody>
      </p:sp>
      <p:sp>
        <p:nvSpPr>
          <p:cNvPr id="1049856"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人工智能技术能够通过自然语言处理为用户提供更加智能化的娱乐体验</a:t>
            </a:r>
            <a:endParaRPr altLang="en-US" dirty="0" sz="1200" lang="zh-CN" spc="150">
              <a:solidFill>
                <a:schemeClr val="tx1">
                  <a:lumMod val="65000"/>
                  <a:lumOff val="35000"/>
                </a:schemeClr>
              </a:solidFill>
              <a:latin typeface="+mn-ea"/>
              <a:sym typeface="+mn-ea"/>
            </a:endParaRPr>
          </a:p>
        </p:txBody>
      </p:sp>
      <p:sp>
        <p:nvSpPr>
          <p:cNvPr id="1049858"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人工智能技术能够通过机器学习为用户提供更加个性化的娱乐体验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04" name="标题 2"/>
          <p:cNvSpPr>
            <a:spLocks noGrp="1"/>
          </p:cNvSpPr>
          <p:nvPr>
            <p:ph type="title" idx="2"/>
          </p:nvPr>
        </p:nvSpPr>
        <p:spPr/>
        <p:txBody>
          <a:bodyPr/>
          <a:p>
            <a:r>
              <a:rPr altLang="en-US" lang="zh-CN"/>
              <a:t>互动式娱乐体验</a:t>
            </a:r>
            <a:endParaRPr altLang="en-US" lang="zh-CN"/>
          </a:p>
        </p:txBody>
      </p:sp>
      <p:sp>
        <p:nvSpPr>
          <p:cNvPr id="1049906"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8"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人工智能技术为故事创作与制作提供新的娱乐形式</a:t>
            </a:r>
            <a:endParaRPr altLang="en-US" dirty="0" sz="2000" lang="zh-CN" spc="150">
              <a:solidFill>
                <a:schemeClr val="tx1">
                  <a:lumMod val="75000"/>
                  <a:lumOff val="25000"/>
                </a:schemeClr>
              </a:solidFill>
              <a:latin typeface="+mn-ea"/>
              <a:sym typeface="+mn-ea"/>
            </a:endParaRPr>
          </a:p>
        </p:txBody>
      </p:sp>
      <p:sp>
        <p:nvSpPr>
          <p:cNvPr id="1049910"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2"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4"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增强观众与故事之间的互动，提高观众参与度</a:t>
            </a:r>
            <a:endParaRPr altLang="en-US" dirty="0" sz="2000" lang="zh-CN" spc="150">
              <a:solidFill>
                <a:schemeClr val="tx1">
                  <a:lumMod val="75000"/>
                  <a:lumOff val="25000"/>
                </a:schemeClr>
              </a:solidFill>
              <a:latin typeface="+mn-ea"/>
              <a:sym typeface="+mn-ea"/>
            </a:endParaRPr>
          </a:p>
        </p:txBody>
      </p:sp>
      <p:sp>
        <p:nvSpPr>
          <p:cNvPr id="1049916"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8"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0"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创造沉浸式体验，让观众更加投入故事情节</a:t>
            </a:r>
            <a:endParaRPr altLang="en-US" dirty="0" sz="2000" lang="zh-CN" spc="150">
              <a:solidFill>
                <a:schemeClr val="tx1">
                  <a:lumMod val="75000"/>
                  <a:lumOff val="25000"/>
                </a:schemeClr>
              </a:solidFill>
              <a:latin typeface="+mn-ea"/>
              <a:sym typeface="+mn-ea"/>
            </a:endParaRPr>
          </a:p>
        </p:txBody>
      </p:sp>
      <p:sp>
        <p:nvSpPr>
          <p:cNvPr id="1049922"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4"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6"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人工智能技术为故事创作与制作提供个性化娱乐体验</a:t>
            </a:r>
            <a:endParaRPr altLang="en-US" dirty="0" sz="2000" lang="zh-CN" spc="150">
              <a:solidFill>
                <a:schemeClr val="tx1">
                  <a:lumMod val="75000"/>
                  <a:lumOff val="25000"/>
                </a:schemeClr>
              </a:solidFill>
              <a:latin typeface="+mn-ea"/>
              <a:sym typeface="+mn-ea"/>
            </a:endParaRPr>
          </a:p>
        </p:txBody>
      </p:sp>
      <p:sp>
        <p:nvSpPr>
          <p:cNvPr id="1049928"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74" name="标题 2"/>
          <p:cNvSpPr>
            <a:spLocks noGrp="1"/>
          </p:cNvSpPr>
          <p:nvPr>
            <p:ph type="title" idx="2"/>
          </p:nvPr>
        </p:nvSpPr>
        <p:spPr/>
        <p:txBody>
          <a:bodyPr/>
          <a:p>
            <a:r>
              <a:rPr altLang="en-US" lang="zh-CN"/>
              <a:t>沉浸式娱乐体验</a:t>
            </a:r>
            <a:endParaRPr altLang="en-US" lang="zh-CN"/>
          </a:p>
        </p:txBody>
      </p:sp>
      <p:sp>
        <p:nvSpPr>
          <p:cNvPr id="1049976" name="弧形 58"/>
          <p:cNvSpPr/>
          <p:nvPr>
            <p:custDataLst>
              <p:tags r:id="rId1"/>
            </p:custDataLst>
          </p:nvPr>
        </p:nvSpPr>
        <p:spPr>
          <a:xfrm>
            <a:off x="8154077" y="220745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78" name="弧形 57"/>
          <p:cNvSpPr/>
          <p:nvPr>
            <p:custDataLst>
              <p:tags r:id="rId2"/>
            </p:custDataLst>
          </p:nvPr>
        </p:nvSpPr>
        <p:spPr>
          <a:xfrm>
            <a:off x="654755" y="220745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80" name="椭圆 22"/>
          <p:cNvSpPr/>
          <p:nvPr>
            <p:custDataLst>
              <p:tags r:id="rId3"/>
            </p:custDataLst>
          </p:nvPr>
        </p:nvSpPr>
        <p:spPr>
          <a:xfrm>
            <a:off x="8495254"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2" name="椭圆 23"/>
          <p:cNvSpPr/>
          <p:nvPr>
            <p:custDataLst>
              <p:tags r:id="rId4"/>
            </p:custDataLst>
          </p:nvPr>
        </p:nvSpPr>
        <p:spPr>
          <a:xfrm>
            <a:off x="8881421"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4" name="正文"/>
          <p:cNvSpPr txBox="1"/>
          <p:nvPr>
            <p:custDataLst>
              <p:tags r:id="rId5"/>
            </p:custDataLst>
          </p:nvPr>
        </p:nvSpPr>
        <p:spPr>
          <a:xfrm>
            <a:off x="8947969"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人工智能技术为故事创作与制作提供交互式体验</a:t>
            </a:r>
            <a:endParaRPr altLang="en-US" dirty="0" sz="1200" lang="zh-CN" spc="150">
              <a:solidFill>
                <a:srgbClr val="FFFFFF"/>
              </a:solidFill>
              <a:latin typeface="+mn-ea"/>
              <a:sym typeface="+mn-ea"/>
            </a:endParaRPr>
          </a:p>
        </p:txBody>
      </p:sp>
      <p:sp>
        <p:nvSpPr>
          <p:cNvPr id="1049986" name="椭圆 24"/>
          <p:cNvSpPr/>
          <p:nvPr>
            <p:custDataLst>
              <p:tags r:id="rId6"/>
            </p:custDataLst>
          </p:nvPr>
        </p:nvSpPr>
        <p:spPr>
          <a:xfrm>
            <a:off x="606296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8" name="椭圆 25"/>
          <p:cNvSpPr/>
          <p:nvPr>
            <p:custDataLst>
              <p:tags r:id="rId7"/>
            </p:custDataLst>
          </p:nvPr>
        </p:nvSpPr>
        <p:spPr>
          <a:xfrm>
            <a:off x="644819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0" name="正文"/>
          <p:cNvSpPr txBox="1"/>
          <p:nvPr>
            <p:custDataLst>
              <p:tags r:id="rId8"/>
            </p:custDataLst>
          </p:nvPr>
        </p:nvSpPr>
        <p:spPr>
          <a:xfrm>
            <a:off x="651568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人工智能技术为故事创作与制作提供个性化体验</a:t>
            </a:r>
            <a:endParaRPr altLang="en-US" dirty="0" sz="1200" lang="zh-CN" spc="150">
              <a:solidFill>
                <a:schemeClr val="tx1">
                  <a:lumMod val="65000"/>
                  <a:lumOff val="35000"/>
                </a:schemeClr>
              </a:solidFill>
              <a:latin typeface="+mn-ea"/>
              <a:sym typeface="+mn-ea"/>
            </a:endParaRPr>
          </a:p>
        </p:txBody>
      </p:sp>
      <p:sp>
        <p:nvSpPr>
          <p:cNvPr id="1049992" name="椭圆 7"/>
          <p:cNvSpPr/>
          <p:nvPr>
            <p:custDataLst>
              <p:tags r:id="rId9"/>
            </p:custDataLst>
          </p:nvPr>
        </p:nvSpPr>
        <p:spPr>
          <a:xfrm>
            <a:off x="3630677"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4" name="椭圆 9"/>
          <p:cNvSpPr/>
          <p:nvPr>
            <p:custDataLst>
              <p:tags r:id="rId10"/>
            </p:custDataLst>
          </p:nvPr>
        </p:nvSpPr>
        <p:spPr>
          <a:xfrm>
            <a:off x="4015906"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6" name="正文"/>
          <p:cNvSpPr txBox="1"/>
          <p:nvPr>
            <p:custDataLst>
              <p:tags r:id="rId11"/>
            </p:custDataLst>
          </p:nvPr>
        </p:nvSpPr>
        <p:spPr>
          <a:xfrm>
            <a:off x="4083392"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虚拟现实、增强现实等技术应用提升娱乐价值</a:t>
            </a:r>
            <a:endParaRPr altLang="en-US" dirty="0" sz="1200" lang="zh-CN" spc="150">
              <a:solidFill>
                <a:srgbClr val="FFFFFF"/>
              </a:solidFill>
              <a:latin typeface="+mn-ea"/>
              <a:sym typeface="+mn-ea"/>
            </a:endParaRPr>
          </a:p>
        </p:txBody>
      </p:sp>
      <p:sp>
        <p:nvSpPr>
          <p:cNvPr id="1049998" name="椭圆 5"/>
          <p:cNvSpPr/>
          <p:nvPr>
            <p:custDataLst>
              <p:tags r:id="rId12"/>
            </p:custDataLst>
          </p:nvPr>
        </p:nvSpPr>
        <p:spPr>
          <a:xfrm>
            <a:off x="92188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0" name="椭圆 4"/>
          <p:cNvSpPr/>
          <p:nvPr>
            <p:custDataLst>
              <p:tags r:id="rId13"/>
            </p:custDataLst>
          </p:nvPr>
        </p:nvSpPr>
        <p:spPr>
          <a:xfrm>
            <a:off x="130711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2" name="正文"/>
          <p:cNvSpPr txBox="1"/>
          <p:nvPr>
            <p:custDataLst>
              <p:tags r:id="rId14"/>
            </p:custDataLst>
          </p:nvPr>
        </p:nvSpPr>
        <p:spPr>
          <a:xfrm>
            <a:off x="137460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人工智能技术为故事创作与制作提供沉浸式体验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48" name="标题 2"/>
          <p:cNvSpPr>
            <a:spLocks noGrp="1"/>
          </p:cNvSpPr>
          <p:nvPr>
            <p:ph type="title" idx="2"/>
          </p:nvPr>
        </p:nvSpPr>
        <p:spPr/>
        <p:txBody>
          <a:bodyPr/>
          <a:p>
            <a:r>
              <a:rPr altLang="en-US" lang="zh-CN"/>
              <a:t>创新性娱乐体验</a:t>
            </a:r>
            <a:endParaRPr altLang="en-US" lang="zh-CN"/>
          </a:p>
        </p:txBody>
      </p:sp>
      <p:sp>
        <p:nvSpPr>
          <p:cNvPr id="1050050"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2"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4"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6"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8"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0"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2"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4"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6"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8"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0"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2"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4"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6"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8"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80"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82"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84"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86"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人工智能技术为故事创作与制作带来创新性娱乐体验</a:t>
            </a:r>
            <a:endParaRPr altLang="en-US" dirty="0" sz="1200" lang="zh-CN" spc="150">
              <a:solidFill>
                <a:schemeClr val="tx1">
                  <a:lumMod val="65000"/>
                  <a:lumOff val="35000"/>
                </a:schemeClr>
              </a:solidFill>
              <a:latin typeface="+mn-ea"/>
              <a:sym typeface="+mn-ea"/>
            </a:endParaRPr>
          </a:p>
        </p:txBody>
      </p:sp>
      <p:sp>
        <p:nvSpPr>
          <p:cNvPr id="1050088"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人工智能技术能够为故事创作与制作提供更加智能化的辅助工具</a:t>
            </a:r>
            <a:endParaRPr altLang="en-US" dirty="0" sz="1200" lang="zh-CN" spc="150">
              <a:solidFill>
                <a:schemeClr val="tx1">
                  <a:lumMod val="65000"/>
                  <a:lumOff val="35000"/>
                </a:schemeClr>
              </a:solidFill>
              <a:latin typeface="+mn-ea"/>
              <a:sym typeface="+mn-ea"/>
            </a:endParaRPr>
          </a:p>
        </p:txBody>
      </p:sp>
      <p:sp>
        <p:nvSpPr>
          <p:cNvPr id="1050090"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人工智能技术能够为故事创作与制作提供丰富的素材和灵感</a:t>
            </a:r>
            <a:endParaRPr altLang="en-US" dirty="0" sz="1200" lang="zh-CN" spc="150">
              <a:solidFill>
                <a:schemeClr val="tx1">
                  <a:lumMod val="65000"/>
                  <a:lumOff val="35000"/>
                </a:schemeClr>
              </a:solidFill>
              <a:latin typeface="+mn-ea"/>
              <a:sym typeface="+mn-ea"/>
            </a:endParaRPr>
          </a:p>
        </p:txBody>
      </p:sp>
      <p:sp>
        <p:nvSpPr>
          <p:cNvPr id="1050092"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人工智能技术能够根据用户需求和喜好生成个性化故事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35" name=""/>
        <p:cNvGrpSpPr/>
        <p:nvPr/>
      </p:nvGrpSpPr>
      <p:grpSpPr>
        <a:xfrm>
          <a:off x="0" y="0"/>
          <a:ext cx="0" cy="0"/>
          <a:chOff x="0" y="0"/>
          <a:chExt cx="0" cy="0"/>
        </a:xfrm>
      </p:grpSpPr>
      <p:sp>
        <p:nvSpPr>
          <p:cNvPr id="1050138" name="文本占位符 2"/>
          <p:cNvSpPr>
            <a:spLocks noGrp="1"/>
          </p:cNvSpPr>
          <p:nvPr>
            <p:ph type="body" idx="2"/>
            <p:custDataLst>
              <p:tags r:id="rId1"/>
            </p:custDataLst>
          </p:nvPr>
        </p:nvSpPr>
        <p:spPr/>
        <p:txBody>
          <a:bodyPr/>
          <a:p>
            <a:r>
              <a:rPr altLang="en-US" lang="zh-CN"/>
              <a:t>PART FIVE</a:t>
            </a:r>
            <a:endParaRPr altLang="en-US" lang="zh-CN"/>
          </a:p>
        </p:txBody>
      </p:sp>
      <p:sp>
        <p:nvSpPr>
          <p:cNvPr id="1050140" name="标题 4"/>
          <p:cNvSpPr>
            <a:spLocks noGrp="1"/>
          </p:cNvSpPr>
          <p:nvPr>
            <p:ph type="title" idx="1"/>
            <p:custDataLst>
              <p:tags r:id="rId2"/>
            </p:custDataLst>
          </p:nvPr>
        </p:nvSpPr>
        <p:spPr/>
        <p:txBody>
          <a:bodyPr/>
          <a:p>
            <a:r>
              <a:rPr altLang="en-US" lang="zh-CN"/>
              <a:t>人工智能在故事创作与制作中的挑战与前景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242" name="标题 2"/>
          <p:cNvSpPr>
            <a:spLocks noGrp="1"/>
          </p:cNvSpPr>
          <p:nvPr>
            <p:ph type="title" idx="2"/>
          </p:nvPr>
        </p:nvSpPr>
        <p:spPr/>
        <p:txBody>
          <a:bodyPr/>
          <a:p>
            <a:r>
              <a:rPr altLang="en-US" lang="zh-CN"/>
              <a:t>技术挑战与解决方案</a:t>
            </a:r>
            <a:endParaRPr altLang="en-US" lang="zh-CN"/>
          </a:p>
        </p:txBody>
      </p:sp>
      <p:sp>
        <p:nvSpPr>
          <p:cNvPr id="1050244"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46"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8"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人工智能在故事创作与制作中的技术挑战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50"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52"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4"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针对技术挑战的解决方案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56"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58"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未来技术发展的前景与展望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60"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2"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64"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6"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应对挑战的策略与建议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12" name="标题 2"/>
          <p:cNvSpPr>
            <a:spLocks noGrp="1"/>
          </p:cNvSpPr>
          <p:nvPr>
            <p:ph type="title" idx="2"/>
          </p:nvPr>
        </p:nvSpPr>
        <p:spPr/>
        <p:txBody>
          <a:bodyPr/>
          <a:p>
            <a:r>
              <a:rPr altLang="en-US" lang="zh-CN"/>
              <a:t>法律与道德问题</a:t>
            </a:r>
            <a:endParaRPr altLang="en-US" lang="zh-CN"/>
          </a:p>
        </p:txBody>
      </p:sp>
      <p:sp>
        <p:nvSpPr>
          <p:cNvPr id="1050314"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6"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8"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人工智能创作作品的版权归属问题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20"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2"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24"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人工智能创作作品可能涉及的道德伦理问题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26"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8"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0"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人工智能在故事创作与制作中的法律监管问题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32"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34"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6"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未来需要完善的法律与道德规范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382" name="标题 2"/>
          <p:cNvSpPr>
            <a:spLocks noGrp="1"/>
          </p:cNvSpPr>
          <p:nvPr>
            <p:ph type="title" idx="2"/>
          </p:nvPr>
        </p:nvSpPr>
        <p:spPr/>
        <p:txBody>
          <a:bodyPr/>
          <a:p>
            <a:r>
              <a:rPr altLang="en-US" lang="zh-CN"/>
              <a:t>行业合作与发展前景</a:t>
            </a:r>
            <a:endParaRPr altLang="en-US" lang="zh-CN"/>
          </a:p>
        </p:txBody>
      </p:sp>
      <p:sp>
        <p:nvSpPr>
          <p:cNvPr id="1050384"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6"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0"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人工智能在故事创作与制作中的商业前景</a:t>
            </a:r>
            <a:endParaRPr altLang="zh-CN" dirty="0" lang="en-US">
              <a:solidFill>
                <a:schemeClr val="dk1">
                  <a:lumMod val="80000"/>
                  <a:lumOff val="20000"/>
                </a:schemeClr>
              </a:solidFill>
              <a:latin typeface="+mn-ea"/>
              <a:sym typeface="+mn-ea"/>
            </a:endParaRPr>
          </a:p>
        </p:txBody>
      </p:sp>
      <p:sp>
        <p:nvSpPr>
          <p:cNvPr id="1050392"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人工智能与故事创作行业的合作模式</a:t>
            </a:r>
            <a:endParaRPr altLang="en-US" dirty="0" lang="zh-CN">
              <a:solidFill>
                <a:schemeClr val="dk1">
                  <a:lumMod val="80000"/>
                  <a:lumOff val="20000"/>
                </a:schemeClr>
              </a:solidFill>
              <a:latin typeface="+mn-ea"/>
              <a:sym typeface="+mn-ea"/>
            </a:endParaRPr>
          </a:p>
        </p:txBody>
      </p:sp>
      <p:sp>
        <p:nvSpPr>
          <p:cNvPr id="1050400"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6"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人工智能在故事创作与制作中的技术挑战</a:t>
            </a:r>
            <a:endParaRPr altLang="en-US" dirty="0" lang="zh-CN">
              <a:solidFill>
                <a:schemeClr val="dk1">
                  <a:lumMod val="80000"/>
                  <a:lumOff val="20000"/>
                </a:schemeClr>
              </a:solidFill>
              <a:latin typeface="+mn-ea"/>
              <a:sym typeface="+mn-ea"/>
            </a:endParaRPr>
          </a:p>
        </p:txBody>
      </p:sp>
      <p:sp>
        <p:nvSpPr>
          <p:cNvPr id="1050408"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未来行业发展的趋势与展望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79" name=""/>
        <p:cNvGrpSpPr/>
        <p:nvPr/>
      </p:nvGrpSpPr>
      <p:grpSpPr>
        <a:xfrm>
          <a:off x="0" y="0"/>
          <a:ext cx="0" cy="0"/>
          <a:chOff x="0" y="0"/>
          <a:chExt cx="0" cy="0"/>
        </a:xfrm>
      </p:grpSpPr>
      <p:sp>
        <p:nvSpPr>
          <p:cNvPr id="1050460" name="标题 2"/>
          <p:cNvSpPr>
            <a:spLocks noGrp="1"/>
          </p:cNvSpPr>
          <p:nvPr>
            <p:ph type="title" idx="2"/>
          </p:nvPr>
        </p:nvSpPr>
        <p:spPr/>
        <p:txBody>
          <a:bodyPr/>
          <a:p>
            <a:r>
              <a:rPr altLang="en-US" lang="zh-CN"/>
              <a:t>未来趋势与展望</a:t>
            </a:r>
            <a:endParaRPr altLang="en-US" lang="zh-CN"/>
          </a:p>
        </p:txBody>
      </p:sp>
      <p:sp>
        <p:nvSpPr>
          <p:cNvPr id="1050462"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人工智能技术不断发展，未来将更加智能化和自主化</a:t>
            </a:r>
            <a:endParaRPr altLang="en-US" dirty="0" sz="1200" lang="zh-CN" spc="150">
              <a:solidFill>
                <a:schemeClr val="tx1">
                  <a:lumMod val="65000"/>
                  <a:lumOff val="35000"/>
                </a:schemeClr>
              </a:solidFill>
              <a:latin typeface="+mn-ea"/>
              <a:sym typeface="+mn-ea"/>
            </a:endParaRPr>
          </a:p>
        </p:txBody>
      </p:sp>
      <p:sp>
        <p:nvSpPr>
          <p:cNvPr id="1050464"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故事创作与制作将更加注重情感和创意，人工智能将为其提供更多可能性</a:t>
            </a:r>
            <a:endParaRPr altLang="en-US" dirty="0" sz="1200" lang="zh-CN" spc="150">
              <a:solidFill>
                <a:schemeClr val="tx1">
                  <a:lumMod val="65000"/>
                  <a:lumOff val="35000"/>
                </a:schemeClr>
              </a:solidFill>
              <a:latin typeface="+mn-ea"/>
              <a:sym typeface="+mn-ea"/>
            </a:endParaRPr>
          </a:p>
        </p:txBody>
      </p:sp>
      <p:sp>
        <p:nvSpPr>
          <p:cNvPr id="1050466"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娱乐价值将不断提升，人工智能将成为故事创作与制作的重要工具</a:t>
            </a:r>
            <a:endParaRPr altLang="en-US" dirty="0" sz="1200" lang="zh-CN" spc="150">
              <a:solidFill>
                <a:schemeClr val="tx1">
                  <a:lumMod val="65000"/>
                  <a:lumOff val="35000"/>
                </a:schemeClr>
              </a:solidFill>
              <a:latin typeface="+mn-ea"/>
              <a:sym typeface="+mn-ea"/>
            </a:endParaRPr>
          </a:p>
        </p:txBody>
      </p:sp>
      <p:sp>
        <p:nvSpPr>
          <p:cNvPr id="1050468"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未来将更加注重跨领域合作，人工智能与故事创作与制作将更加紧密结合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87" name=""/>
        <p:cNvGrpSpPr/>
        <p:nvPr/>
      </p:nvGrpSpPr>
      <p:grpSpPr>
        <a:xfrm>
          <a:off x="0" y="0"/>
          <a:ext cx="0" cy="0"/>
          <a:chOff x="0" y="0"/>
          <a:chExt cx="0" cy="0"/>
        </a:xfrm>
      </p:grpSpPr>
      <p:sp>
        <p:nvSpPr>
          <p:cNvPr id="1050514" name="文本占位符 2"/>
          <p:cNvSpPr>
            <a:spLocks noGrp="1"/>
          </p:cNvSpPr>
          <p:nvPr>
            <p:ph type="body" idx="2"/>
            <p:custDataLst>
              <p:tags r:id="rId1"/>
            </p:custDataLst>
          </p:nvPr>
        </p:nvSpPr>
        <p:spPr/>
        <p:txBody>
          <a:bodyPr/>
          <a:p>
            <a:r>
              <a:rPr altLang="en-US" lang="zh-CN"/>
              <a:t>PART SIX</a:t>
            </a:r>
            <a:endParaRPr altLang="en-US" lang="zh-CN"/>
          </a:p>
        </p:txBody>
      </p:sp>
      <p:sp>
        <p:nvSpPr>
          <p:cNvPr id="1050516" name="标题 4"/>
          <p:cNvSpPr>
            <a:spLocks noGrp="1"/>
          </p:cNvSpPr>
          <p:nvPr>
            <p:ph type="title" idx="1"/>
            <p:custDataLst>
              <p:tags r:id="rId2"/>
            </p:custDataLst>
          </p:nvPr>
        </p:nvSpPr>
        <p:spPr/>
        <p:txBody>
          <a:bodyPr/>
          <a:p>
            <a:r>
              <a:rPr altLang="en-US" lang="zh-CN"/>
              <a:t>人工智能在故事创作与制作中的案例分析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618" name="标题 2"/>
          <p:cNvSpPr>
            <a:spLocks noGrp="1"/>
          </p:cNvSpPr>
          <p:nvPr>
            <p:ph type="title" idx="2"/>
          </p:nvPr>
        </p:nvSpPr>
        <p:spPr/>
        <p:txBody>
          <a:bodyPr/>
          <a:p>
            <a:r>
              <a:rPr altLang="en-US" lang="zh-CN"/>
              <a:t>成功案例分享</a:t>
            </a:r>
            <a:endParaRPr altLang="en-US" lang="zh-CN"/>
          </a:p>
        </p:txBody>
      </p:sp>
      <p:sp>
        <p:nvSpPr>
          <p:cNvPr id="1050620"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2"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4"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6"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28"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0"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2"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4"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故事创作：利用AI生成故事情节和角色</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6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娱乐价值：AI为故事创作与制作带来的创新和乐趣</a:t>
            </a:r>
            <a:endParaRPr dirty="0" sz="2000" err="1">
              <a:solidFill>
                <a:schemeClr val="tx1">
                  <a:lumMod val="75000"/>
                  <a:lumOff val="25000"/>
                </a:schemeClr>
              </a:solidFill>
              <a:latin typeface="+mn-ea"/>
              <a:ea typeface="+mn-ea"/>
              <a:cs typeface="+mn-ea"/>
              <a:sym typeface="+mn-lt"/>
            </a:endParaRPr>
          </a:p>
        </p:txBody>
      </p:sp>
      <p:sp>
        <p:nvSpPr>
          <p:cNvPr id="1050640"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2"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4"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46"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8"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0"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2"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4"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未来展望：AI在故事创作与制作领域的潜力和挑战</a:t>
            </a:r>
            <a:endParaRPr dirty="0" sz="2000" err="1">
              <a:solidFill>
                <a:schemeClr val="tx1">
                  <a:lumMod val="75000"/>
                  <a:lumOff val="25000"/>
                </a:schemeClr>
              </a:solidFill>
              <a:latin typeface="+mn-ea"/>
              <a:ea typeface="+mn-ea"/>
              <a:cs typeface="+mn-ea"/>
              <a:sym typeface="+mn-lt"/>
            </a:endParaRPr>
          </a:p>
        </p:txBody>
      </p:sp>
      <p:sp>
        <p:nvSpPr>
          <p:cNvPr id="10506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故事制作：AI在动画制作、音效处理等方面的应用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704" name="标题 2"/>
          <p:cNvSpPr>
            <a:spLocks noGrp="1"/>
          </p:cNvSpPr>
          <p:nvPr>
            <p:ph type="title" idx="2"/>
          </p:nvPr>
        </p:nvSpPr>
        <p:spPr/>
        <p:txBody>
          <a:bodyPr/>
          <a:p>
            <a:r>
              <a:rPr altLang="en-US" lang="zh-CN"/>
              <a:t>失败案例分析</a:t>
            </a:r>
            <a:endParaRPr altLang="en-US" lang="zh-CN"/>
          </a:p>
        </p:txBody>
      </p:sp>
      <p:sp>
        <p:nvSpPr>
          <p:cNvPr id="1050706"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故事情节不合理：人工智能在故事创作中可能无法理解人类情感和故事逻辑，导致情节不合理或缺乏深度</a:t>
            </a:r>
            <a:endParaRPr altLang="en-US" dirty="0" sz="1200" lang="zh-CN" spc="150">
              <a:solidFill>
                <a:schemeClr val="tx1">
                  <a:lumMod val="65000"/>
                  <a:lumOff val="35000"/>
                </a:schemeClr>
              </a:solidFill>
              <a:latin typeface="+mn-ea"/>
              <a:sym typeface="+mn-ea"/>
            </a:endParaRPr>
          </a:p>
        </p:txBody>
      </p:sp>
      <p:sp>
        <p:nvSpPr>
          <p:cNvPr id="1050708"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角色塑造单薄：人工智能在角色塑造方面可能缺乏创造力和想象力，导致角色形象单薄或缺乏个性</a:t>
            </a:r>
            <a:endParaRPr altLang="en-US" dirty="0" sz="1200" lang="zh-CN" spc="150">
              <a:solidFill>
                <a:schemeClr val="tx1">
                  <a:lumMod val="65000"/>
                  <a:lumOff val="35000"/>
                </a:schemeClr>
              </a:solidFill>
              <a:latin typeface="+mn-ea"/>
              <a:sym typeface="+mn-ea"/>
            </a:endParaRPr>
          </a:p>
        </p:txBody>
      </p:sp>
      <p:sp>
        <p:nvSpPr>
          <p:cNvPr id="1050710"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制作技术不足：人工智能在故事制作中可能无法处理复杂的场景和特效，导致制作质量低下或无法达到预期效果</a:t>
            </a:r>
            <a:endParaRPr altLang="en-US" dirty="0" sz="1200" lang="zh-CN" spc="150">
              <a:solidFill>
                <a:schemeClr val="tx1">
                  <a:lumMod val="65000"/>
                  <a:lumOff val="35000"/>
                </a:schemeClr>
              </a:solidFill>
              <a:latin typeface="+mn-ea"/>
              <a:sym typeface="+mn-ea"/>
            </a:endParaRPr>
          </a:p>
        </p:txBody>
      </p:sp>
      <p:sp>
        <p:nvSpPr>
          <p:cNvPr id="1050712"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缺乏人类智慧：人工智能在故事创作与制作中可能无法像人类一样具有智慧和创造力，导致作品缺乏灵魂或深度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758" name="标题 2"/>
          <p:cNvSpPr>
            <a:spLocks noGrp="1"/>
          </p:cNvSpPr>
          <p:nvPr>
            <p:ph type="title" idx="2"/>
          </p:nvPr>
        </p:nvSpPr>
        <p:spPr/>
        <p:txBody>
          <a:bodyPr/>
          <a:p>
            <a:r>
              <a:rPr altLang="en-US" lang="zh-CN"/>
              <a:t>行业应用案例探讨</a:t>
            </a:r>
            <a:endParaRPr altLang="en-US" lang="zh-CN"/>
          </a:p>
        </p:txBody>
      </p:sp>
      <p:sp>
        <p:nvSpPr>
          <p:cNvPr id="1050760"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62"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764"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电影制作：人工智能在剧本创作、角色设计、场景渲染等方面的应用</a:t>
            </a:r>
            <a:endParaRPr altLang="en-US" dirty="0" sz="2000" lang="zh-CN" spc="200">
              <a:solidFill>
                <a:schemeClr val="tx1">
                  <a:lumMod val="85000"/>
                  <a:lumOff val="15000"/>
                </a:schemeClr>
              </a:solidFill>
              <a:latin typeface="+mn-ea"/>
              <a:sym typeface="+mn-ea"/>
            </a:endParaRPr>
          </a:p>
        </p:txBody>
      </p:sp>
      <p:sp>
        <p:nvSpPr>
          <p:cNvPr id="1050766"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68"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770"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游戏开发：人工智能在游戏剧情设计、角色行为模拟、游戏体验优化等方面的作用</a:t>
            </a:r>
            <a:endParaRPr altLang="en-US" dirty="0" sz="2000" lang="zh-CN" spc="200">
              <a:solidFill>
                <a:schemeClr val="tx1">
                  <a:lumMod val="85000"/>
                  <a:lumOff val="15000"/>
                </a:schemeClr>
              </a:solidFill>
              <a:latin typeface="+mn-ea"/>
              <a:sym typeface="+mn-ea"/>
            </a:endParaRPr>
          </a:p>
        </p:txBody>
      </p:sp>
      <p:sp>
        <p:nvSpPr>
          <p:cNvPr id="1050772"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74"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776"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文学创作：人工智能在生成小说、诗歌、散文等文学作品中的应用</a:t>
            </a:r>
            <a:endParaRPr altLang="en-US" dirty="0" sz="2000" lang="zh-CN" spc="200">
              <a:solidFill>
                <a:schemeClr val="tx1">
                  <a:lumMod val="85000"/>
                  <a:lumOff val="15000"/>
                </a:schemeClr>
              </a:solidFill>
              <a:latin typeface="+mn-ea"/>
              <a:sym typeface="+mn-ea"/>
            </a:endParaRPr>
          </a:p>
        </p:txBody>
      </p:sp>
      <p:sp>
        <p:nvSpPr>
          <p:cNvPr id="1050778"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80"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782"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新闻报道：人工智能在新闻线索挖掘、报道内容生成、数据可视化等方面的应用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828" name="标题 1"/>
          <p:cNvSpPr>
            <a:spLocks noGrp="1"/>
          </p:cNvSpPr>
          <p:nvPr>
            <p:ph type="title" idx="1"/>
          </p:nvPr>
        </p:nvSpPr>
        <p:spPr/>
        <p:txBody>
          <a:bodyPr/>
          <a:p>
            <a:r>
              <a:rPr altLang="en-US" lang="zh-CN"/>
              <a:t>案例启示与借鉴意义</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39" name=""/>
        <p:cNvGrpSpPr/>
        <p:nvPr/>
      </p:nvGrpSpPr>
      <p:grpSpPr>
        <a:xfrm>
          <a:off x="0" y="0"/>
          <a:ext cx="0" cy="0"/>
          <a:chOff x="0" y="0"/>
          <a:chExt cx="0" cy="0"/>
        </a:xfrm>
      </p:grpSpPr>
      <p:sp>
        <p:nvSpPr>
          <p:cNvPr id="1050870" name="文本占位符 2"/>
          <p:cNvSpPr>
            <a:spLocks noGrp="1"/>
          </p:cNvSpPr>
          <p:nvPr>
            <p:ph type="body" idx="2"/>
            <p:custDataLst>
              <p:tags r:id="rId1"/>
            </p:custDataLst>
          </p:nvPr>
        </p:nvSpPr>
        <p:spPr/>
        <p:txBody>
          <a:bodyPr/>
          <a:p>
            <a:r>
              <a:rPr altLang="en-US" lang="zh-CN"/>
              <a:t>PART SEVEN</a:t>
            </a:r>
            <a:endParaRPr altLang="en-US" lang="zh-CN"/>
          </a:p>
        </p:txBody>
      </p:sp>
      <p:sp>
        <p:nvSpPr>
          <p:cNvPr id="1050872" name="标题 4"/>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59" name=""/>
        <p:cNvGrpSpPr/>
        <p:nvPr/>
      </p:nvGrpSpPr>
      <p:grpSpPr>
        <a:xfrm>
          <a:off x="0" y="0"/>
          <a:ext cx="0" cy="0"/>
          <a:chOff x="0" y="0"/>
          <a:chExt cx="0" cy="0"/>
        </a:xfrm>
      </p:grpSpPr>
      <p:sp>
        <p:nvSpPr>
          <p:cNvPr id="1050974" name="内容占位符 1"/>
          <p:cNvSpPr>
            <a:spLocks noGrp="1"/>
          </p:cNvSpPr>
          <p:nvPr>
            <p:ph idx="3"/>
          </p:nvPr>
        </p:nvSpPr>
        <p:spPr/>
        <p:txBody>
          <a:bodyPr>
            <a:normAutofit fontScale="90000"/>
          </a:bodyPr>
          <a:p>
            <a:r>
              <a:rPr altLang="en-US" lang="zh-CN"/>
              <a:t>人工智能在故事创作与制作中的应用价值：  * 提高创作效率：AI可以快速生成故事情节、角色和对话，减少创作时间。 * 增强故事吸引力：AI可以根据用户喜好和情感反应，调整故事情节和角色，提高故事吸引力。 * 降低制作成本：AI可以协助完成一些繁琐的任务，如语音合成、图像处理等，降低制作成本。</a:t>
            </a:r>
            <a:endParaRPr altLang="en-US" lang="zh-CN"/>
          </a:p>
          <a:p>
            <a:pPr lvl="1"/>
            <a:r>
              <a:rPr altLang="en-US" lang="zh-CN"/>
              <a:t>* 提高创作效率：AI可以快速生成故事情节、角色和对话，减少创作时间。</a:t>
            </a:r>
            <a:endParaRPr altLang="en-US" lang="zh-CN"/>
          </a:p>
          <a:p>
            <a:pPr lvl="1"/>
            <a:r>
              <a:rPr altLang="en-US" lang="zh-CN"/>
              <a:t>* 增强故事吸引力：AI可以根据用户喜好和情感反应，调整故事情节和角色，提高故事吸引力。</a:t>
            </a:r>
            <a:endParaRPr altLang="en-US" lang="zh-CN"/>
          </a:p>
          <a:p>
            <a:pPr lvl="1"/>
            <a:r>
              <a:rPr altLang="en-US" lang="zh-CN"/>
              <a:t>* 降低制作成本：AI可以协助完成一些繁琐的任务，如语音合成、图像处理等，降低制作成本。</a:t>
            </a:r>
            <a:endParaRPr altLang="en-US" lang="zh-CN"/>
          </a:p>
          <a:p>
            <a:r>
              <a:rPr altLang="en-US" lang="zh-CN"/>
              <a:t>人工智能在故事创作与制作中的挑战前景：  * 数据隐私和安全问题：在使用AI进行故事创作与制作时，需要保护用户数据隐私和安全。 * AI创作的作品版权问题：需要明确AI创作的作品版权归属和使用权限。 * AI创作的作品质量不稳定：虽然AI可以生成故事情节、角色和对话，但质量可能不稳定，需要进一步改进。 * AI创作的作品缺乏创新性：AI生成的创意可能缺乏创新性和想象力，需要人类创作者进行补充和完善。</a:t>
            </a:r>
            <a:endParaRPr altLang="en-US" lang="zh-CN"/>
          </a:p>
          <a:p>
            <a:pPr lvl="1"/>
            <a:r>
              <a:rPr altLang="en-US" lang="zh-CN"/>
              <a:t>* 数据隐私和安全问题：在使用AI进行故事创作与制作时，需要保护用户数据隐私和安全。</a:t>
            </a:r>
            <a:endParaRPr altLang="en-US" lang="zh-CN"/>
          </a:p>
          <a:p>
            <a:pPr lvl="1"/>
            <a:r>
              <a:rPr altLang="en-US" lang="zh-CN"/>
              <a:t>* AI创作的作品版权问题：需要明确AI创作的作品版权归属和使用权限。</a:t>
            </a:r>
            <a:endParaRPr altLang="en-US" lang="zh-CN"/>
          </a:p>
          <a:p>
            <a:pPr lvl="1"/>
            <a:r>
              <a:rPr altLang="en-US" lang="zh-CN"/>
              <a:t>* AI创作的作品质量不稳定：虽然AI可以生成故事情节、角色和对话，但质量可能不稳定，需要进一步改进。</a:t>
            </a:r>
            <a:endParaRPr altLang="en-US" lang="zh-CN"/>
          </a:p>
          <a:p>
            <a:pPr lvl="1"/>
            <a:r>
              <a:rPr altLang="en-US" lang="zh-CN"/>
              <a:t>* AI创作的作品缺乏创新性：AI生成的创意可能缺乏创新性和想象力，需要人类创作者进行补充和完善。</a:t>
            </a:r>
            <a:endParaRPr altLang="en-US" lang="zh-CN"/>
          </a:p>
        </p:txBody>
      </p:sp>
      <p:sp>
        <p:nvSpPr>
          <p:cNvPr id="1050976" name="标题 2"/>
          <p:cNvSpPr>
            <a:spLocks noGrp="1"/>
          </p:cNvSpPr>
          <p:nvPr>
            <p:ph type="title" idx="2"/>
          </p:nvPr>
        </p:nvSpPr>
        <p:spPr/>
        <p:txBody>
          <a:bodyPr>
            <a:normAutofit fontScale="90000"/>
          </a:bodyPr>
          <a:p>
            <a:r>
              <a:rPr altLang="en-US" lang="zh-CN"/>
              <a:t>总结人工智能在故事创作与制作中的应用价值与挑战前景</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67" name=""/>
        <p:cNvGrpSpPr/>
        <p:nvPr/>
      </p:nvGrpSpPr>
      <p:grpSpPr>
        <a:xfrm>
          <a:off x="0" y="0"/>
          <a:ext cx="0" cy="0"/>
          <a:chOff x="0" y="0"/>
          <a:chExt cx="0" cy="0"/>
        </a:xfrm>
      </p:grpSpPr>
      <p:sp>
        <p:nvSpPr>
          <p:cNvPr id="1051022" name="标题 2"/>
          <p:cNvSpPr>
            <a:spLocks noGrp="1"/>
          </p:cNvSpPr>
          <p:nvPr>
            <p:ph type="title" idx="2"/>
          </p:nvPr>
        </p:nvSpPr>
        <p:spPr/>
        <p:txBody>
          <a:bodyPr/>
          <a:p>
            <a:r>
              <a:rPr altLang="en-US" lang="zh-CN"/>
              <a:t>对未来发展的展望与建议</a:t>
            </a:r>
            <a:endParaRPr altLang="en-US" lang="zh-CN"/>
          </a:p>
        </p:txBody>
      </p:sp>
      <p:sp>
        <p:nvSpPr>
          <p:cNvPr id="105102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2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2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3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3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3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3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3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4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探索新的商业模式：将人工智能技术应用于故事创作与制作中，探索新的商业模式</a:t>
            </a:r>
            <a:endParaRPr altLang="en-US" dirty="0" sz="2400" lang="zh-CN">
              <a:latin typeface="+mn-ea"/>
              <a:ea typeface="+mn-ea"/>
            </a:endParaRPr>
          </a:p>
        </p:txBody>
      </p:sp>
      <p:sp>
        <p:nvSpPr>
          <p:cNvPr id="105104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加强人才培养：加强人工智能技术在故事创作与制作领域的人才培养，提高从业人员的素质和能力</a:t>
            </a:r>
            <a:endParaRPr altLang="en-US" dirty="0" sz="2400" lang="zh-CN">
              <a:latin typeface="+mn-ea"/>
              <a:ea typeface="+mn-ea"/>
            </a:endParaRPr>
          </a:p>
        </p:txBody>
      </p:sp>
      <p:sp>
        <p:nvSpPr>
          <p:cNvPr id="105104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拓展应用领域：将人工智能技术应用于更多领域，如影视、游戏等</a:t>
            </a:r>
            <a:endParaRPr altLang="en-US" dirty="0" sz="2400" lang="zh-CN">
              <a:latin typeface="+mn-ea"/>
              <a:ea typeface="+mn-ea"/>
            </a:endParaRPr>
          </a:p>
        </p:txBody>
      </p:sp>
      <p:sp>
        <p:nvSpPr>
          <p:cNvPr id="105104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提升创作质量：通过人工智能技术提高故事创作的质量和效率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75" name=""/>
        <p:cNvGrpSpPr/>
        <p:nvPr/>
      </p:nvGrpSpPr>
      <p:grpSpPr>
        <a:xfrm>
          <a:off x="0" y="0"/>
          <a:ext cx="0" cy="0"/>
          <a:chOff x="0" y="0"/>
          <a:chExt cx="0" cy="0"/>
        </a:xfrm>
      </p:grpSpPr>
      <p:sp>
        <p:nvSpPr>
          <p:cNvPr id="1051092" name="标题 1"/>
          <p:cNvSpPr>
            <a:spLocks noGrp="1"/>
          </p:cNvSpPr>
          <p:nvPr>
            <p:ph type="title" idx="2"/>
            <p:custDataLst>
              <p:tags r:id="rId1"/>
            </p:custDataLst>
          </p:nvPr>
        </p:nvSpPr>
        <p:spPr/>
        <p:txBody>
          <a:bodyPr/>
          <a:p>
            <a:r>
              <a:rPr altLang="en-US" lang="zh-CN"/>
              <a:t>THANK YOU</a:t>
            </a:r>
            <a:endParaRPr altLang="en-US" lang="zh-CN"/>
          </a:p>
        </p:txBody>
      </p:sp>
      <p:sp>
        <p:nvSpPr>
          <p:cNvPr id="1051094"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9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40.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0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4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EVEN"/>
</p:tagLst>
</file>

<file path=ppt/tags/tag3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88.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40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403.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2023-12-17T03:44:03Z</dcterms:created>
  <dcterms:modified xsi:type="dcterms:W3CDTF">2023-12-17T03:44:03Z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ed313b7fa0784acfb8990602e7c5cbd5_21</vt:lpwstr>
  </property>
</Properties>
</file>