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182" r:id="rId1"/>
    <p:sldMasterId id="2147491219" r:id="rId2"/>
  </p:sldMasterIdLst>
  <p:notesMasterIdLst>
    <p:notesMasterId r:id="rId3"/>
  </p:notesMasterIdLst>
  <p:sldIdLst>
    <p:sldId id="3772" r:id="rId4"/>
    <p:sldId id="3776" r:id="rId5"/>
    <p:sldId id="3779" r:id="rId6"/>
    <p:sldId id="3782" r:id="rId7"/>
    <p:sldId id="3788" r:id="rId9"/>
    <p:sldId id="3791" r:id="rId10"/>
    <p:sldId id="3794" r:id="rId11"/>
    <p:sldId id="3797" r:id="rId12"/>
    <p:sldId id="3803" r:id="rId14"/>
    <p:sldId id="3806" r:id="rId15"/>
    <p:sldId id="3809" r:id="rId16"/>
    <p:sldId id="3812" r:id="rId17"/>
    <p:sldId id="3815" r:id="rId18"/>
    <p:sldId id="3821" r:id="rId20"/>
    <p:sldId id="3824" r:id="rId21"/>
    <p:sldId id="3827" r:id="rId22"/>
    <p:sldId id="3830" r:id="rId23"/>
    <p:sldId id="3836" r:id="rId25"/>
    <p:sldId id="3839" r:id="rId26"/>
    <p:sldId id="3842" r:id="rId27"/>
    <p:sldId id="3845" r:id="rId28"/>
    <p:sldId id="3848" r:id="rId29"/>
    <p:sldId id="3854" r:id="rId31"/>
    <p:sldId id="3857" r:id="rId32"/>
    <p:sldId id="3860" r:id="rId33"/>
    <p:sldId id="3863" r:id="rId34"/>
    <p:sldId id="3869" r:id="rId36"/>
    <p:sldId id="3872" r:id="rId37"/>
    <p:sldId id="3875" r:id="rId38"/>
    <p:sldId id="3878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83" r:id="rId1"/>
    <p:sldLayoutId id="2147491184" r:id="rId2"/>
    <p:sldLayoutId id="2147491185" r:id="rId3"/>
    <p:sldLayoutId id="2147491186" r:id="rId4"/>
    <p:sldLayoutId id="2147491187" r:id="rId5"/>
    <p:sldLayoutId id="2147491188" r:id="rId6"/>
    <p:sldLayoutId id="2147491189" r:id="rId7"/>
    <p:sldLayoutId id="2147491190" r:id="rId8"/>
    <p:sldLayoutId id="2147491191" r:id="rId9"/>
    <p:sldLayoutId id="2147491192" r:id="rId10"/>
    <p:sldLayoutId id="21474911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220" r:id="rId1"/>
    <p:sldLayoutId id="2147491221" r:id="rId2"/>
    <p:sldLayoutId id="2147491222" r:id="rId3"/>
    <p:sldLayoutId id="2147491223" r:id="rId4"/>
    <p:sldLayoutId id="2147491224" r:id="rId5"/>
    <p:sldLayoutId id="2147491225" r:id="rId6"/>
    <p:sldLayoutId id="2147491226" r:id="rId7"/>
    <p:sldLayoutId id="2147491227" r:id="rId8"/>
    <p:sldLayoutId id="2147491228" r:id="rId9"/>
    <p:sldLayoutId id="2147491229" r:id="rId10"/>
    <p:sldLayoutId id="21474912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tags" Target="../tags/tag151.xml"/><Relationship Id="rId22" Type="http://schemas.openxmlformats.org/officeDocument/2006/relationships/tags" Target="../tags/tag152.xml"/><Relationship Id="rId23" Type="http://schemas.openxmlformats.org/officeDocument/2006/relationships/tags" Target="../tags/tag153.xml"/><Relationship Id="rId24" Type="http://schemas.openxmlformats.org/officeDocument/2006/relationships/tags" Target="../tags/tag154.xml"/><Relationship Id="rId25" Type="http://schemas.openxmlformats.org/officeDocument/2006/relationships/tags" Target="../tags/tag155.xml"/><Relationship Id="rId26" Type="http://schemas.openxmlformats.org/officeDocument/2006/relationships/tags" Target="../tags/tag156.xml"/><Relationship Id="rId27" Type="http://schemas.openxmlformats.org/officeDocument/2006/relationships/tags" Target="../tags/tag157.xml"/><Relationship Id="rId28" Type="http://schemas.openxmlformats.org/officeDocument/2006/relationships/tags" Target="../tags/tag158.xml"/><Relationship Id="rId29" Type="http://schemas.openxmlformats.org/officeDocument/2006/relationships/tags" Target="../tags/tag159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tags" Target="../tags/tag215.xml"/><Relationship Id="rId22" Type="http://schemas.openxmlformats.org/officeDocument/2006/relationships/tags" Target="../tags/tag216.xml"/><Relationship Id="rId23" Type="http://schemas.openxmlformats.org/officeDocument/2006/relationships/tags" Target="../tags/tag217.xml"/><Relationship Id="rId24" Type="http://schemas.openxmlformats.org/officeDocument/2006/relationships/tags" Target="../tags/tag218.xml"/><Relationship Id="rId25" Type="http://schemas.openxmlformats.org/officeDocument/2006/relationships/tags" Target="../tags/tag219.xml"/><Relationship Id="rId26" Type="http://schemas.openxmlformats.org/officeDocument/2006/relationships/tags" Target="../tags/tag220.xml"/><Relationship Id="rId27" Type="http://schemas.openxmlformats.org/officeDocument/2006/relationships/tags" Target="../tags/tag221.xml"/><Relationship Id="rId28" Type="http://schemas.openxmlformats.org/officeDocument/2006/relationships/tags" Target="../tags/tag222.xml"/><Relationship Id="rId29" Type="http://schemas.openxmlformats.org/officeDocument/2006/relationships/tags" Target="../tags/tag223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tags" Target="../tags/tag264.xml"/><Relationship Id="rId22" Type="http://schemas.openxmlformats.org/officeDocument/2006/relationships/tags" Target="../tags/tag265.xml"/><Relationship Id="rId23" Type="http://schemas.openxmlformats.org/officeDocument/2006/relationships/tags" Target="../tags/tag266.xml"/><Relationship Id="rId24" Type="http://schemas.openxmlformats.org/officeDocument/2006/relationships/tags" Target="../tags/tag267.xml"/><Relationship Id="rId25" Type="http://schemas.openxmlformats.org/officeDocument/2006/relationships/tags" Target="../tags/tag268.xml"/><Relationship Id="rId26" Type="http://schemas.openxmlformats.org/officeDocument/2006/relationships/tags" Target="../tags/tag269.xml"/><Relationship Id="rId27" Type="http://schemas.openxmlformats.org/officeDocument/2006/relationships/tags" Target="../tags/tag270.xml"/><Relationship Id="rId28" Type="http://schemas.openxmlformats.org/officeDocument/2006/relationships/tags" Target="../tags/tag271.xml"/><Relationship Id="rId29" Type="http://schemas.openxmlformats.org/officeDocument/2006/relationships/tags" Target="../tags/tag272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tags" Target="../tags/tag308.xml"/><Relationship Id="rId18" Type="http://schemas.openxmlformats.org/officeDocument/2006/relationships/tags" Target="../tags/tag309.xml"/><Relationship Id="rId19" Type="http://schemas.openxmlformats.org/officeDocument/2006/relationships/tags" Target="../tags/tag310.xml"/><Relationship Id="rId20" Type="http://schemas.openxmlformats.org/officeDocument/2006/relationships/tags" Target="../tags/tag31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企业管理中的供应链优化与物流管理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供应链优化概述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供应链优化策略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物流管理在供应链中的作用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物流管理策略与技术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供应链优化与物流管理的实践案例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供应链优化概述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供应链的定义与重要性</a:t>
            </a:r>
            <a:endParaRPr altLang="en-US" lang="zh-CN"/>
          </a:p>
        </p:txBody>
      </p:sp>
      <p:sp>
        <p:nvSpPr>
          <p:cNvPr id="1048904" name="缺角矩形 3"/>
          <p:cNvSpPr/>
          <p:nvPr>
            <p:custDataLst>
              <p:tags r:id="rId1"/>
            </p:custDataLst>
          </p:nvPr>
        </p:nvSpPr>
        <p:spPr>
          <a:xfrm>
            <a:off x="838200" y="2203045"/>
            <a:ext cx="10516209" cy="1344919"/>
          </a:xfrm>
          <a:prstGeom prst="plaque">
            <a:avLst>
              <a:gd name="adj" fmla="val 9919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缺角矩形 4"/>
          <p:cNvSpPr/>
          <p:nvPr>
            <p:custDataLst>
              <p:tags r:id="rId2"/>
            </p:custDataLst>
          </p:nvPr>
        </p:nvSpPr>
        <p:spPr>
          <a:xfrm>
            <a:off x="930827" y="2275562"/>
            <a:ext cx="10331565" cy="1199885"/>
          </a:xfrm>
          <a:prstGeom prst="plaque">
            <a:avLst>
              <a:gd name="adj" fmla="val 9919"/>
            </a:avLst>
          </a:pr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508533" y="2668617"/>
            <a:ext cx="0" cy="414384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8" name="正文"/>
          <p:cNvSpPr txBox="1"/>
          <p:nvPr>
            <p:custDataLst>
              <p:tags r:id="rId4"/>
            </p:custDataLst>
          </p:nvPr>
        </p:nvSpPr>
        <p:spPr>
          <a:xfrm>
            <a:off x="2871118" y="2349298"/>
            <a:ext cx="7787370" cy="1053023"/>
          </a:xfrm>
          <a:prstGeom prst="rect"/>
          <a:noFill/>
        </p:spPr>
        <p:txBody>
          <a:bodyPr anchor="ctr" anchorCtr="0" bIns="36195" lIns="90000" rIns="90000" rtlCol="0" tIns="36195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供应链的定义：供应链是围绕核心企业，通过对信息流、物流、资金流的控制，从采购原材料开始，制成中间产品以及最终产品，最后由销售网络把产品送到消费者手中的将供应商、制造商、分销商、零售商直到最终用户连成一个整体的功能网链结构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10" name="矩形 13"/>
          <p:cNvSpPr/>
          <p:nvPr>
            <p:custDataLst>
              <p:tags r:id="rId5"/>
            </p:custDataLst>
          </p:nvPr>
        </p:nvSpPr>
        <p:spPr>
          <a:xfrm flipH="1">
            <a:off x="1197739" y="2313953"/>
            <a:ext cx="1123102" cy="11237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4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12" name="缺角矩形 5"/>
          <p:cNvSpPr/>
          <p:nvPr>
            <p:custDataLst>
              <p:tags r:id="rId6"/>
            </p:custDataLst>
          </p:nvPr>
        </p:nvSpPr>
        <p:spPr>
          <a:xfrm>
            <a:off x="838200" y="3994645"/>
            <a:ext cx="10516209" cy="1344919"/>
          </a:xfrm>
          <a:prstGeom prst="plaque">
            <a:avLst>
              <a:gd name="adj" fmla="val 9919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缺角矩形 6"/>
          <p:cNvSpPr/>
          <p:nvPr>
            <p:custDataLst>
              <p:tags r:id="rId7"/>
            </p:custDataLst>
          </p:nvPr>
        </p:nvSpPr>
        <p:spPr>
          <a:xfrm>
            <a:off x="930827" y="4067163"/>
            <a:ext cx="10331565" cy="1199885"/>
          </a:xfrm>
          <a:prstGeom prst="plaque">
            <a:avLst>
              <a:gd name="adj" fmla="val 9919"/>
            </a:avLst>
          </a:pr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3" name="直接连接符 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508533" y="4460218"/>
            <a:ext cx="0" cy="414384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正文"/>
          <p:cNvSpPr txBox="1"/>
          <p:nvPr>
            <p:custDataLst>
              <p:tags r:id="rId9"/>
            </p:custDataLst>
          </p:nvPr>
        </p:nvSpPr>
        <p:spPr>
          <a:xfrm>
            <a:off x="2871118" y="4140898"/>
            <a:ext cx="7787370" cy="1053023"/>
          </a:xfrm>
          <a:prstGeom prst="rect"/>
          <a:noFill/>
        </p:spPr>
        <p:txBody>
          <a:bodyPr anchor="ctr" anchorCtr="0" bIns="36195" lIns="90000" rIns="90000" rtlCol="0" tIns="36195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供应链的重要性：供应链是企业运营中的重要环节，它直接影响到企业的生产效率、成本、质量和交货期等方面。优化供应链可以提高企业的竞争力，降低成本，提高效率，从而为企业创造更大的价值。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18" name="矩形 9"/>
          <p:cNvSpPr/>
          <p:nvPr>
            <p:custDataLst>
              <p:tags r:id="rId10"/>
            </p:custDataLst>
          </p:nvPr>
        </p:nvSpPr>
        <p:spPr>
          <a:xfrm flipH="1">
            <a:off x="1197739" y="4105554"/>
            <a:ext cx="1123102" cy="11237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4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供应链优化的意义</a:t>
            </a:r>
            <a:endParaRPr altLang="en-US" lang="zh-CN"/>
          </a:p>
        </p:txBody>
      </p:sp>
      <p:sp>
        <p:nvSpPr>
          <p:cNvPr id="104895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5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提高企业竞争力：通过优化供应链，企业能够降低成本、提高效率，从而在市场竞争中获得优势。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增强企业创新能力：供应链优化有助于企业更好地整合资源，提高创新能力，不断推出新产品和服务。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提升客户满意度：优化后的供应链能够更好地满足客户需求，提高客户满意度，增强客户忠诚度。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促进企业可持续发展：通过供应链优化，企业能够实现资源节约、环境保护和可持续发展，为未来发展奠定基础。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供应链优化的目标</a:t>
            </a:r>
            <a:endParaRPr altLang="en-US" lang="zh-CN"/>
          </a:p>
        </p:txBody>
      </p:sp>
      <p:sp>
        <p:nvSpPr>
          <p:cNvPr id="10490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提高供应链的透明度和可预测性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增强供应链的灵活性和适应性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提高客户满意度和服务质量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降低库存成本和运营成本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供应链优化策略</a:t>
            </a:r>
            <a:endParaRPr altLang="en-US" lang="zh-CN"/>
          </a:p>
        </p:txBody>
      </p:sp>
      <p:sp>
        <p:nvSpPr>
          <p:cNvPr id="104909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供应商选择与评估</a:t>
            </a:r>
            <a:endParaRPr altLang="en-US" lang="zh-CN"/>
          </a:p>
        </p:txBody>
      </p:sp>
      <p:sp>
        <p:nvSpPr>
          <p:cNvPr id="10491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供应商选择的策略：长期合作、战略伙伴关系、多供应商策略等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供应商评估的流程：初步筛选、深入调查、样品测试、综合评估等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供应商选择的原则：质量、价格、交货期、服务等因素的权衡与取舍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供应商评估的方法：通过对比分析、实地考察、样品测试等方式对供应商进行全面评估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库存管理优化</a:t>
            </a:r>
            <a:endParaRPr altLang="en-US" lang="zh-CN"/>
          </a:p>
        </p:txBody>
      </p:sp>
      <p:sp>
        <p:nvSpPr>
          <p:cNvPr id="10492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库存管理的重要性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库存管理策略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库存管理优化方法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库存管理优化实践案例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采购策略优化</a:t>
            </a:r>
            <a:endParaRPr altLang="en-US" lang="zh-CN"/>
          </a:p>
        </p:txBody>
      </p:sp>
      <p:sp>
        <p:nvSpPr>
          <p:cNvPr id="10492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采购方式：采用集中采购、长期合作等方式，降低采购成本，提高采购效率。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供应商选择：选择具有良好信誉和稳定性的供应商，确保采购物资的质量和交货期。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采购流程优化：简化采购流程，减少不必要的环节，提高采购效率。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供应商管理：建立供应商评价体系，对供应商进行定期评估和考核，确保供应商的稳定性和可靠性。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物流管理优化</a:t>
            </a:r>
            <a:endParaRPr altLang="en-US" lang="zh-CN"/>
          </a:p>
        </p:txBody>
      </p:sp>
      <p:sp>
        <p:nvSpPr>
          <p:cNvPr id="10493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运输优化：选择合适的运输方式，降低运输成本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信息管理优化：建立高效的信息管理系统，实现信息共享和协同工作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配送优化：优化配送路线，减少配送时间和成本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仓储优化：合理规划仓库布局，提高仓储效率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物流管理在供应链中的作用</a:t>
            </a:r>
            <a:endParaRPr altLang="en-US" lang="zh-CN"/>
          </a:p>
        </p:txBody>
      </p:sp>
      <p:sp>
        <p:nvSpPr>
          <p:cNvPr id="104938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物流管理定义与目标</a:t>
            </a:r>
            <a:endParaRPr altLang="en-US" lang="zh-CN"/>
          </a:p>
        </p:txBody>
      </p:sp>
      <p:cxnSp>
        <p:nvCxnSpPr>
          <p:cNvPr id="3145773" name="直接连接符 29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2504767" y="2102645"/>
            <a:ext cx="7177921" cy="8441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438" name="标题"/>
          <p:cNvSpPr txBox="1"/>
          <p:nvPr>
            <p:custDataLst>
              <p:tags r:id="rId2"/>
            </p:custDataLst>
          </p:nvPr>
        </p:nvSpPr>
        <p:spPr>
          <a:xfrm>
            <a:off x="2737214" y="1364400"/>
            <a:ext cx="6950669" cy="371395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物流管理定义：指对商品从供应商到最终消费者整个过程中的计划、组织、协调和控制，以实现物流成本最小化、服务水平最优化和库存水平最低化的目标。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3"/>
            </p:custDataLst>
          </p:nvPr>
        </p:nvSpPr>
        <p:spPr>
          <a:xfrm>
            <a:off x="2737863" y="1742937"/>
            <a:ext cx="6945474" cy="3674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75" name="直接连接符 19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2504767" y="2906468"/>
            <a:ext cx="7177921" cy="8441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442" name="标题"/>
          <p:cNvSpPr txBox="1"/>
          <p:nvPr>
            <p:custDataLst>
              <p:tags r:id="rId5"/>
            </p:custDataLst>
          </p:nvPr>
        </p:nvSpPr>
        <p:spPr>
          <a:xfrm>
            <a:off x="2737214" y="2168223"/>
            <a:ext cx="6950669" cy="371395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物流管理目标：包括快速响应、最小变异、最低库存、有效客户响应以及不断完善物流体系等。  物流管理在供应链中的作用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444" name="正文"/>
          <p:cNvSpPr txBox="1"/>
          <p:nvPr>
            <p:custDataLst>
              <p:tags r:id="rId6"/>
            </p:custDataLst>
          </p:nvPr>
        </p:nvSpPr>
        <p:spPr>
          <a:xfrm>
            <a:off x="2737863" y="2546760"/>
            <a:ext cx="6945474" cy="3674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物流管理在供应链中的作用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77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2504767" y="3734315"/>
            <a:ext cx="7177921" cy="8441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446" name="标题"/>
          <p:cNvSpPr txBox="1"/>
          <p:nvPr>
            <p:custDataLst>
              <p:tags r:id="rId8"/>
            </p:custDataLst>
          </p:nvPr>
        </p:nvSpPr>
        <p:spPr>
          <a:xfrm>
            <a:off x="2737214" y="2996070"/>
            <a:ext cx="6950669" cy="37139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降低库存水平：通过精确的需求预测和库存管理，减少库存成本和缺货风险。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9"/>
            </p:custDataLst>
          </p:nvPr>
        </p:nvSpPr>
        <p:spPr>
          <a:xfrm>
            <a:off x="2737863" y="3374607"/>
            <a:ext cx="6945474" cy="3674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79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2504767" y="4562162"/>
            <a:ext cx="7177921" cy="8441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450" name="标题"/>
          <p:cNvSpPr txBox="1"/>
          <p:nvPr>
            <p:custDataLst>
              <p:tags r:id="rId11"/>
            </p:custDataLst>
          </p:nvPr>
        </p:nvSpPr>
        <p:spPr>
          <a:xfrm>
            <a:off x="2737214" y="3823917"/>
            <a:ext cx="6950669" cy="37139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提高客户满意度：通过快速响应和有效客户响应，提高客户满意度和忠诚度。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12"/>
            </p:custDataLst>
          </p:nvPr>
        </p:nvSpPr>
        <p:spPr>
          <a:xfrm>
            <a:off x="2737863" y="4202454"/>
            <a:ext cx="6945474" cy="3674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81" name="直接连接符 37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2504767" y="5365985"/>
            <a:ext cx="7177921" cy="8441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454" name="标题"/>
          <p:cNvSpPr txBox="1"/>
          <p:nvPr>
            <p:custDataLst>
              <p:tags r:id="rId14"/>
            </p:custDataLst>
          </p:nvPr>
        </p:nvSpPr>
        <p:spPr>
          <a:xfrm>
            <a:off x="2737214" y="4627740"/>
            <a:ext cx="6950669" cy="37139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降低成本：通过优化运输、仓储、包装等环节，降低供应链总成本。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15"/>
            </p:custDataLst>
          </p:nvPr>
        </p:nvSpPr>
        <p:spPr>
          <a:xfrm>
            <a:off x="2737863" y="5006278"/>
            <a:ext cx="6945474" cy="3674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标题"/>
          <p:cNvSpPr txBox="1"/>
          <p:nvPr>
            <p:custDataLst>
              <p:tags r:id="rId16"/>
            </p:custDataLst>
          </p:nvPr>
        </p:nvSpPr>
        <p:spPr>
          <a:xfrm>
            <a:off x="2737214" y="5431564"/>
            <a:ext cx="6950669" cy="37139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增强企业竞争力：通过提高服务水平和降低成本，增强企业在市场中的竞争力。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17"/>
            </p:custDataLst>
          </p:nvPr>
        </p:nvSpPr>
        <p:spPr>
          <a:xfrm>
            <a:off x="2737863" y="5810101"/>
            <a:ext cx="6945474" cy="3674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物流管理与供应链的关系</a:t>
            </a:r>
            <a:endParaRPr altLang="en-US" lang="zh-CN"/>
          </a:p>
        </p:txBody>
      </p:sp>
      <p:sp>
        <p:nvSpPr>
          <p:cNvPr id="10494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物流管理是供应链的重要组成部分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物流管理与供应链其他环节相互协作，共同实现供应链目标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有效的物流管理能够降低供应链成本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物流管理对供应链的运作效率产生直接影响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物流管理在供应链优化中的作用</a:t>
            </a:r>
            <a:endParaRPr altLang="en-US" lang="zh-CN"/>
          </a:p>
        </p:txBody>
      </p:sp>
      <p:sp>
        <p:nvSpPr>
          <p:cNvPr id="10495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物流管理是供应链优化的重要组成部分，能够提高供应链的效率和竞争力。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物流管理通过协调各个环节的运作，降低库存成本，提高库存周转率，实现供应链的优化。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物流管理能够通过合理的运输安排和配送计划，减少运输成本和时间成本，提高供应链的响应速度。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物流管理还能够通过数据分析和技术手段，实现供应链的智能化和自动化，提高供应链的效率和准确性。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物流管理策略与技术</a:t>
            </a:r>
            <a:endParaRPr altLang="en-US" lang="zh-CN"/>
          </a:p>
        </p:txBody>
      </p:sp>
      <p:sp>
        <p:nvSpPr>
          <p:cNvPr id="10496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运输管理策略</a:t>
            </a:r>
            <a:endParaRPr altLang="en-US" lang="zh-CN"/>
          </a:p>
        </p:txBody>
      </p:sp>
      <p:sp>
        <p:nvSpPr>
          <p:cNvPr id="10496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运输方式选择：根据货物性质、数量、距离等因素选择合适的运输方式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运输路线规划：优化运输路线，减少运输时间和成本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运输成本控制：通过合理的运输方式和路线规划，降低运输成本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运输风险管理：对运输过程中可能出现的风险进行预测和应对措施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仓储管理策略</a:t>
            </a:r>
            <a:endParaRPr altLang="en-US" lang="zh-CN"/>
          </a:p>
        </p:txBody>
      </p:sp>
      <p:sp>
        <p:nvSpPr>
          <p:cNvPr id="10497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仓储布局与设计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仓储设备与技术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仓储作业流程与规范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库存管理与优化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配送管理策略</a:t>
            </a:r>
            <a:endParaRPr altLang="en-US" lang="zh-CN"/>
          </a:p>
        </p:txBody>
      </p:sp>
      <p:sp>
        <p:nvSpPr>
          <p:cNvPr id="10498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配送计划：制定合理的配送计划，确保货物按时到达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配送路线：选择最优的配送路线，降低运输成本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配送资源：合理利用配送资源，提高配送效率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配送监控：对配送过程进行实时监控，确保货物安全到达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物流信息技术应用</a:t>
            </a:r>
            <a:endParaRPr altLang="en-US" lang="zh-CN"/>
          </a:p>
        </p:txBody>
      </p:sp>
      <p:sp>
        <p:nvSpPr>
          <p:cNvPr id="10498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物流信息技术优势：提高效率、降低成本、提升服务质量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物流信息技术概述：定义、分类、发展历程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物流信息技术应用场景：仓储管理、运输管理、订单管理、配送管理等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物流信息技术发展趋势：智能化、自动化、信息化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供应链优化与物流管理的实践案例</a:t>
            </a:r>
            <a:endParaRPr altLang="en-US" lang="zh-CN"/>
          </a:p>
        </p:txBody>
      </p:sp>
      <p:sp>
        <p:nvSpPr>
          <p:cNvPr id="10499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企业A的供应链优化实践</a:t>
            </a:r>
            <a:endParaRPr altLang="en-US" lang="zh-CN"/>
          </a:p>
        </p:txBody>
      </p:sp>
      <p:sp>
        <p:nvSpPr>
          <p:cNvPr id="104997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2222"/>
          </a:bodyPr>
          <a:p>
            <a:r>
              <a:rPr altLang="en-US" lang="zh-CN"/>
              <a:t>企业A的背景和供应链现状</a:t>
            </a:r>
            <a:endParaRPr altLang="en-US" lang="zh-CN"/>
          </a:p>
          <a:p>
            <a:r>
              <a:rPr altLang="en-US" lang="zh-CN"/>
              <a:t>供应链优化目标和策略</a:t>
            </a:r>
            <a:endParaRPr altLang="en-US" lang="zh-CN"/>
          </a:p>
          <a:p>
            <a:r>
              <a:rPr altLang="en-US" lang="zh-CN"/>
              <a:t>供应链优化实施过程</a:t>
            </a:r>
            <a:endParaRPr altLang="en-US" lang="zh-CN"/>
          </a:p>
          <a:p>
            <a:r>
              <a:rPr altLang="en-US" lang="zh-CN"/>
              <a:t>供应链优化成果和影响  企业A的物流管理实践</a:t>
            </a:r>
            <a:endParaRPr altLang="en-US" lang="zh-CN"/>
          </a:p>
          <a:p>
            <a:pPr lvl="1"/>
            <a:r>
              <a:rPr altLang="en-US" lang="zh-CN"/>
              <a:t>企业A的物流管理实践</a:t>
            </a:r>
            <a:endParaRPr altLang="en-US" lang="zh-CN"/>
          </a:p>
          <a:p>
            <a:r>
              <a:rPr altLang="en-US" lang="zh-CN"/>
              <a:t>企业A的物流管理现状</a:t>
            </a:r>
            <a:endParaRPr altLang="en-US" lang="zh-CN"/>
          </a:p>
          <a:p>
            <a:r>
              <a:rPr altLang="en-US" lang="zh-CN"/>
              <a:t>物流管理优化目标和策略</a:t>
            </a:r>
            <a:endParaRPr altLang="en-US" lang="zh-CN"/>
          </a:p>
          <a:p>
            <a:r>
              <a:rPr altLang="en-US" lang="zh-CN"/>
              <a:t>物流管理优化实施过程</a:t>
            </a:r>
            <a:endParaRPr altLang="en-US" lang="zh-CN"/>
          </a:p>
          <a:p>
            <a:r>
              <a:rPr altLang="en-US" lang="zh-CN"/>
              <a:t>物流管理优化成果和影响  供应链优化与物流管理的实践案例 - 企业B</a:t>
            </a:r>
            <a:endParaRPr altLang="en-US" lang="zh-CN"/>
          </a:p>
          <a:p>
            <a:pPr lvl="1"/>
            <a:r>
              <a:rPr altLang="en-US" lang="zh-CN"/>
              <a:t>供应链优化与物流管理的实践案例 - 企业B</a:t>
            </a:r>
            <a:endParaRPr altLang="en-US" lang="zh-CN"/>
          </a:p>
          <a:p>
            <a:r>
              <a:rPr altLang="en-US" lang="zh-CN"/>
              <a:t>企业B的背景和供应链现状</a:t>
            </a:r>
            <a:endParaRPr altLang="en-US" lang="zh-CN"/>
          </a:p>
          <a:p>
            <a:r>
              <a:rPr altLang="en-US" lang="zh-CN"/>
              <a:t>企业B的供应链优化实践</a:t>
            </a:r>
            <a:endParaRPr altLang="en-US" lang="zh-CN"/>
          </a:p>
          <a:p>
            <a:r>
              <a:rPr altLang="en-US" lang="zh-CN"/>
              <a:t>企业B的物流管理实践</a:t>
            </a:r>
            <a:endParaRPr altLang="en-US" lang="zh-CN"/>
          </a:p>
          <a:p>
            <a:r>
              <a:rPr altLang="en-US" lang="zh-CN"/>
              <a:t>企业B的供应链优化与物流管理成果和影响  供应链优化与物流管理的实践案例 - 企业C</a:t>
            </a:r>
            <a:endParaRPr altLang="en-US" lang="zh-CN"/>
          </a:p>
          <a:p>
            <a:pPr lvl="1"/>
            <a:r>
              <a:rPr altLang="en-US" lang="zh-CN"/>
              <a:t>供应链优化与物流管理的实践案例 - 企业C</a:t>
            </a:r>
            <a:endParaRPr altLang="en-US" lang="zh-CN"/>
          </a:p>
          <a:p>
            <a:r>
              <a:rPr altLang="en-US" lang="zh-CN"/>
              <a:t>企业C的背景和供应链现状</a:t>
            </a:r>
            <a:endParaRPr altLang="en-US" lang="zh-CN"/>
          </a:p>
          <a:p>
            <a:r>
              <a:rPr altLang="en-US" lang="zh-CN"/>
              <a:t>企业C的供应链优化实践</a:t>
            </a:r>
            <a:endParaRPr altLang="en-US" lang="zh-CN"/>
          </a:p>
          <a:p>
            <a:r>
              <a:rPr altLang="en-US" lang="zh-CN"/>
              <a:t>企业C的物流管理实践</a:t>
            </a:r>
            <a:endParaRPr altLang="en-US" lang="zh-CN"/>
          </a:p>
          <a:p>
            <a:r>
              <a:rPr altLang="en-US" lang="zh-CN"/>
              <a:t>企业C的供应链优化与物流管理成果和影响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企业B的物流管理实践</a:t>
            </a:r>
            <a:endParaRPr altLang="en-US" lang="zh-CN"/>
          </a:p>
        </p:txBody>
      </p:sp>
      <p:sp>
        <p:nvSpPr>
          <p:cNvPr id="10500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企业B的供应链优化措施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企业B的物流管理改进效果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企业B的背景介绍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企业B的物流管理现状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企业C的供应链与物流整合实践</a:t>
            </a:r>
            <a:endParaRPr altLang="en-US" lang="zh-CN"/>
          </a:p>
        </p:txBody>
      </p:sp>
      <p:sp>
        <p:nvSpPr>
          <p:cNvPr id="105007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1111"/>
          </a:bodyPr>
          <a:p>
            <a:r>
              <a:rPr altLang="en-US" lang="zh-CN"/>
              <a:t>企业C的背景和现状</a:t>
            </a:r>
            <a:endParaRPr altLang="en-US" lang="zh-CN"/>
          </a:p>
          <a:p>
            <a:r>
              <a:rPr altLang="en-US" lang="zh-CN"/>
              <a:t>供应链优化策略和实践</a:t>
            </a:r>
            <a:endParaRPr altLang="en-US" lang="zh-CN"/>
          </a:p>
          <a:p>
            <a:r>
              <a:rPr altLang="en-US" lang="zh-CN"/>
              <a:t>物流管理优化策略和实践</a:t>
            </a:r>
            <a:endParaRPr altLang="en-US" lang="zh-CN"/>
          </a:p>
          <a:p>
            <a:r>
              <a:rPr altLang="en-US" lang="zh-CN"/>
              <a:t>整合后的效果和影响  我正在写一份主题为“企业管理中的供应链优化与物流管理”的PPT,现在准备介绍“供应链优化与物流管理的意义和价值”,请帮我生成“供应链优化与物流管理的意义和价值”为标题的内容 供应链优化与物流管理的意义和价值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我正在写一份主题为“企业管理中的供应链优化与物流管理”的PPT,现在准备介绍“供应链优化与物流管理的意义和价值”,请帮我生成“供应链优化与物流管理的意义和价值”为标题的内容</a:t>
            </a:r>
            <a:endParaRPr altLang="en-US" lang="zh-CN"/>
          </a:p>
          <a:p>
            <a:pPr lvl="1"/>
            <a:r>
              <a:rPr altLang="en-US" lang="zh-CN"/>
              <a:t>供应链优化与物流管理的意义和价值</a:t>
            </a:r>
            <a:endParaRPr altLang="en-US" lang="zh-CN"/>
          </a:p>
          <a:p>
            <a:r>
              <a:rPr altLang="en-US" lang="zh-CN"/>
              <a:t>提高企业竞争力</a:t>
            </a:r>
            <a:endParaRPr altLang="en-US" lang="zh-CN"/>
          </a:p>
          <a:p>
            <a:r>
              <a:rPr altLang="en-US" lang="zh-CN"/>
              <a:t>降低成本，提高效率</a:t>
            </a:r>
            <a:endParaRPr altLang="en-US" lang="zh-CN"/>
          </a:p>
          <a:p>
            <a:r>
              <a:rPr altLang="en-US" lang="zh-CN"/>
              <a:t>增强企业创新能力</a:t>
            </a:r>
            <a:endParaRPr altLang="en-US" lang="zh-CN"/>
          </a:p>
          <a:p>
            <a:r>
              <a:rPr altLang="en-US" lang="zh-CN"/>
              <a:t>提升客户满意度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未来发展趋势与挑战</a:t>
            </a:r>
            <a:endParaRPr altLang="en-US" lang="zh-CN"/>
          </a:p>
        </p:txBody>
      </p:sp>
      <p:sp>
        <p:nvSpPr>
          <p:cNvPr id="105010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供应链优化与物流管理的未来发展趋势</a:t>
            </a:r>
            <a:endParaRPr altLang="en-US" lang="zh-CN"/>
          </a:p>
        </p:txBody>
      </p:sp>
      <p:sp>
        <p:nvSpPr>
          <p:cNvPr id="10501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数字化与智能化：利用大数据、人工智能等技术提高供应链透明度和预测能力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绿色可持续：关注环保和可持续发展，减少资源浪费和碳排放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定制化与个性化：满足消费者个性化需求，实现定制化生产和服务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全球化与区域化：在全球化背景下，加强区域合作和协同发展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应对不确定性：提高供应链的韧性和适应性，应对各种不确定性挑战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502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客户需求多样化：客户需求的多样化要求企业能够快速响应并满足其个性化需求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环保与可持续发展：随着环保意识的提高，企业需要关注环保和可持续发展问题，推动绿色供应链的发展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供应链的不稳定性：由于各种因素（如天气、政治、经济等）导致的供应链中断或延迟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物流成本上升：由于运输、仓储等成本的增加，导致物流成本不断上升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持续改进与创新的重要性</a:t>
            </a:r>
            <a:endParaRPr altLang="en-US" lang="zh-CN"/>
          </a:p>
        </p:txBody>
      </p:sp>
      <p:sp>
        <p:nvSpPr>
          <p:cNvPr id="10502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供应链优化与物流管理是企业发展的重要驱动力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未来发展趋势：数字化、智能化、绿色化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面临的挑战：市场变化、客户需求多样化、竞争激烈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持续改进与创新的重要性：提高效率、降低成本、增强竞争力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33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34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73_1*l_h_i*1_1_2"/>
  <p:tag name="KSO_WM_TEMPLATE_CATEGORY" val="diagram"/>
  <p:tag name="KSO_WM_TEMPLATE_INDEX" val="20231673"/>
  <p:tag name="KSO_WM_UNIT_LAYERLEVEL" val="1_1_1"/>
  <p:tag name="KSO_WM_TAG_VERSION" val="3.0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73_1*l_h_i*1_1_3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3_1*l_h_i*1_1_1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1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1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73_1*l_h_i*1_2_2"/>
  <p:tag name="KSO_WM_TEMPLATE_CATEGORY" val="diagram"/>
  <p:tag name="KSO_WM_TEMPLATE_INDEX" val="20231673"/>
  <p:tag name="KSO_WM_UNIT_LAYERLEVEL" val="1_1_1"/>
  <p:tag name="KSO_WM_TAG_VERSION" val="3.0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73_1*l_h_i*1_2_3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73_1*l_h_i*1_2_1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1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1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7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5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5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5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5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5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5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5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5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00_5*l_h_a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00_5*l_h_f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00_5*l_h_a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00_5*l_h_f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4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5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00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2023-12-19T10:19:01Z</dcterms:created>
  <dcterms:modified xsi:type="dcterms:W3CDTF">2023-12-19T10:19:01Z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a1090c263b734ae4bfcc04e7f48d67fe_21</vt:lpwstr>
  </property>
</Properties>
</file>