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3306" r:id="rId1"/>
    <p:sldMasterId id="2147503343" r:id="rId2"/>
  </p:sldMasterIdLst>
  <p:notesMasterIdLst>
    <p:notesMasterId r:id="rId3"/>
  </p:notesMasterIdLst>
  <p:sldIdLst>
    <p:sldId id="9518" r:id="rId4"/>
    <p:sldId id="9521" r:id="rId5"/>
    <p:sldId id="9524" r:id="rId6"/>
    <p:sldId id="9527" r:id="rId7"/>
    <p:sldId id="9533" r:id="rId9"/>
    <p:sldId id="9536" r:id="rId10"/>
    <p:sldId id="9539" r:id="rId11"/>
    <p:sldId id="9542" r:id="rId12"/>
    <p:sldId id="9545" r:id="rId13"/>
    <p:sldId id="9551" r:id="rId15"/>
    <p:sldId id="9554" r:id="rId16"/>
    <p:sldId id="9557" r:id="rId17"/>
    <p:sldId id="9560" r:id="rId18"/>
    <p:sldId id="9563" r:id="rId19"/>
    <p:sldId id="9569" r:id="rId21"/>
    <p:sldId id="9572" r:id="rId22"/>
    <p:sldId id="9575" r:id="rId23"/>
    <p:sldId id="9578" r:id="rId24"/>
    <p:sldId id="9581" r:id="rId25"/>
    <p:sldId id="9587" r:id="rId27"/>
    <p:sldId id="9590" r:id="rId28"/>
    <p:sldId id="9593" r:id="rId29"/>
    <p:sldId id="9596" r:id="rId30"/>
    <p:sldId id="9599" r:id="rId31"/>
    <p:sldId id="9605" r:id="rId33"/>
    <p:sldId id="9608" r:id="rId34"/>
    <p:sldId id="9611" r:id="rId35"/>
    <p:sldId id="9614" r:id="rId36"/>
    <p:sldId id="9617" r:id="rId37"/>
    <p:sldId id="9623" r:id="rId39"/>
    <p:sldId id="9626" r:id="rId40"/>
    <p:sldId id="9629" r:id="rId41"/>
    <p:sldId id="9633" r:id="rId4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tableStyles" Target="tableStyles.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3307" r:id="rId1"/>
    <p:sldLayoutId id="2147503308" r:id="rId2"/>
    <p:sldLayoutId id="2147503309" r:id="rId3"/>
    <p:sldLayoutId id="2147503310" r:id="rId4"/>
    <p:sldLayoutId id="2147503311" r:id="rId5"/>
    <p:sldLayoutId id="2147503312" r:id="rId6"/>
    <p:sldLayoutId id="2147503313" r:id="rId7"/>
    <p:sldLayoutId id="2147503314" r:id="rId8"/>
    <p:sldLayoutId id="2147503315" r:id="rId9"/>
    <p:sldLayoutId id="2147503316" r:id="rId10"/>
    <p:sldLayoutId id="214750331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503344" r:id="rId1"/>
    <p:sldLayoutId id="2147503345" r:id="rId2"/>
    <p:sldLayoutId id="2147503346" r:id="rId3"/>
    <p:sldLayoutId id="2147503347" r:id="rId4"/>
    <p:sldLayoutId id="2147503348" r:id="rId5"/>
    <p:sldLayoutId id="2147503349" r:id="rId6"/>
    <p:sldLayoutId id="2147503350" r:id="rId7"/>
    <p:sldLayoutId id="2147503351" r:id="rId8"/>
    <p:sldLayoutId id="2147503352" r:id="rId9"/>
    <p:sldLayoutId id="2147503353" r:id="rId10"/>
    <p:sldLayoutId id="214750335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tags" Target="../tags/tag116.xml"/><Relationship Id="rId19" Type="http://schemas.openxmlformats.org/officeDocument/2006/relationships/tags" Target="../tags/tag117.xml"/><Relationship Id="rId20" Type="http://schemas.openxmlformats.org/officeDocument/2006/relationships/tags" Target="../tags/tag11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tags" Target="../tags/tag153.xml"/><Relationship Id="rId18" Type="http://schemas.openxmlformats.org/officeDocument/2006/relationships/tags" Target="../tags/tag154.xml"/><Relationship Id="rId19" Type="http://schemas.openxmlformats.org/officeDocument/2006/relationships/tags" Target="../tags/tag155.xml"/><Relationship Id="rId20" Type="http://schemas.openxmlformats.org/officeDocument/2006/relationships/tags" Target="../tags/tag156.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tags" Target="../tags/tag205.xml"/><Relationship Id="rId14" Type="http://schemas.openxmlformats.org/officeDocument/2006/relationships/tags" Target="../tags/tag206.xml"/><Relationship Id="rId1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tags" Target="../tags/tag231.xml"/><Relationship Id="rId14" Type="http://schemas.openxmlformats.org/officeDocument/2006/relationships/tags" Target="../tags/tag232.xml"/><Relationship Id="rId15" Type="http://schemas.openxmlformats.org/officeDocument/2006/relationships/tags" Target="../tags/tag233.xml"/><Relationship Id="rId16" Type="http://schemas.openxmlformats.org/officeDocument/2006/relationships/tags" Target="../tags/tag234.xml"/><Relationship Id="rId17" Type="http://schemas.openxmlformats.org/officeDocument/2006/relationships/tags" Target="../tags/tag235.xml"/><Relationship Id="rId18" Type="http://schemas.openxmlformats.org/officeDocument/2006/relationships/tags" Target="../tags/tag236.xml"/><Relationship Id="rId19" Type="http://schemas.openxmlformats.org/officeDocument/2006/relationships/tags" Target="../tags/tag237.xml"/><Relationship Id="rId20" Type="http://schemas.openxmlformats.org/officeDocument/2006/relationships/tags" Target="../tags/tag238.xml"/><Relationship Id="rId21" Type="http://schemas.openxmlformats.org/officeDocument/2006/relationships/tags" Target="../tags/tag239.xml"/><Relationship Id="rId22" Type="http://schemas.openxmlformats.org/officeDocument/2006/relationships/tags" Target="../tags/tag240.xml"/><Relationship Id="rId23" Type="http://schemas.openxmlformats.org/officeDocument/2006/relationships/tags" Target="../tags/tag241.xml"/><Relationship Id="rId24" Type="http://schemas.openxmlformats.org/officeDocument/2006/relationships/tags" Target="../tags/tag242.xml"/><Relationship Id="rId25" Type="http://schemas.openxmlformats.org/officeDocument/2006/relationships/tags" Target="../tags/tag243.xml"/><Relationship Id="rId26" Type="http://schemas.openxmlformats.org/officeDocument/2006/relationships/tags" Target="../tags/tag244.xml"/><Relationship Id="rId27" Type="http://schemas.openxmlformats.org/officeDocument/2006/relationships/tags" Target="../tags/tag245.xml"/><Relationship Id="rId28" Type="http://schemas.openxmlformats.org/officeDocument/2006/relationships/tags" Target="../tags/tag246.xml"/><Relationship Id="rId29" Type="http://schemas.openxmlformats.org/officeDocument/2006/relationships/tags" Target="../tags/tag247.xml"/><Relationship Id="rId30"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tags" Target="../tags/tag365.xml"/><Relationship Id="rId6" Type="http://schemas.openxmlformats.org/officeDocument/2006/relationships/tags" Target="../tags/tag366.xml"/><Relationship Id="rId7" Type="http://schemas.openxmlformats.org/officeDocument/2006/relationships/tags" Target="../tags/tag367.xml"/><Relationship Id="rId8" Type="http://schemas.openxmlformats.org/officeDocument/2006/relationships/tags" Target="../tags/tag368.xml"/><Relationship Id="rId9" Type="http://schemas.openxmlformats.org/officeDocument/2006/relationships/tags" Target="../tags/tag369.xml"/><Relationship Id="rId10" Type="http://schemas.openxmlformats.org/officeDocument/2006/relationships/tags" Target="../tags/tag370.xml"/><Relationship Id="rId11" Type="http://schemas.openxmlformats.org/officeDocument/2006/relationships/tags" Target="../tags/tag371.xml"/><Relationship Id="rId12" Type="http://schemas.openxmlformats.org/officeDocument/2006/relationships/tags" Target="../tags/tag372.xml"/><Relationship Id="rId13" Type="http://schemas.openxmlformats.org/officeDocument/2006/relationships/tags" Target="../tags/tag373.xml"/><Relationship Id="rId14" Type="http://schemas.openxmlformats.org/officeDocument/2006/relationships/tags" Target="../tags/tag374.xml"/><Relationship Id="rId15" Type="http://schemas.openxmlformats.org/officeDocument/2006/relationships/tags" Target="../tags/tag375.xml"/><Relationship Id="rId16" Type="http://schemas.openxmlformats.org/officeDocument/2006/relationships/tags" Target="../tags/tag376.xml"/><Relationship Id="rId17" Type="http://schemas.openxmlformats.org/officeDocument/2006/relationships/tags" Target="../tags/tag377.xml"/><Relationship Id="rId18" Type="http://schemas.openxmlformats.org/officeDocument/2006/relationships/tags" Target="../tags/tag378.xml"/><Relationship Id="rId1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tags" Target="../tags/tag382.xml"/><Relationship Id="rId5" Type="http://schemas.openxmlformats.org/officeDocument/2006/relationships/tags" Target="../tags/tag383.xml"/><Relationship Id="rId6" Type="http://schemas.openxmlformats.org/officeDocument/2006/relationships/tags" Target="../tags/tag384.xml"/><Relationship Id="rId7" Type="http://schemas.openxmlformats.org/officeDocument/2006/relationships/tags" Target="../tags/tag385.xml"/><Relationship Id="rId8" Type="http://schemas.openxmlformats.org/officeDocument/2006/relationships/tags" Target="../tags/tag386.xml"/><Relationship Id="rId9" Type="http://schemas.openxmlformats.org/officeDocument/2006/relationships/tags" Target="../tags/tag387.xml"/><Relationship Id="rId10" Type="http://schemas.openxmlformats.org/officeDocument/2006/relationships/tags" Target="../tags/tag388.xml"/><Relationship Id="rId11" Type="http://schemas.openxmlformats.org/officeDocument/2006/relationships/tags" Target="../tags/tag389.xml"/><Relationship Id="rId12" Type="http://schemas.openxmlformats.org/officeDocument/2006/relationships/tags" Target="../tags/tag390.xml"/><Relationship Id="rId13" Type="http://schemas.openxmlformats.org/officeDocument/2006/relationships/tags" Target="../tags/tag391.xml"/><Relationship Id="rId14" Type="http://schemas.openxmlformats.org/officeDocument/2006/relationships/tags" Target="../tags/tag392.xml"/><Relationship Id="rId15" Type="http://schemas.openxmlformats.org/officeDocument/2006/relationships/tags" Target="../tags/tag393.xml"/><Relationship Id="rId16" Type="http://schemas.openxmlformats.org/officeDocument/2006/relationships/tags" Target="../tags/tag394.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tags" Target="../tags/tag399.xml"/><Relationship Id="rId6" Type="http://schemas.openxmlformats.org/officeDocument/2006/relationships/tags" Target="../tags/tag400.xml"/><Relationship Id="rId7" Type="http://schemas.openxmlformats.org/officeDocument/2006/relationships/tags" Target="../tags/tag401.xml"/><Relationship Id="rId8" Type="http://schemas.openxmlformats.org/officeDocument/2006/relationships/tags" Target="../tags/tag402.xml"/><Relationship Id="rId9" Type="http://schemas.openxmlformats.org/officeDocument/2006/relationships/tags" Target="../tags/tag403.xml"/><Relationship Id="rId10" Type="http://schemas.openxmlformats.org/officeDocument/2006/relationships/tags" Target="../tags/tag404.xml"/><Relationship Id="rId11" Type="http://schemas.openxmlformats.org/officeDocument/2006/relationships/tags" Target="../tags/tag405.xml"/><Relationship Id="rId12" Type="http://schemas.openxmlformats.org/officeDocument/2006/relationships/tags" Target="../tags/tag406.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tags" Target="../tags/tag413.xml"/><Relationship Id="rId5" Type="http://schemas.openxmlformats.org/officeDocument/2006/relationships/tags" Target="../tags/tag414.xml"/><Relationship Id="rId6" Type="http://schemas.openxmlformats.org/officeDocument/2006/relationships/tags" Target="../tags/tag415.xml"/><Relationship Id="rId7" Type="http://schemas.openxmlformats.org/officeDocument/2006/relationships/tags" Target="../tags/tag416.xml"/><Relationship Id="rId8" Type="http://schemas.openxmlformats.org/officeDocument/2006/relationships/tags" Target="../tags/tag417.xml"/><Relationship Id="rId9" Type="http://schemas.openxmlformats.org/officeDocument/2006/relationships/tags" Target="../tags/tag418.xml"/><Relationship Id="rId10" Type="http://schemas.openxmlformats.org/officeDocument/2006/relationships/tags" Target="../tags/tag419.xml"/><Relationship Id="rId11" Type="http://schemas.openxmlformats.org/officeDocument/2006/relationships/tags" Target="../tags/tag420.xml"/><Relationship Id="rId12" Type="http://schemas.openxmlformats.org/officeDocument/2006/relationships/tags" Target="../tags/tag421.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22.xml"/><Relationship Id="rId2" Type="http://schemas.openxmlformats.org/officeDocument/2006/relationships/tags" Target="../tags/tag423.xml"/><Relationship Id="rId3" Type="http://schemas.openxmlformats.org/officeDocument/2006/relationships/tags" Target="../tags/tag424.xml"/><Relationship Id="rId4" Type="http://schemas.openxmlformats.org/officeDocument/2006/relationships/tags" Target="../tags/tag425.xml"/><Relationship Id="rId5" Type="http://schemas.openxmlformats.org/officeDocument/2006/relationships/tags" Target="../tags/tag426.xml"/><Relationship Id="rId6" Type="http://schemas.openxmlformats.org/officeDocument/2006/relationships/tags" Target="../tags/tag427.xml"/><Relationship Id="rId7" Type="http://schemas.openxmlformats.org/officeDocument/2006/relationships/tags" Target="../tags/tag428.xml"/><Relationship Id="rId8" Type="http://schemas.openxmlformats.org/officeDocument/2006/relationships/tags" Target="../tags/tag429.xml"/><Relationship Id="rId9" Type="http://schemas.openxmlformats.org/officeDocument/2006/relationships/tags" Target="../tags/tag430.xml"/><Relationship Id="rId10" Type="http://schemas.openxmlformats.org/officeDocument/2006/relationships/tags" Target="../tags/tag431.xml"/><Relationship Id="rId11" Type="http://schemas.openxmlformats.org/officeDocument/2006/relationships/tags" Target="../tags/tag432.xml"/><Relationship Id="rId12" Type="http://schemas.openxmlformats.org/officeDocument/2006/relationships/tags" Target="../tags/tag433.xml"/><Relationship Id="rId13" Type="http://schemas.openxmlformats.org/officeDocument/2006/relationships/tags" Target="../tags/tag434.xml"/><Relationship Id="rId14" Type="http://schemas.openxmlformats.org/officeDocument/2006/relationships/tags" Target="../tags/tag435.xml"/><Relationship Id="rId15" Type="http://schemas.openxmlformats.org/officeDocument/2006/relationships/tags" Target="../tags/tag436.xml"/><Relationship Id="rId16" Type="http://schemas.openxmlformats.org/officeDocument/2006/relationships/tags" Target="../tags/tag437.xml"/><Relationship Id="rId17"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38.xml"/><Relationship Id="rId2" Type="http://schemas.openxmlformats.org/officeDocument/2006/relationships/tags" Target="../tags/tag439.xml"/><Relationship Id="rId3" Type="http://schemas.openxmlformats.org/officeDocument/2006/relationships/tags" Target="../tags/tag440.xml"/><Relationship Id="rId4" Type="http://schemas.openxmlformats.org/officeDocument/2006/relationships/tags" Target="../tags/tag441.xml"/><Relationship Id="rId5" Type="http://schemas.openxmlformats.org/officeDocument/2006/relationships/tags" Target="../tags/tag442.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p>
            <a:r>
              <a:rPr altLang="en-US" dirty="0" lang="zh-CN"/>
              <a:t>制定与实施战略的成功要素研究</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xxx</a:t>
            </a:r>
            <a:endParaRPr altLang="en-US" dirty="0"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sp>
        <p:nvSpPr>
          <p:cNvPr id="1048840" name="序号"/>
          <p:cNvSpPr txBox="1">
            <a:spLocks noChangeAspect="1"/>
          </p:cNvSpPr>
          <p:nvPr>
            <p:custDataLst>
              <p:tags r:id="rId3"/>
            </p:custDataLst>
          </p:nvPr>
        </p:nvSpPr>
        <p:spPr>
          <a:xfrm>
            <a:off x="8782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4"/>
            </p:custDataLst>
          </p:nvPr>
        </p:nvSpPr>
        <p:spPr>
          <a:xfrm>
            <a:off x="897291" y="4909915"/>
            <a:ext cx="1414110"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添加标题</a:t>
            </a:r>
            <a:endParaRPr altLang="en-US" b="1" dirty="0" sz="17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5"/>
            </p:custDataLst>
          </p:nvPr>
        </p:nvSpPr>
        <p:spPr>
          <a:xfrm>
            <a:off x="270772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46" name="项标题"/>
          <p:cNvSpPr txBox="1"/>
          <p:nvPr>
            <p:custDataLst>
              <p:tags r:id="rId6"/>
            </p:custDataLst>
          </p:nvPr>
        </p:nvSpPr>
        <p:spPr>
          <a:xfrm>
            <a:off x="2726778" y="4909915"/>
            <a:ext cx="1414110"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战略制定过程中的关键要素</a:t>
            </a:r>
            <a:endParaRPr altLang="en-US" b="1" dirty="0" sz="17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7"/>
            </p:custDataLst>
          </p:nvPr>
        </p:nvSpPr>
        <p:spPr>
          <a:xfrm>
            <a:off x="453721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50" name="项标题"/>
          <p:cNvSpPr txBox="1"/>
          <p:nvPr>
            <p:custDataLst>
              <p:tags r:id="rId8"/>
            </p:custDataLst>
          </p:nvPr>
        </p:nvSpPr>
        <p:spPr>
          <a:xfrm>
            <a:off x="4556265" y="4909915"/>
            <a:ext cx="1414110"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战略实施过程中的关键要素</a:t>
            </a:r>
            <a:endParaRPr altLang="en-US" b="1" dirty="0" sz="17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9"/>
            </p:custDataLst>
          </p:nvPr>
        </p:nvSpPr>
        <p:spPr>
          <a:xfrm>
            <a:off x="636670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0"/>
            </p:custDataLst>
          </p:nvPr>
        </p:nvSpPr>
        <p:spPr>
          <a:xfrm>
            <a:off x="6385752" y="4909915"/>
            <a:ext cx="1414110"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成功要素的整合与应用</a:t>
            </a:r>
            <a:endParaRPr altLang="en-US" b="1" dirty="0" sz="17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1"/>
            </p:custDataLst>
          </p:nvPr>
        </p:nvSpPr>
        <p:spPr>
          <a:xfrm>
            <a:off x="8196188"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2"/>
            </p:custDataLst>
          </p:nvPr>
        </p:nvSpPr>
        <p:spPr>
          <a:xfrm>
            <a:off x="8215239" y="4909915"/>
            <a:ext cx="1414110"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案例分析与实践经验分享</a:t>
            </a:r>
            <a:endParaRPr altLang="en-US" b="1" dirty="0" sz="1700" lang="zh-CN" spc="300">
              <a:solidFill>
                <a:schemeClr val="tx1">
                  <a:lumMod val="85000"/>
                  <a:lumOff val="15000"/>
                </a:schemeClr>
              </a:solidFill>
              <a:latin typeface="+mj-ea"/>
              <a:ea typeface="+mj-ea"/>
            </a:endParaRPr>
          </a:p>
        </p:txBody>
      </p:sp>
      <p:sp>
        <p:nvSpPr>
          <p:cNvPr id="1048860" name="序号"/>
          <p:cNvSpPr txBox="1">
            <a:spLocks noChangeAspect="1"/>
          </p:cNvSpPr>
          <p:nvPr>
            <p:custDataLst>
              <p:tags r:id="rId13"/>
            </p:custDataLst>
          </p:nvPr>
        </p:nvSpPr>
        <p:spPr>
          <a:xfrm>
            <a:off x="10025679"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8862" name="项标题"/>
          <p:cNvSpPr txBox="1"/>
          <p:nvPr>
            <p:custDataLst>
              <p:tags r:id="rId14"/>
            </p:custDataLst>
          </p:nvPr>
        </p:nvSpPr>
        <p:spPr>
          <a:xfrm>
            <a:off x="10044730" y="4909915"/>
            <a:ext cx="1414110" cy="919029"/>
          </a:xfrm>
          <a:prstGeom prst="rect"/>
          <a:noFill/>
        </p:spPr>
        <p:txBody>
          <a:bodyPr anchor="t" bIns="0" lIns="0" rIns="0" rtlCol="0" tIns="0" wrap="square">
            <a:normAutofit fontScale="78333"/>
          </a:bodyPr>
          <a:p>
            <a:pPr>
              <a:lnSpc>
                <a:spcPct val="100000"/>
              </a:lnSpc>
            </a:pPr>
            <a:r>
              <a:rPr altLang="en-US" b="1" dirty="0" sz="2400" lang="zh-CN" spc="300">
                <a:solidFill>
                  <a:schemeClr val="tx1">
                    <a:lumMod val="85000"/>
                    <a:lumOff val="15000"/>
                  </a:schemeClr>
                </a:solidFill>
                <a:latin typeface="+mj-ea"/>
                <a:ea typeface="+mj-ea"/>
              </a:rPr>
              <a:t>挑战与对策：应对不确定性和变化</a:t>
            </a:r>
            <a:endParaRPr altLang="en-US" b="1" dirty="0" sz="2400" lang="zh-CN" spc="300">
              <a:solidFill>
                <a:schemeClr val="tx1">
                  <a:lumMod val="85000"/>
                  <a:lumOff val="15000"/>
                </a:schemeClr>
              </a:solidFill>
              <a:latin typeface="+mj-ea"/>
              <a:ea typeface="+mj-ea"/>
            </a:endParaRPr>
          </a:p>
        </p:txBody>
      </p:sp>
      <p:cxnSp>
        <p:nvCxnSpPr>
          <p:cNvPr id="3145755" name="直接连接符 37"/>
          <p:cNvCxnSpPr>
            <a:cxnSpLocks/>
          </p:cNvCxnSpPr>
          <p:nvPr>
            <p:custDataLst>
              <p:tags r:id="rId15"/>
            </p:custDataLst>
          </p:nvPr>
        </p:nvCxnSpPr>
        <p:spPr>
          <a:xfrm>
            <a:off x="2509564"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38"/>
          <p:cNvCxnSpPr>
            <a:cxnSpLocks/>
          </p:cNvCxnSpPr>
          <p:nvPr>
            <p:custDataLst>
              <p:tags r:id="rId16"/>
            </p:custDataLst>
          </p:nvPr>
        </p:nvCxnSpPr>
        <p:spPr>
          <a:xfrm>
            <a:off x="4339051"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39"/>
          <p:cNvCxnSpPr>
            <a:cxnSpLocks/>
          </p:cNvCxnSpPr>
          <p:nvPr>
            <p:custDataLst>
              <p:tags r:id="rId17"/>
            </p:custDataLst>
          </p:nvPr>
        </p:nvCxnSpPr>
        <p:spPr>
          <a:xfrm>
            <a:off x="6168538"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1" name="直接连接符 40"/>
          <p:cNvCxnSpPr>
            <a:cxnSpLocks/>
          </p:cNvCxnSpPr>
          <p:nvPr>
            <p:custDataLst>
              <p:tags r:id="rId18"/>
            </p:custDataLst>
          </p:nvPr>
        </p:nvCxnSpPr>
        <p:spPr>
          <a:xfrm>
            <a:off x="7998025"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3" name="直接连接符 41"/>
          <p:cNvCxnSpPr>
            <a:cxnSpLocks/>
          </p:cNvCxnSpPr>
          <p:nvPr>
            <p:custDataLst>
              <p:tags r:id="rId19"/>
            </p:custDataLst>
          </p:nvPr>
        </p:nvCxnSpPr>
        <p:spPr>
          <a:xfrm>
            <a:off x="9827512"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标题"/>
          <p:cNvSpPr>
            <a:spLocks noGrp="1"/>
          </p:cNvSpPr>
          <p:nvPr>
            <p:ph type="title"/>
            <p:custDataLst>
              <p:tags r:id="rId1"/>
            </p:custDataLst>
          </p:nvPr>
        </p:nvSpPr>
        <p:spPr>
          <a:xfrm>
            <a:off x="833988" y="2276550"/>
            <a:ext cx="7557025" cy="787008"/>
          </a:xfrm>
        </p:spPr>
        <p:txBody>
          <a:bodyPr/>
          <a:p>
            <a:r>
              <a:rPr altLang="en-US" dirty="0" lang="zh-CN"/>
              <a:t>单击添加章节标题</a:t>
            </a:r>
            <a:endParaRPr altLang="en-US" dirty="0" lang="zh-CN"/>
          </a:p>
        </p:txBody>
      </p:sp>
      <p:sp>
        <p:nvSpPr>
          <p:cNvPr id="1048898"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p:cNvSpPr>
            <a:spLocks noGrp="1"/>
          </p:cNvSpPr>
          <p:nvPr>
            <p:ph type="title"/>
            <p:custDataLst>
              <p:tags r:id="rId1"/>
            </p:custDataLst>
          </p:nvPr>
        </p:nvSpPr>
        <p:spPr>
          <a:xfrm>
            <a:off x="833988" y="2276550"/>
            <a:ext cx="7557025" cy="787008"/>
          </a:xfrm>
        </p:spPr>
        <p:txBody>
          <a:bodyPr>
            <a:normAutofit fontScale="98000"/>
          </a:bodyPr>
          <a:p>
            <a:r>
              <a:rPr altLang="en-US" dirty="0" lang="zh-CN"/>
              <a:t>战略制定过程中的关键要素</a:t>
            </a:r>
            <a:endParaRPr altLang="en-US" dirty="0" lang="zh-CN"/>
          </a:p>
        </p:txBody>
      </p:sp>
      <p:sp>
        <p:nvSpPr>
          <p:cNvPr id="1048946"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1"/>
          <p:cNvSpPr>
            <a:spLocks noGrp="1"/>
          </p:cNvSpPr>
          <p:nvPr>
            <p:ph type="title"/>
          </p:nvPr>
        </p:nvSpPr>
        <p:spPr/>
        <p:txBody>
          <a:bodyPr/>
          <a:p>
            <a:r>
              <a:rPr altLang="en-US" lang="zh-CN"/>
              <a:t>明确企业愿景和使命</a:t>
            </a:r>
            <a:endParaRPr altLang="en-US" lang="zh-CN"/>
          </a:p>
        </p:txBody>
      </p:sp>
      <p:sp>
        <p:nvSpPr>
          <p:cNvPr id="104902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定义企业愿景：明确企业的长期发展目标，激发员工的归属感和使命感</a:t>
            </a:r>
            <a:endParaRPr altLang="en-US" dirty="0" sz="2000" lang="zh-CN" spc="150">
              <a:solidFill>
                <a:schemeClr val="tx1">
                  <a:lumMod val="85000"/>
                  <a:lumOff val="15000"/>
                </a:schemeClr>
              </a:solidFill>
              <a:latin typeface="+mn-ea"/>
              <a:sym typeface="+mn-ea"/>
            </a:endParaRPr>
          </a:p>
        </p:txBody>
      </p:sp>
      <p:sp>
        <p:nvSpPr>
          <p:cNvPr id="104902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定义企业使命：明确企业的核心业务和价值观，指导企业的战略制定和实施</a:t>
            </a:r>
            <a:endParaRPr altLang="en-US" dirty="0" sz="2000" lang="zh-CN" spc="150">
              <a:solidFill>
                <a:schemeClr val="tx1">
                  <a:lumMod val="85000"/>
                  <a:lumOff val="15000"/>
                </a:schemeClr>
              </a:solidFill>
              <a:latin typeface="+mn-ea"/>
              <a:sym typeface="+mn-ea"/>
            </a:endParaRPr>
          </a:p>
        </p:txBody>
      </p:sp>
      <p:sp>
        <p:nvSpPr>
          <p:cNvPr id="104903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制定战略：根据企业愿景和使命，制定符合企业实际情况的战略计划</a:t>
            </a:r>
            <a:endParaRPr altLang="en-US" dirty="0" sz="2000" lang="zh-CN" spc="150">
              <a:solidFill>
                <a:schemeClr val="tx1">
                  <a:lumMod val="85000"/>
                  <a:lumOff val="15000"/>
                </a:schemeClr>
              </a:solidFill>
              <a:latin typeface="+mn-ea"/>
              <a:sym typeface="+mn-ea"/>
            </a:endParaRPr>
          </a:p>
        </p:txBody>
      </p:sp>
      <p:sp>
        <p:nvSpPr>
          <p:cNvPr id="104904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实施战略：通过具体的行动计划，将战略转化为实际成果，实现企业愿景和使命</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8" name="标题 1"/>
          <p:cNvSpPr>
            <a:spLocks noGrp="1"/>
          </p:cNvSpPr>
          <p:nvPr>
            <p:ph type="title"/>
          </p:nvPr>
        </p:nvSpPr>
        <p:spPr/>
        <p:txBody>
          <a:bodyPr/>
          <a:p>
            <a:r>
              <a:rPr altLang="en-US" lang="zh-CN"/>
              <a:t>深入分析外部环境</a:t>
            </a:r>
            <a:endParaRPr altLang="en-US" lang="zh-CN"/>
          </a:p>
        </p:txBody>
      </p:sp>
      <p:sp>
        <p:nvSpPr>
          <p:cNvPr id="104908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了解行业趋势和竞争格局</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评估市场机会和威胁</a:t>
            </a:r>
            <a:endParaRPr dirty="0" sz="2000" err="1">
              <a:solidFill>
                <a:schemeClr val="tx1">
                  <a:lumMod val="75000"/>
                  <a:lumOff val="25000"/>
                </a:schemeClr>
              </a:solidFill>
              <a:latin typeface="+mn-ea"/>
              <a:ea typeface="+mn-ea"/>
              <a:cs typeface="+mn-ea"/>
              <a:sym typeface="+mn-lt"/>
            </a:endParaRPr>
          </a:p>
        </p:txBody>
      </p:sp>
      <p:sp>
        <p:nvSpPr>
          <p:cNvPr id="104910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0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确定目标受众和竞争对手</a:t>
            </a:r>
            <a:endParaRPr dirty="0" sz="2000" err="1">
              <a:solidFill>
                <a:schemeClr val="tx1">
                  <a:lumMod val="75000"/>
                  <a:lumOff val="25000"/>
                </a:schemeClr>
              </a:solidFill>
              <a:latin typeface="+mn-ea"/>
              <a:ea typeface="+mn-ea"/>
              <a:cs typeface="+mn-ea"/>
              <a:sym typeface="+mn-lt"/>
            </a:endParaRPr>
          </a:p>
        </p:txBody>
      </p:sp>
      <p:sp>
        <p:nvSpPr>
          <p:cNvPr id="10491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分析宏观经济环境和政策影响</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2" name="标题 1"/>
          <p:cNvSpPr>
            <a:spLocks noGrp="1"/>
          </p:cNvSpPr>
          <p:nvPr>
            <p:ph type="title"/>
          </p:nvPr>
        </p:nvSpPr>
        <p:spPr/>
        <p:txBody>
          <a:bodyPr/>
          <a:p>
            <a:r>
              <a:rPr altLang="en-US" lang="zh-CN"/>
              <a:t>准确评估内部资源</a:t>
            </a:r>
            <a:endParaRPr altLang="en-US" lang="zh-CN"/>
          </a:p>
        </p:txBody>
      </p:sp>
      <p:sp>
        <p:nvSpPr>
          <p:cNvPr id="104915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5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5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6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6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6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6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7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7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9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识别核心能力和优势</a:t>
            </a:r>
            <a:endParaRPr altLang="en-US" dirty="0" sz="1200" lang="zh-CN" spc="150">
              <a:solidFill>
                <a:schemeClr val="tx1">
                  <a:lumMod val="65000"/>
                  <a:lumOff val="35000"/>
                </a:schemeClr>
              </a:solidFill>
              <a:latin typeface="+mn-ea"/>
              <a:sym typeface="+mn-ea"/>
            </a:endParaRPr>
          </a:p>
        </p:txBody>
      </p:sp>
      <p:sp>
        <p:nvSpPr>
          <p:cNvPr id="104919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制定战略时充分考虑内部资源限制</a:t>
            </a:r>
            <a:endParaRPr altLang="en-US" dirty="0" sz="1200" lang="zh-CN" spc="150">
              <a:solidFill>
                <a:schemeClr val="tx1">
                  <a:lumMod val="65000"/>
                  <a:lumOff val="35000"/>
                </a:schemeClr>
              </a:solidFill>
              <a:latin typeface="+mn-ea"/>
              <a:sym typeface="+mn-ea"/>
            </a:endParaRPr>
          </a:p>
        </p:txBody>
      </p:sp>
      <p:sp>
        <p:nvSpPr>
          <p:cNvPr id="104919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评估组织结构和文化适应性</a:t>
            </a:r>
            <a:endParaRPr altLang="en-US" dirty="0" sz="1200" lang="zh-CN" spc="150">
              <a:solidFill>
                <a:schemeClr val="tx1">
                  <a:lumMod val="65000"/>
                  <a:lumOff val="35000"/>
                </a:schemeClr>
              </a:solidFill>
              <a:latin typeface="+mn-ea"/>
              <a:sym typeface="+mn-ea"/>
            </a:endParaRPr>
          </a:p>
        </p:txBody>
      </p:sp>
      <p:sp>
        <p:nvSpPr>
          <p:cNvPr id="104919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了解市场需求和竞争态势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30" name="标题 1"/>
          <p:cNvSpPr>
            <a:spLocks noGrp="1"/>
          </p:cNvSpPr>
          <p:nvPr>
            <p:ph type="title"/>
          </p:nvPr>
        </p:nvSpPr>
        <p:spPr/>
        <p:txBody>
          <a:bodyPr/>
          <a:p>
            <a:r>
              <a:rPr altLang="en-US" lang="zh-CN"/>
              <a:t>制定具体可行的战略目标</a:t>
            </a:r>
            <a:endParaRPr altLang="en-US" lang="zh-CN"/>
          </a:p>
        </p:txBody>
      </p:sp>
      <p:sp>
        <p:nvSpPr>
          <p:cNvPr id="104923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明确目标：确保目标具体、明确、可衡量和可实现</a:t>
            </a:r>
            <a:endParaRPr altLang="en-US" dirty="0" sz="1200" lang="zh-CN" spc="150">
              <a:solidFill>
                <a:schemeClr val="tx1">
                  <a:lumMod val="65000"/>
                  <a:lumOff val="35000"/>
                </a:schemeClr>
              </a:solidFill>
              <a:latin typeface="+mn-ea"/>
              <a:sym typeface="+mn-ea"/>
            </a:endParaRPr>
          </a:p>
        </p:txBody>
      </p:sp>
      <p:sp>
        <p:nvSpPr>
          <p:cNvPr id="104923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市场调研：了解市场需求、竞争态势和行业趋势</a:t>
            </a:r>
            <a:endParaRPr altLang="en-US" dirty="0" sz="1200" lang="zh-CN" spc="150">
              <a:solidFill>
                <a:schemeClr val="tx1">
                  <a:lumMod val="65000"/>
                  <a:lumOff val="35000"/>
                </a:schemeClr>
              </a:solidFill>
              <a:latin typeface="+mn-ea"/>
              <a:sym typeface="+mn-ea"/>
            </a:endParaRPr>
          </a:p>
        </p:txBody>
      </p:sp>
      <p:sp>
        <p:nvSpPr>
          <p:cNvPr id="104923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制定策略：根据目标制定相应的策略，包括产品定位、市场推广、销售渠道等</a:t>
            </a:r>
            <a:endParaRPr altLang="en-US" dirty="0" sz="1200" lang="zh-CN" spc="150">
              <a:solidFill>
                <a:schemeClr val="tx1">
                  <a:lumMod val="65000"/>
                  <a:lumOff val="35000"/>
                </a:schemeClr>
              </a:solidFill>
              <a:latin typeface="+mn-ea"/>
              <a:sym typeface="+mn-ea"/>
            </a:endParaRPr>
          </a:p>
        </p:txBody>
      </p:sp>
      <p:sp>
        <p:nvSpPr>
          <p:cNvPr id="104923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资源分配：合理分配人力、物力、财力等资源，确保战略目标的实现</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2" name="标题"/>
          <p:cNvSpPr>
            <a:spLocks noGrp="1"/>
          </p:cNvSpPr>
          <p:nvPr>
            <p:ph type="title"/>
            <p:custDataLst>
              <p:tags r:id="rId1"/>
            </p:custDataLst>
          </p:nvPr>
        </p:nvSpPr>
        <p:spPr>
          <a:xfrm>
            <a:off x="833988" y="2276550"/>
            <a:ext cx="7557025" cy="787008"/>
          </a:xfrm>
        </p:spPr>
        <p:txBody>
          <a:bodyPr>
            <a:normAutofit fontScale="98000"/>
          </a:bodyPr>
          <a:p>
            <a:r>
              <a:rPr altLang="en-US" dirty="0" lang="zh-CN"/>
              <a:t>战略实施过程中的关键要素</a:t>
            </a:r>
            <a:endParaRPr altLang="en-US" dirty="0" lang="zh-CN"/>
          </a:p>
        </p:txBody>
      </p:sp>
      <p:sp>
        <p:nvSpPr>
          <p:cNvPr id="1049274"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8" name="标题 1"/>
          <p:cNvSpPr>
            <a:spLocks noGrp="1"/>
          </p:cNvSpPr>
          <p:nvPr>
            <p:ph type="title"/>
          </p:nvPr>
        </p:nvSpPr>
        <p:spPr/>
        <p:txBody>
          <a:bodyPr/>
          <a:p>
            <a:r>
              <a:rPr altLang="en-US" lang="zh-CN"/>
              <a:t>建立有效的组织结构</a:t>
            </a:r>
            <a:endParaRPr altLang="en-US" lang="zh-CN"/>
          </a:p>
        </p:txBody>
      </p:sp>
      <p:sp>
        <p:nvSpPr>
          <p:cNvPr id="104935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5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5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培养团队凝聚力，提升整体执行力</a:t>
            </a:r>
            <a:endParaRPr altLang="en-US" dirty="0" sz="1200" lang="zh-CN" spc="150">
              <a:solidFill>
                <a:srgbClr val="FFFFFF"/>
              </a:solidFill>
              <a:latin typeface="+mn-ea"/>
              <a:sym typeface="+mn-ea"/>
            </a:endParaRPr>
          </a:p>
        </p:txBody>
      </p:sp>
      <p:sp>
        <p:nvSpPr>
          <p:cNvPr id="104936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建立高效沟通机制，促进信息共享与传递</a:t>
            </a:r>
            <a:endParaRPr altLang="en-US" dirty="0" sz="1200" lang="zh-CN" spc="150">
              <a:solidFill>
                <a:schemeClr val="tx1">
                  <a:lumMod val="65000"/>
                  <a:lumOff val="35000"/>
                </a:schemeClr>
              </a:solidFill>
              <a:latin typeface="+mn-ea"/>
              <a:sym typeface="+mn-ea"/>
            </a:endParaRPr>
          </a:p>
        </p:txBody>
      </p:sp>
      <p:sp>
        <p:nvSpPr>
          <p:cNvPr id="104936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合理分工与协作，确保资源有效利用</a:t>
            </a:r>
            <a:endParaRPr altLang="en-US" dirty="0" sz="1200" lang="zh-CN" spc="150">
              <a:solidFill>
                <a:srgbClr val="FFFFFF"/>
              </a:solidFill>
              <a:latin typeface="+mn-ea"/>
              <a:sym typeface="+mn-ea"/>
            </a:endParaRPr>
          </a:p>
        </p:txBody>
      </p:sp>
      <p:sp>
        <p:nvSpPr>
          <p:cNvPr id="104937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明确组织目标与战略方向</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0" name="标题 1"/>
          <p:cNvSpPr>
            <a:spLocks noGrp="1"/>
          </p:cNvSpPr>
          <p:nvPr>
            <p:ph type="title"/>
          </p:nvPr>
        </p:nvSpPr>
        <p:spPr/>
        <p:txBody>
          <a:bodyPr/>
          <a:p>
            <a:r>
              <a:rPr altLang="en-US" lang="zh-CN"/>
              <a:t>制定详细的实施计划</a:t>
            </a:r>
            <a:endParaRPr altLang="en-US" lang="zh-CN"/>
          </a:p>
        </p:txBody>
      </p:sp>
      <p:sp>
        <p:nvSpPr>
          <p:cNvPr id="104941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明确战略目标：在制定实施计划之前，需要明确战略目标，确保所有成员对战略目标有清晰的认识。</a:t>
            </a:r>
            <a:endParaRPr altLang="en-US" dirty="0" sz="1200" lang="zh-CN" spc="150">
              <a:solidFill>
                <a:schemeClr val="tx1">
                  <a:lumMod val="85000"/>
                  <a:lumOff val="15000"/>
                </a:schemeClr>
              </a:solidFill>
              <a:latin typeface="+mn-ea"/>
              <a:sym typeface="+mn-ea"/>
            </a:endParaRPr>
          </a:p>
        </p:txBody>
      </p:sp>
      <p:sp>
        <p:nvSpPr>
          <p:cNvPr id="104941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分解战略任务：将战略目标分解为具体的任务和行动计划，确保每个任务都有明确的责任人和完成时间。</a:t>
            </a:r>
            <a:endParaRPr altLang="en-US" dirty="0" sz="1200" lang="zh-CN" spc="150">
              <a:solidFill>
                <a:schemeClr val="tx1">
                  <a:lumMod val="85000"/>
                  <a:lumOff val="15000"/>
                </a:schemeClr>
              </a:solidFill>
              <a:latin typeface="+mn-ea"/>
              <a:sym typeface="+mn-ea"/>
            </a:endParaRPr>
          </a:p>
        </p:txBody>
      </p:sp>
      <p:sp>
        <p:nvSpPr>
          <p:cNvPr id="104942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制定详细的执行步骤：针对每个任务，制定详细的执行步骤和时间表，确保战略实施过程有条不紊。</a:t>
            </a:r>
            <a:endParaRPr altLang="en-US" dirty="0" sz="1200" lang="zh-CN" spc="150">
              <a:solidFill>
                <a:schemeClr val="tx1">
                  <a:lumMod val="85000"/>
                  <a:lumOff val="15000"/>
                </a:schemeClr>
              </a:solidFill>
              <a:latin typeface="+mn-ea"/>
              <a:sym typeface="+mn-ea"/>
            </a:endParaRPr>
          </a:p>
        </p:txBody>
      </p:sp>
      <p:sp>
        <p:nvSpPr>
          <p:cNvPr id="104942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建立监督机制：建立有效的监督机制，对战略实施过程进行实时监控和评估，及时发现问题并采取相应措施。</a:t>
            </a:r>
            <a:endParaRPr altLang="en-US" dirty="0" sz="1200" lang="zh-CN" spc="150">
              <a:solidFill>
                <a:schemeClr val="tx1">
                  <a:lumMod val="85000"/>
                  <a:lumOff val="15000"/>
                </a:schemeClr>
              </a:solidFill>
              <a:latin typeface="+mn-ea"/>
              <a:sym typeface="+mn-ea"/>
            </a:endParaRPr>
          </a:p>
        </p:txBody>
      </p:sp>
      <p:sp>
        <p:nvSpPr>
          <p:cNvPr id="104943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8" name="标题 1"/>
          <p:cNvSpPr>
            <a:spLocks noGrp="1"/>
          </p:cNvSpPr>
          <p:nvPr>
            <p:ph type="title"/>
          </p:nvPr>
        </p:nvSpPr>
        <p:spPr/>
        <p:txBody>
          <a:bodyPr/>
          <a:p>
            <a:r>
              <a:rPr altLang="en-US" lang="zh-CN"/>
              <a:t>确保资源分配的合理性</a:t>
            </a:r>
            <a:endParaRPr altLang="en-US" lang="zh-CN"/>
          </a:p>
        </p:txBody>
      </p:sp>
      <p:sp>
        <p:nvSpPr>
          <p:cNvPr id="104947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7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7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7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7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8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8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9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9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0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0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0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0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明确战略目标与优先级：确保资源在关键领域得到优先投入</a:t>
            </a:r>
            <a:endParaRPr altLang="en-US" dirty="0" sz="1200" lang="zh-CN" spc="150">
              <a:solidFill>
                <a:schemeClr val="tx1">
                  <a:lumMod val="65000"/>
                  <a:lumOff val="35000"/>
                </a:schemeClr>
              </a:solidFill>
              <a:latin typeface="+mn-ea"/>
              <a:sym typeface="+mn-ea"/>
            </a:endParaRPr>
          </a:p>
        </p:txBody>
      </p:sp>
      <p:sp>
        <p:nvSpPr>
          <p:cNvPr id="104950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建立有效的沟通机制：确保资源分配的合理性与战略目标保持一致</a:t>
            </a:r>
            <a:endParaRPr altLang="en-US" dirty="0" sz="1200" lang="zh-CN" spc="150">
              <a:solidFill>
                <a:schemeClr val="tx1">
                  <a:lumMod val="65000"/>
                  <a:lumOff val="35000"/>
                </a:schemeClr>
              </a:solidFill>
              <a:latin typeface="+mn-ea"/>
              <a:sym typeface="+mn-ea"/>
            </a:endParaRPr>
          </a:p>
        </p:txBody>
      </p:sp>
      <p:sp>
        <p:nvSpPr>
          <p:cNvPr id="104951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持续监控与调整：根据战略实施过程中的实际情况，及时调整资源分配</a:t>
            </a:r>
            <a:endParaRPr altLang="en-US" dirty="0" sz="1200" lang="zh-CN" spc="150">
              <a:solidFill>
                <a:schemeClr val="tx1">
                  <a:lumMod val="65000"/>
                  <a:lumOff val="35000"/>
                </a:schemeClr>
              </a:solidFill>
              <a:latin typeface="+mn-ea"/>
              <a:sym typeface="+mn-ea"/>
            </a:endParaRPr>
          </a:p>
        </p:txBody>
      </p:sp>
      <p:sp>
        <p:nvSpPr>
          <p:cNvPr id="104951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制定详细的资源计划：包括人力、物力、财力等方面的分配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46" name="标题 1"/>
          <p:cNvSpPr>
            <a:spLocks noGrp="1"/>
          </p:cNvSpPr>
          <p:nvPr>
            <p:ph type="title"/>
          </p:nvPr>
        </p:nvSpPr>
        <p:spPr/>
        <p:txBody>
          <a:bodyPr/>
          <a:p>
            <a:r>
              <a:rPr altLang="en-US" lang="zh-CN"/>
              <a:t>建立良好的企业文化</a:t>
            </a:r>
            <a:endParaRPr altLang="en-US" lang="zh-CN"/>
          </a:p>
        </p:txBody>
      </p:sp>
      <p:sp>
        <p:nvSpPr>
          <p:cNvPr id="104954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定义：企业文化是企业内部共同遵循的价值观、信仰、行为准则和习惯的总和</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5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作用：企业文化能够激发员工的归属感和自豪感，提高企业的凝聚力和竞争力</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6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4" name="TextBox 2"/>
          <p:cNvSpPr txBox="1"/>
          <p:nvPr>
            <p:custDataLst>
              <p:tags r:id="rId9"/>
            </p:custDataLst>
          </p:nvPr>
        </p:nvSpPr>
        <p:spPr>
          <a:xfrm>
            <a:off x="6348206"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建立方式：通过制定明确的愿景和使命，营造积极向上的工作氛围，培养员工的团队合作精神和创新能力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6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0" name="TextBox 2"/>
          <p:cNvSpPr txBox="1"/>
          <p:nvPr>
            <p:custDataLst>
              <p:tags r:id="rId12"/>
            </p:custDataLst>
          </p:nvPr>
        </p:nvSpPr>
        <p:spPr>
          <a:xfrm>
            <a:off x="9021280"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实践案例：介绍一些成功的企业文化案例，如华为、阿里巴巴等，分析其对企业发展的影响和作用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04" name="标题"/>
          <p:cNvSpPr>
            <a:spLocks noGrp="1"/>
          </p:cNvSpPr>
          <p:nvPr>
            <p:ph type="title"/>
            <p:custDataLst>
              <p:tags r:id="rId1"/>
            </p:custDataLst>
          </p:nvPr>
        </p:nvSpPr>
        <p:spPr>
          <a:xfrm>
            <a:off x="833988" y="2276550"/>
            <a:ext cx="7557025" cy="787008"/>
          </a:xfrm>
        </p:spPr>
        <p:txBody>
          <a:bodyPr/>
          <a:p>
            <a:r>
              <a:rPr altLang="en-US" dirty="0" lang="zh-CN"/>
              <a:t>成功要素的整合与应用</a:t>
            </a:r>
            <a:endParaRPr altLang="en-US" dirty="0" lang="zh-CN"/>
          </a:p>
        </p:txBody>
      </p:sp>
      <p:sp>
        <p:nvSpPr>
          <p:cNvPr id="1049606"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80" name="标题 1"/>
          <p:cNvSpPr>
            <a:spLocks noGrp="1"/>
          </p:cNvSpPr>
          <p:nvPr>
            <p:ph type="title"/>
          </p:nvPr>
        </p:nvSpPr>
        <p:spPr/>
        <p:txBody>
          <a:bodyPr/>
          <a:p>
            <a:r>
              <a:rPr altLang="en-US" lang="zh-CN"/>
              <a:t>将成功要素融入战略制定与实施过程</a:t>
            </a:r>
            <a:endParaRPr altLang="en-US" lang="zh-CN"/>
          </a:p>
        </p:txBody>
      </p:sp>
      <p:sp>
        <p:nvSpPr>
          <p:cNvPr id="104968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明确成功要素：识别并明确影响战略成功的关键要素，如市场趋势、竞争环境、技术发展等。</a:t>
            </a:r>
            <a:endParaRPr altLang="en-US" dirty="0" sz="2000" lang="zh-CN" spc="150">
              <a:solidFill>
                <a:schemeClr val="tx1">
                  <a:lumMod val="85000"/>
                  <a:lumOff val="15000"/>
                </a:schemeClr>
              </a:solidFill>
              <a:latin typeface="+mn-ea"/>
              <a:sym typeface="+mn-ea"/>
            </a:endParaRPr>
          </a:p>
        </p:txBody>
      </p:sp>
      <p:sp>
        <p:nvSpPr>
          <p:cNvPr id="104968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制定战略：根据成功要素，制定相应的战略，确保战略与成功要素相匹配。</a:t>
            </a:r>
            <a:endParaRPr altLang="en-US" dirty="0" sz="2000" lang="zh-CN" spc="150">
              <a:solidFill>
                <a:schemeClr val="tx1">
                  <a:lumMod val="85000"/>
                  <a:lumOff val="15000"/>
                </a:schemeClr>
              </a:solidFill>
              <a:latin typeface="+mn-ea"/>
              <a:sym typeface="+mn-ea"/>
            </a:endParaRPr>
          </a:p>
        </p:txBody>
      </p:sp>
      <p:sp>
        <p:nvSpPr>
          <p:cNvPr id="104969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实施战略：将战略转化为具体的行动计划，并确保所有相关人员都了解并遵循这些计划。</a:t>
            </a:r>
            <a:endParaRPr altLang="en-US" dirty="0" sz="2000" lang="zh-CN" spc="150">
              <a:solidFill>
                <a:schemeClr val="tx1">
                  <a:lumMod val="85000"/>
                  <a:lumOff val="15000"/>
                </a:schemeClr>
              </a:solidFill>
              <a:latin typeface="+mn-ea"/>
              <a:sym typeface="+mn-ea"/>
            </a:endParaRPr>
          </a:p>
        </p:txBody>
      </p:sp>
      <p:sp>
        <p:nvSpPr>
          <p:cNvPr id="104970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监控与调整：在实施过程中，密切关注成功要素的变化，并根据需要调整战略和行动计划。</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38" name="标题 1"/>
          <p:cNvSpPr>
            <a:spLocks noGrp="1"/>
          </p:cNvSpPr>
          <p:nvPr>
            <p:ph type="title"/>
          </p:nvPr>
        </p:nvSpPr>
        <p:spPr/>
        <p:txBody>
          <a:bodyPr/>
          <a:p>
            <a:r>
              <a:rPr altLang="en-US" lang="zh-CN"/>
              <a:t>不断调整和优化战略方案</a:t>
            </a:r>
            <a:endParaRPr altLang="en-US" lang="zh-CN"/>
          </a:p>
        </p:txBody>
      </p:sp>
      <p:sp>
        <p:nvSpPr>
          <p:cNvPr id="104974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及时评估战略的有效性：通过定期评估战略的执行情况，及时发现问题并调整战略方向。</a:t>
            </a:r>
            <a:endParaRPr altLang="en-US" dirty="0" sz="2000" lang="zh-CN" spc="150">
              <a:solidFill>
                <a:schemeClr val="tx1">
                  <a:lumMod val="75000"/>
                  <a:lumOff val="25000"/>
                </a:schemeClr>
              </a:solidFill>
              <a:latin typeface="+mn-ea"/>
              <a:sym typeface="+mn-ea"/>
            </a:endParaRPr>
          </a:p>
        </p:txBody>
      </p:sp>
      <p:sp>
        <p:nvSpPr>
          <p:cNvPr id="104974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4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灵活适应市场变化：密切关注市场动态，根据市场需求变化灵活调整战略，确保与市场趋势保持一致。</a:t>
            </a:r>
            <a:endParaRPr altLang="en-US" dirty="0" sz="2000" lang="zh-CN" spc="150">
              <a:solidFill>
                <a:schemeClr val="tx1">
                  <a:lumMod val="75000"/>
                  <a:lumOff val="25000"/>
                </a:schemeClr>
              </a:solidFill>
              <a:latin typeface="+mn-ea"/>
              <a:sym typeface="+mn-ea"/>
            </a:endParaRPr>
          </a:p>
        </p:txBody>
      </p:sp>
      <p:sp>
        <p:nvSpPr>
          <p:cNvPr id="104975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5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5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跨部门协作：加强不同部门之间的沟通与协作，确保战略在各个层面得到有效执行。</a:t>
            </a:r>
            <a:endParaRPr altLang="en-US" dirty="0" sz="2000" lang="zh-CN" spc="150">
              <a:solidFill>
                <a:schemeClr val="tx1">
                  <a:lumMod val="75000"/>
                  <a:lumOff val="25000"/>
                </a:schemeClr>
              </a:solidFill>
              <a:latin typeface="+mn-ea"/>
              <a:sym typeface="+mn-ea"/>
            </a:endParaRPr>
          </a:p>
        </p:txBody>
      </p:sp>
      <p:sp>
        <p:nvSpPr>
          <p:cNvPr id="104975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5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6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持续改进：不断寻求改进机会，通过创新和优化提高战略的执行效果。</a:t>
            </a:r>
            <a:endParaRPr altLang="en-US" dirty="0" sz="2000" lang="zh-CN" spc="150">
              <a:solidFill>
                <a:schemeClr val="tx1">
                  <a:lumMod val="75000"/>
                  <a:lumOff val="25000"/>
                </a:schemeClr>
              </a:solidFill>
              <a:latin typeface="+mn-ea"/>
              <a:sym typeface="+mn-ea"/>
            </a:endParaRPr>
          </a:p>
        </p:txBody>
      </p:sp>
      <p:sp>
        <p:nvSpPr>
          <p:cNvPr id="104976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96" name="标题 1"/>
          <p:cNvSpPr>
            <a:spLocks noGrp="1"/>
          </p:cNvSpPr>
          <p:nvPr>
            <p:ph type="title"/>
          </p:nvPr>
        </p:nvSpPr>
        <p:spPr/>
        <p:txBody>
          <a:bodyPr/>
          <a:p>
            <a:r>
              <a:rPr altLang="en-US" lang="zh-CN"/>
              <a:t>提高战略执行力，确保战略落地</a:t>
            </a:r>
            <a:endParaRPr altLang="en-US" lang="zh-CN"/>
          </a:p>
        </p:txBody>
      </p:sp>
      <p:sp>
        <p:nvSpPr>
          <p:cNvPr id="104979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0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0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1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1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培养与激励员工：通过培训和激励措施，提高员工的战略意识和执行力，确保员工能够积极参与到战略实施中。</a:t>
            </a:r>
            <a:endParaRPr altLang="en-US" dirty="0" sz="2400" lang="zh-CN">
              <a:latin typeface="+mn-ea"/>
              <a:ea typeface="+mn-ea"/>
            </a:endParaRPr>
          </a:p>
        </p:txBody>
      </p:sp>
      <p:sp>
        <p:nvSpPr>
          <p:cNvPr id="104981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建立监督与评估机制：对战略实施过程进行监督和评估，及时发现问题并采取相应措施，确保战略能够顺利落地。</a:t>
            </a:r>
            <a:endParaRPr altLang="en-US" dirty="0" sz="2400" lang="zh-CN">
              <a:latin typeface="+mn-ea"/>
              <a:ea typeface="+mn-ea"/>
            </a:endParaRPr>
          </a:p>
        </p:txBody>
      </p:sp>
      <p:sp>
        <p:nvSpPr>
          <p:cNvPr id="104981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明确战略目标与计划：制定清晰、具体的战略目标，并制定相应的实施计划，确保所有员工对战略有共同的理解和认识。</a:t>
            </a:r>
            <a:endParaRPr altLang="en-US" dirty="0" sz="2400" lang="zh-CN">
              <a:latin typeface="+mn-ea"/>
              <a:ea typeface="+mn-ea"/>
            </a:endParaRPr>
          </a:p>
        </p:txBody>
      </p:sp>
      <p:sp>
        <p:nvSpPr>
          <p:cNvPr id="104982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建立高效的组织结构：优化组织结构，确保资源能够高效地分配和利用，提高战略执行效率。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4" name="标题 1"/>
          <p:cNvSpPr>
            <a:spLocks noGrp="1"/>
          </p:cNvSpPr>
          <p:nvPr>
            <p:ph type="title"/>
          </p:nvPr>
        </p:nvSpPr>
        <p:spPr/>
        <p:txBody>
          <a:bodyPr/>
          <a:p>
            <a:r>
              <a:rPr altLang="en-US" lang="zh-CN"/>
              <a:t>通过反馈机制，持续改进战略管理过程</a:t>
            </a:r>
            <a:endParaRPr altLang="en-US" lang="zh-CN"/>
          </a:p>
        </p:txBody>
      </p:sp>
      <p:sp>
        <p:nvSpPr>
          <p:cNvPr id="104985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5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6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建立有效的反馈机制：收集和分析数据，及时了解战略实施过程中的问题和挑战</a:t>
            </a:r>
            <a:endParaRPr altLang="en-US" dirty="0" sz="2000" lang="zh-CN" spc="200">
              <a:solidFill>
                <a:schemeClr val="tx1">
                  <a:lumMod val="85000"/>
                  <a:lumOff val="15000"/>
                </a:schemeClr>
              </a:solidFill>
              <a:latin typeface="+mn-ea"/>
              <a:sym typeface="+mn-ea"/>
            </a:endParaRPr>
          </a:p>
        </p:txBody>
      </p:sp>
      <p:sp>
        <p:nvSpPr>
          <p:cNvPr id="104986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6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6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持续改进战略管理过程：根据反馈结果，调整战略目标和计划，确保战略与实际业务发展保持一致</a:t>
            </a:r>
            <a:endParaRPr altLang="en-US" dirty="0" sz="2000" lang="zh-CN" spc="200">
              <a:solidFill>
                <a:schemeClr val="tx1">
                  <a:lumMod val="85000"/>
                  <a:lumOff val="15000"/>
                </a:schemeClr>
              </a:solidFill>
              <a:latin typeface="+mn-ea"/>
              <a:sym typeface="+mn-ea"/>
            </a:endParaRPr>
          </a:p>
        </p:txBody>
      </p:sp>
      <p:sp>
        <p:nvSpPr>
          <p:cNvPr id="104986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7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7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培养组织学习能力：鼓励员工学习新知识、新技能，提高组织整体竞争力</a:t>
            </a:r>
            <a:endParaRPr altLang="en-US" dirty="0" sz="2000" lang="zh-CN" spc="200">
              <a:solidFill>
                <a:schemeClr val="tx1">
                  <a:lumMod val="85000"/>
                  <a:lumOff val="15000"/>
                </a:schemeClr>
              </a:solidFill>
              <a:latin typeface="+mn-ea"/>
              <a:sym typeface="+mn-ea"/>
            </a:endParaRPr>
          </a:p>
        </p:txBody>
      </p:sp>
      <p:sp>
        <p:nvSpPr>
          <p:cNvPr id="104987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7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7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建立良好的企业文化：倡导持续改进和创新精神，营造积极向上的工作氛围</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12" name="标题"/>
          <p:cNvSpPr>
            <a:spLocks noGrp="1"/>
          </p:cNvSpPr>
          <p:nvPr>
            <p:ph type="title"/>
            <p:custDataLst>
              <p:tags r:id="rId1"/>
            </p:custDataLst>
          </p:nvPr>
        </p:nvSpPr>
        <p:spPr>
          <a:xfrm>
            <a:off x="833988" y="2276550"/>
            <a:ext cx="7557025" cy="787008"/>
          </a:xfrm>
        </p:spPr>
        <p:txBody>
          <a:bodyPr/>
          <a:p>
            <a:r>
              <a:rPr altLang="en-US" dirty="0" lang="zh-CN"/>
              <a:t>案例分析与实践经验分享</a:t>
            </a:r>
            <a:endParaRPr altLang="en-US" dirty="0" lang="zh-CN"/>
          </a:p>
        </p:txBody>
      </p:sp>
      <p:sp>
        <p:nvSpPr>
          <p:cNvPr id="1049914"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88" name="标题 1"/>
          <p:cNvSpPr>
            <a:spLocks noGrp="1"/>
          </p:cNvSpPr>
          <p:nvPr>
            <p:ph type="title"/>
          </p:nvPr>
        </p:nvSpPr>
        <p:spPr/>
        <p:txBody>
          <a:bodyPr/>
          <a:p>
            <a:r>
              <a:rPr altLang="en-US" lang="zh-CN"/>
              <a:t>分析成功企业的战略制定与实施案例</a:t>
            </a:r>
            <a:endParaRPr altLang="en-US" lang="zh-CN"/>
          </a:p>
        </p:txBody>
      </p:sp>
      <p:sp>
        <p:nvSpPr>
          <p:cNvPr id="104999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案例选择：选择具有代表性的成功企业，如阿里巴巴、腾讯等</a:t>
            </a:r>
            <a:endParaRPr altLang="en-US" dirty="0" sz="1200" lang="zh-CN" spc="150">
              <a:solidFill>
                <a:schemeClr val="tx1">
                  <a:lumMod val="85000"/>
                  <a:lumOff val="15000"/>
                </a:schemeClr>
              </a:solidFill>
              <a:latin typeface="+mn-ea"/>
              <a:sym typeface="+mn-ea"/>
            </a:endParaRPr>
          </a:p>
        </p:txBody>
      </p:sp>
      <p:sp>
        <p:nvSpPr>
          <p:cNvPr id="104999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案例分析：分析这些企业的战略制定过程、实施策略以及取得的成果</a:t>
            </a:r>
            <a:endParaRPr altLang="en-US" dirty="0" sz="1200" lang="zh-CN" spc="150">
              <a:solidFill>
                <a:schemeClr val="tx1">
                  <a:lumMod val="85000"/>
                  <a:lumOff val="15000"/>
                </a:schemeClr>
              </a:solidFill>
              <a:latin typeface="+mn-ea"/>
              <a:sym typeface="+mn-ea"/>
            </a:endParaRPr>
          </a:p>
        </p:txBody>
      </p:sp>
      <p:sp>
        <p:nvSpPr>
          <p:cNvPr id="104999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成功要素总结：总结这些企业在战略制定与实施过程中的成功要素，如市场定位、竞争优势、创新能力等</a:t>
            </a:r>
            <a:endParaRPr altLang="en-US" dirty="0" sz="1200" lang="zh-CN" spc="150">
              <a:solidFill>
                <a:schemeClr val="tx1">
                  <a:lumMod val="85000"/>
                  <a:lumOff val="15000"/>
                </a:schemeClr>
              </a:solidFill>
              <a:latin typeface="+mn-ea"/>
              <a:sym typeface="+mn-ea"/>
            </a:endParaRPr>
          </a:p>
        </p:txBody>
      </p:sp>
      <p:sp>
        <p:nvSpPr>
          <p:cNvPr id="105000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实践经验分享：分享自己在制定与实施战略过程中的实践经验，如如何制定有效的战略、如何确保战略的实施等</a:t>
            </a:r>
            <a:endParaRPr altLang="en-US" dirty="0" sz="1200" lang="zh-CN" spc="150">
              <a:solidFill>
                <a:schemeClr val="tx1">
                  <a:lumMod val="85000"/>
                  <a:lumOff val="15000"/>
                </a:schemeClr>
              </a:solidFill>
              <a:latin typeface="+mn-ea"/>
              <a:sym typeface="+mn-ea"/>
            </a:endParaRPr>
          </a:p>
        </p:txBody>
      </p:sp>
      <p:sp>
        <p:nvSpPr>
          <p:cNvPr id="105001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46" name="标题 1"/>
          <p:cNvSpPr>
            <a:spLocks noGrp="1"/>
          </p:cNvSpPr>
          <p:nvPr>
            <p:ph type="title"/>
          </p:nvPr>
        </p:nvSpPr>
        <p:spPr/>
        <p:txBody>
          <a:bodyPr/>
          <a:p>
            <a:r>
              <a:rPr altLang="en-US" lang="zh-CN"/>
              <a:t>总结实践经验，提炼可借鉴的策略和方法</a:t>
            </a:r>
            <a:endParaRPr altLang="en-US" lang="zh-CN"/>
          </a:p>
        </p:txBody>
      </p:sp>
      <p:sp>
        <p:nvSpPr>
          <p:cNvPr id="105004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提炼实践经验：对案例分析中的实践经验进行总结和提炼，明确成功要素和关键措施。</a:t>
            </a:r>
            <a:endParaRPr altLang="en-US" dirty="0" sz="1200" lang="zh-CN" spc="150">
              <a:solidFill>
                <a:schemeClr val="tx1">
                  <a:lumMod val="85000"/>
                  <a:lumOff val="15000"/>
                </a:schemeClr>
              </a:solidFill>
              <a:latin typeface="+mn-ea"/>
              <a:sym typeface="+mn-ea"/>
            </a:endParaRPr>
          </a:p>
        </p:txBody>
      </p:sp>
      <p:sp>
        <p:nvSpPr>
          <p:cNvPr id="105005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5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5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借鉴策略方法：将提炼出的实践经验转化为可借鉴的策略和方法，为其他企业或组织提供参考和借鉴。</a:t>
            </a:r>
            <a:endParaRPr altLang="en-US" dirty="0" sz="1200" lang="zh-CN" spc="150">
              <a:solidFill>
                <a:schemeClr val="tx1">
                  <a:lumMod val="85000"/>
                  <a:lumOff val="15000"/>
                </a:schemeClr>
              </a:solidFill>
              <a:latin typeface="+mn-ea"/>
              <a:sym typeface="+mn-ea"/>
            </a:endParaRPr>
          </a:p>
        </p:txBody>
      </p:sp>
      <p:sp>
        <p:nvSpPr>
          <p:cNvPr id="105005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5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强调可操作性：强调提炼出的策略和方法具有可操作性，能够在实际工作中得到有效应用。</a:t>
            </a:r>
            <a:endParaRPr altLang="en-US" dirty="0" sz="1200" lang="zh-CN" spc="150">
              <a:solidFill>
                <a:schemeClr val="tx1">
                  <a:lumMod val="85000"/>
                  <a:lumOff val="15000"/>
                </a:schemeClr>
              </a:solidFill>
              <a:latin typeface="+mn-ea"/>
              <a:sym typeface="+mn-ea"/>
            </a:endParaRPr>
          </a:p>
        </p:txBody>
      </p:sp>
      <p:sp>
        <p:nvSpPr>
          <p:cNvPr id="105006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结合实际情况：结合实际情况对策略和方法进行适当调整和优化，确保其适应性和有效性。</a:t>
            </a:r>
            <a:endParaRPr altLang="en-US" dirty="0" sz="1200" lang="zh-CN" spc="150">
              <a:solidFill>
                <a:schemeClr val="tx1">
                  <a:lumMod val="85000"/>
                  <a:lumOff val="15000"/>
                </a:schemeClr>
              </a:solidFill>
              <a:latin typeface="+mn-ea"/>
              <a:sym typeface="+mn-ea"/>
            </a:endParaRPr>
          </a:p>
        </p:txBody>
      </p:sp>
      <p:sp>
        <p:nvSpPr>
          <p:cNvPr id="105006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04" name="标题 1"/>
          <p:cNvSpPr>
            <a:spLocks noGrp="1"/>
          </p:cNvSpPr>
          <p:nvPr>
            <p:ph type="title"/>
          </p:nvPr>
        </p:nvSpPr>
        <p:spPr/>
        <p:txBody>
          <a:bodyPr/>
          <a:p>
            <a:r>
              <a:rPr altLang="en-US" lang="zh-CN"/>
              <a:t>结合实际，探讨如何在本企业中应用成功要素</a:t>
            </a:r>
            <a:endParaRPr altLang="en-US" lang="zh-CN"/>
          </a:p>
        </p:txBody>
      </p:sp>
      <p:sp>
        <p:nvSpPr>
          <p:cNvPr id="105010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了解成功要素：首先需要深入了解成功要素的内涵和特点，以便在本企业中应用。</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1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6" name="TextBox 2"/>
          <p:cNvSpPr txBox="1"/>
          <p:nvPr>
            <p:custDataLst>
              <p:tags r:id="rId6"/>
            </p:custDataLst>
          </p:nvPr>
        </p:nvSpPr>
        <p:spPr>
          <a:xfrm>
            <a:off x="3669017"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结合企业实际：将成功要素与本企业的实际情况相结合，制定适合本企业的战略和计划。</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1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实践经验分享：分享其他企业的成功经验和实践案例，以便在本企业中应用。</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2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8" name="TextBox 2"/>
          <p:cNvSpPr txBox="1"/>
          <p:nvPr>
            <p:custDataLst>
              <p:tags r:id="rId12"/>
            </p:custDataLst>
          </p:nvPr>
        </p:nvSpPr>
        <p:spPr>
          <a:xfrm>
            <a:off x="9021280"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持续改进：在应用成功要素的过程中，需要不断改进和优化，以适应不断变化的市场环境和竞争态势。</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62" name="标题 1"/>
          <p:cNvSpPr>
            <a:spLocks noGrp="1"/>
          </p:cNvSpPr>
          <p:nvPr>
            <p:ph type="title"/>
          </p:nvPr>
        </p:nvSpPr>
        <p:spPr/>
        <p:txBody>
          <a:bodyPr/>
          <a:p>
            <a:r>
              <a:rPr altLang="en-US" lang="zh-CN"/>
              <a:t>通过案例分析，提高战略思维能力与实践水平</a:t>
            </a:r>
            <a:endParaRPr altLang="en-US" lang="zh-CN"/>
          </a:p>
        </p:txBody>
      </p:sp>
      <p:sp>
        <p:nvSpPr>
          <p:cNvPr id="105016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案例选择：选择具有代表性、典型性的案例，能够反映战略制定与实施过程中的成功要素</a:t>
            </a:r>
            <a:endParaRPr altLang="en-US" dirty="0" sz="1200" lang="zh-CN" spc="150">
              <a:solidFill>
                <a:schemeClr val="tx1">
                  <a:lumMod val="65000"/>
                  <a:lumOff val="35000"/>
                </a:schemeClr>
              </a:solidFill>
              <a:latin typeface="+mn-ea"/>
              <a:sym typeface="+mn-ea"/>
            </a:endParaRPr>
          </a:p>
        </p:txBody>
      </p:sp>
      <p:sp>
        <p:nvSpPr>
          <p:cNvPr id="105016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案例分析：对案例进行深入剖析，分析其成功的关键因素，提炼出可借鉴的经验和教训</a:t>
            </a:r>
            <a:endParaRPr altLang="en-US" dirty="0" sz="1200" lang="zh-CN" spc="150">
              <a:solidFill>
                <a:schemeClr val="tx1">
                  <a:lumMod val="65000"/>
                  <a:lumOff val="35000"/>
                </a:schemeClr>
              </a:solidFill>
              <a:latin typeface="+mn-ea"/>
              <a:sym typeface="+mn-ea"/>
            </a:endParaRPr>
          </a:p>
        </p:txBody>
      </p:sp>
      <p:sp>
        <p:nvSpPr>
          <p:cNvPr id="105016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实践经验分享：分享自己在制定与实施战略过程中的实践经验，以及如何将案例中的成功要素应用到实际工作中</a:t>
            </a:r>
            <a:endParaRPr altLang="en-US" dirty="0" sz="1200" lang="zh-CN" spc="150">
              <a:solidFill>
                <a:schemeClr val="tx1">
                  <a:lumMod val="65000"/>
                  <a:lumOff val="35000"/>
                </a:schemeClr>
              </a:solidFill>
              <a:latin typeface="+mn-ea"/>
              <a:sym typeface="+mn-ea"/>
            </a:endParaRPr>
          </a:p>
        </p:txBody>
      </p:sp>
      <p:sp>
        <p:nvSpPr>
          <p:cNvPr id="105017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总结与启示：总结案例分析与实践经验分享的内容，提出对制定与实施战略的启示和建议，提高战略思维能力与实践水平</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04"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挑战与对策：应对不确定性和变化</a:t>
            </a:r>
            <a:endParaRPr altLang="en-US" dirty="0" lang="zh-CN"/>
          </a:p>
        </p:txBody>
      </p:sp>
      <p:sp>
        <p:nvSpPr>
          <p:cNvPr id="1050206" name="节编号"/>
          <p:cNvSpPr>
            <a:spLocks noGrp="1"/>
          </p:cNvSpPr>
          <p:nvPr>
            <p:ph type="body" sz="quarter" idx="13"/>
            <p:custDataLst>
              <p:tags r:id="rId2"/>
            </p:custDataLst>
          </p:nvPr>
        </p:nvSpPr>
        <p:spPr>
          <a:xfrm>
            <a:off x="831588" y="991350"/>
            <a:ext cx="7557025" cy="1224000"/>
          </a:xfrm>
        </p:spPr>
        <p:txBody>
          <a:bodyPr/>
          <a:p>
            <a:r>
              <a:rPr altLang="zh-CN" dirty="0" lang="en-US"/>
              <a:t>PART 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80" name="标题 1"/>
          <p:cNvSpPr>
            <a:spLocks noGrp="1"/>
          </p:cNvSpPr>
          <p:nvPr>
            <p:ph type="title"/>
          </p:nvPr>
        </p:nvSpPr>
        <p:spPr/>
        <p:txBody>
          <a:bodyPr/>
          <a:p>
            <a:r>
              <a:rPr altLang="en-US" lang="zh-CN"/>
              <a:t>识别并应对外部环境的不确定性</a:t>
            </a:r>
            <a:endParaRPr altLang="en-US" lang="zh-CN"/>
          </a:p>
        </p:txBody>
      </p:sp>
      <p:sp>
        <p:nvSpPr>
          <p:cNvPr id="105028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识别外部环境的不确定性：通过市场调研、竞争分析等方式，及时发现并了解外部环境的变化和不确定性。</a:t>
            </a:r>
            <a:endParaRPr altLang="en-US" dirty="0" sz="1200" lang="zh-CN" spc="150">
              <a:solidFill>
                <a:schemeClr val="tx1">
                  <a:lumMod val="65000"/>
                  <a:lumOff val="35000"/>
                </a:schemeClr>
              </a:solidFill>
              <a:latin typeface="+mn-ea"/>
              <a:sym typeface="+mn-ea"/>
            </a:endParaRPr>
          </a:p>
        </p:txBody>
      </p:sp>
      <p:sp>
        <p:nvSpPr>
          <p:cNvPr id="105028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建立灵活的组织结构：通过建立灵活的组织结构，使企业能够快速响应外部环境的变化和不确定性。</a:t>
            </a:r>
            <a:endParaRPr altLang="en-US" dirty="0" sz="1200" lang="zh-CN" spc="150">
              <a:solidFill>
                <a:schemeClr val="tx1">
                  <a:lumMod val="65000"/>
                  <a:lumOff val="35000"/>
                </a:schemeClr>
              </a:solidFill>
              <a:latin typeface="+mn-ea"/>
              <a:sym typeface="+mn-ea"/>
            </a:endParaRPr>
          </a:p>
        </p:txBody>
      </p:sp>
      <p:sp>
        <p:nvSpPr>
          <p:cNvPr id="105028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制定应对策略：针对不同的不确定性，制定相应的应对策略，如风险规避、风险转移、风险控制等。</a:t>
            </a:r>
            <a:endParaRPr altLang="en-US" dirty="0" sz="1200" lang="zh-CN" spc="150">
              <a:solidFill>
                <a:schemeClr val="tx1">
                  <a:lumMod val="65000"/>
                  <a:lumOff val="35000"/>
                </a:schemeClr>
              </a:solidFill>
              <a:latin typeface="+mn-ea"/>
              <a:sym typeface="+mn-ea"/>
            </a:endParaRPr>
          </a:p>
        </p:txBody>
      </p:sp>
      <p:sp>
        <p:nvSpPr>
          <p:cNvPr id="105028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持续改进和学习：通过不断学习和改进，提高企业对外部环境变化的适应能力和应对能力。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22" name="标题 1"/>
          <p:cNvSpPr>
            <a:spLocks noGrp="1"/>
          </p:cNvSpPr>
          <p:nvPr>
            <p:ph type="title"/>
          </p:nvPr>
        </p:nvSpPr>
        <p:spPr/>
        <p:txBody>
          <a:bodyPr/>
          <a:p>
            <a:r>
              <a:rPr altLang="en-US" lang="zh-CN"/>
              <a:t>在变化中寻求机遇，灵活调整战略方向</a:t>
            </a:r>
            <a:endParaRPr altLang="en-US" lang="zh-CN"/>
          </a:p>
        </p:txBody>
      </p:sp>
      <p:sp>
        <p:nvSpPr>
          <p:cNvPr id="1050324" name="矩形 3"/>
          <p:cNvSpPr/>
          <p:nvPr>
            <p:custDataLst>
              <p:tags r:id="rId1"/>
            </p:custDataLst>
          </p:nvPr>
        </p:nvSpPr>
        <p:spPr>
          <a:xfrm>
            <a:off x="1187449" y="1762817"/>
            <a:ext cx="4714719" cy="119024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26" name="矩形 13"/>
          <p:cNvSpPr/>
          <p:nvPr>
            <p:custDataLst>
              <p:tags r:id="rId2"/>
            </p:custDataLst>
          </p:nvPr>
        </p:nvSpPr>
        <p:spPr>
          <a:xfrm>
            <a:off x="838200" y="1762817"/>
            <a:ext cx="170321" cy="119024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50328" name="文本框 4"/>
          <p:cNvSpPr txBox="1"/>
          <p:nvPr>
            <p:custDataLst>
              <p:tags r:id="rId3"/>
            </p:custDataLst>
          </p:nvPr>
        </p:nvSpPr>
        <p:spPr>
          <a:xfrm>
            <a:off x="1367608"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适应变化：及时关注市场动态，了解行业趋势，调整战略方向</a:t>
            </a:r>
            <a:endParaRPr altLang="en-US" dirty="0" sz="2000" lang="zh-CN" spc="150">
              <a:solidFill>
                <a:schemeClr val="tx1">
                  <a:lumMod val="85000"/>
                  <a:lumOff val="15000"/>
                </a:schemeClr>
              </a:solidFill>
              <a:latin typeface="+mn-ea"/>
              <a:sym typeface="+mn-ea"/>
            </a:endParaRPr>
          </a:p>
        </p:txBody>
      </p:sp>
      <p:sp>
        <p:nvSpPr>
          <p:cNvPr id="1050330" name="矩形 39"/>
          <p:cNvSpPr/>
          <p:nvPr>
            <p:custDataLst>
              <p:tags r:id="rId4"/>
            </p:custDataLst>
          </p:nvPr>
        </p:nvSpPr>
        <p:spPr>
          <a:xfrm>
            <a:off x="1187449" y="3175801"/>
            <a:ext cx="4714719" cy="119024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32" name="矩形 5"/>
          <p:cNvSpPr/>
          <p:nvPr>
            <p:custDataLst>
              <p:tags r:id="rId5"/>
            </p:custDataLst>
          </p:nvPr>
        </p:nvSpPr>
        <p:spPr>
          <a:xfrm>
            <a:off x="838200" y="3175801"/>
            <a:ext cx="170321" cy="119024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34" name="文本框 41"/>
          <p:cNvSpPr txBox="1"/>
          <p:nvPr>
            <p:custDataLst>
              <p:tags r:id="rId6"/>
            </p:custDataLst>
          </p:nvPr>
        </p:nvSpPr>
        <p:spPr>
          <a:xfrm>
            <a:off x="1367608"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创新思维：鼓励员工提出新想法，寻找新的商业模式和机会</a:t>
            </a:r>
            <a:endParaRPr altLang="en-US" dirty="0" sz="2000" lang="zh-CN" spc="150">
              <a:solidFill>
                <a:schemeClr val="tx1">
                  <a:lumMod val="85000"/>
                  <a:lumOff val="15000"/>
                </a:schemeClr>
              </a:solidFill>
              <a:latin typeface="+mn-ea"/>
              <a:sym typeface="+mn-ea"/>
            </a:endParaRPr>
          </a:p>
        </p:txBody>
      </p:sp>
      <p:sp>
        <p:nvSpPr>
          <p:cNvPr id="1050336" name="矩形 12"/>
          <p:cNvSpPr/>
          <p:nvPr>
            <p:custDataLst>
              <p:tags r:id="rId7"/>
            </p:custDataLst>
          </p:nvPr>
        </p:nvSpPr>
        <p:spPr>
          <a:xfrm>
            <a:off x="1187449" y="4588784"/>
            <a:ext cx="4714719" cy="119024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38" name="矩形 17"/>
          <p:cNvSpPr/>
          <p:nvPr>
            <p:custDataLst>
              <p:tags r:id="rId8"/>
            </p:custDataLst>
          </p:nvPr>
        </p:nvSpPr>
        <p:spPr>
          <a:xfrm>
            <a:off x="838200" y="4588784"/>
            <a:ext cx="170321" cy="119024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40" name="文本框 19"/>
          <p:cNvSpPr txBox="1"/>
          <p:nvPr>
            <p:custDataLst>
              <p:tags r:id="rId9"/>
            </p:custDataLst>
          </p:nvPr>
        </p:nvSpPr>
        <p:spPr>
          <a:xfrm>
            <a:off x="1367608" y="4691469"/>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灵活调整：根据市场变化灵活调整产品、服务和营销策略</a:t>
            </a:r>
            <a:endParaRPr altLang="en-US" dirty="0" sz="2000" lang="zh-CN" spc="150">
              <a:solidFill>
                <a:schemeClr val="tx1">
                  <a:lumMod val="85000"/>
                  <a:lumOff val="15000"/>
                </a:schemeClr>
              </a:solidFill>
              <a:latin typeface="+mn-ea"/>
              <a:sym typeface="+mn-ea"/>
            </a:endParaRPr>
          </a:p>
        </p:txBody>
      </p:sp>
      <p:sp>
        <p:nvSpPr>
          <p:cNvPr id="1050342" name="矩形 49"/>
          <p:cNvSpPr/>
          <p:nvPr>
            <p:custDataLst>
              <p:tags r:id="rId10"/>
            </p:custDataLst>
          </p:nvPr>
        </p:nvSpPr>
        <p:spPr>
          <a:xfrm>
            <a:off x="6638935" y="1762817"/>
            <a:ext cx="4714719" cy="119024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44" name="矩形 26"/>
          <p:cNvSpPr/>
          <p:nvPr>
            <p:custDataLst>
              <p:tags r:id="rId11"/>
            </p:custDataLst>
          </p:nvPr>
        </p:nvSpPr>
        <p:spPr>
          <a:xfrm>
            <a:off x="6289686" y="1762817"/>
            <a:ext cx="170321" cy="119024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46" name="文本框 27"/>
          <p:cNvSpPr txBox="1"/>
          <p:nvPr>
            <p:custDataLst>
              <p:tags r:id="rId12"/>
            </p:custDataLst>
          </p:nvPr>
        </p:nvSpPr>
        <p:spPr>
          <a:xfrm>
            <a:off x="6819094"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持续学习：不断学习新知识，提高应对不确定性的能力</a:t>
            </a:r>
            <a:endParaRPr altLang="en-US" dirty="0" sz="2000" lang="zh-CN" spc="150">
              <a:solidFill>
                <a:schemeClr val="tx1">
                  <a:lumMod val="85000"/>
                  <a:lumOff val="15000"/>
                </a:schemeClr>
              </a:solidFill>
              <a:latin typeface="+mn-ea"/>
              <a:sym typeface="+mn-ea"/>
            </a:endParaRPr>
          </a:p>
        </p:txBody>
      </p:sp>
      <p:sp>
        <p:nvSpPr>
          <p:cNvPr id="1050348" name="矩形 64"/>
          <p:cNvSpPr/>
          <p:nvPr>
            <p:custDataLst>
              <p:tags r:id="rId13"/>
            </p:custDataLst>
          </p:nvPr>
        </p:nvSpPr>
        <p:spPr>
          <a:xfrm>
            <a:off x="6638935" y="3175801"/>
            <a:ext cx="4714719" cy="1190244"/>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50" name="矩形 65"/>
          <p:cNvSpPr/>
          <p:nvPr>
            <p:custDataLst>
              <p:tags r:id="rId14"/>
            </p:custDataLst>
          </p:nvPr>
        </p:nvSpPr>
        <p:spPr>
          <a:xfrm>
            <a:off x="6289686" y="3175801"/>
            <a:ext cx="170321" cy="1190244"/>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52" name="文本框 66"/>
          <p:cNvSpPr txBox="1"/>
          <p:nvPr>
            <p:custDataLst>
              <p:tags r:id="rId15"/>
            </p:custDataLst>
          </p:nvPr>
        </p:nvSpPr>
        <p:spPr>
          <a:xfrm>
            <a:off x="6819094"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合作共赢：与合作伙伴共同应对挑战，分享资源和经验</a:t>
            </a:r>
            <a:endParaRPr altLang="en-US" dirty="0" sz="2000" lang="zh-CN" spc="150">
              <a:solidFill>
                <a:schemeClr val="tx1">
                  <a:lumMod val="85000"/>
                  <a:lumOff val="15000"/>
                </a:schemeClr>
              </a:solidFill>
              <a:latin typeface="+mn-ea"/>
              <a:sym typeface="+mn-ea"/>
            </a:endParaRPr>
          </a:p>
        </p:txBody>
      </p:sp>
      <p:sp>
        <p:nvSpPr>
          <p:cNvPr id="1050354" name="矩形 67"/>
          <p:cNvSpPr/>
          <p:nvPr>
            <p:custDataLst>
              <p:tags r:id="rId16"/>
            </p:custDataLst>
          </p:nvPr>
        </p:nvSpPr>
        <p:spPr>
          <a:xfrm>
            <a:off x="6638935" y="4588784"/>
            <a:ext cx="4714719" cy="1190244"/>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56" name="矩形 68"/>
          <p:cNvSpPr/>
          <p:nvPr>
            <p:custDataLst>
              <p:tags r:id="rId17"/>
            </p:custDataLst>
          </p:nvPr>
        </p:nvSpPr>
        <p:spPr>
          <a:xfrm>
            <a:off x="6289686" y="4588784"/>
            <a:ext cx="170321" cy="1190244"/>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58" name="文本框 69"/>
          <p:cNvSpPr txBox="1"/>
          <p:nvPr>
            <p:custDataLst>
              <p:tags r:id="rId18"/>
            </p:custDataLst>
          </p:nvPr>
        </p:nvSpPr>
        <p:spPr>
          <a:xfrm>
            <a:off x="6819094" y="4691469"/>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保持敏锐：保持对市场变化的敏感度，及时发现并抓住机遇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92" name="标题 1"/>
          <p:cNvSpPr>
            <a:spLocks noGrp="1"/>
          </p:cNvSpPr>
          <p:nvPr>
            <p:ph type="title"/>
          </p:nvPr>
        </p:nvSpPr>
        <p:spPr/>
        <p:txBody>
          <a:bodyPr/>
          <a:p>
            <a:r>
              <a:rPr altLang="en-US" lang="zh-CN"/>
              <a:t>增强企业抗风险能力，确保战略稳定实施</a:t>
            </a:r>
            <a:endParaRPr altLang="en-US" lang="zh-CN"/>
          </a:p>
        </p:txBody>
      </p:sp>
      <p:sp>
        <p:nvSpPr>
          <p:cNvPr id="1050394" name="正文"/>
          <p:cNvSpPr txBox="1"/>
          <p:nvPr>
            <p:custDataLst>
              <p:tags r:id="rId1"/>
            </p:custDataLst>
          </p:nvPr>
        </p:nvSpPr>
        <p:spPr>
          <a:xfrm>
            <a:off x="3294779" y="3048395"/>
            <a:ext cx="6937977" cy="722605"/>
          </a:xfrm>
          <a:prstGeom prst="rect"/>
          <a:noFill/>
        </p:spPr>
        <p:txBody>
          <a:bodyPr anchor="t" anchorCtr="0" bIns="0" lIns="0" rIns="0" rtlCol="0" tIns="0" wrap="square">
            <a:normAutofit/>
          </a:bodyPr>
          <a:p>
            <a:pPr algn="just" lvl="0">
              <a:lnSpc>
                <a:spcPct val="130000"/>
              </a:lnSpc>
              <a:buClrTx/>
              <a:buSzTx/>
              <a:buFontTx/>
            </a:pPr>
            <a:r>
              <a:rPr altLang="en-US" sz="1200" lang="zh-CN" spc="150">
                <a:solidFill>
                  <a:schemeClr val="tx1">
                    <a:lumMod val="65000"/>
                    <a:lumOff val="35000"/>
                  </a:schemeClr>
                </a:solidFill>
                <a:latin typeface="+mn-ea"/>
                <a:cs typeface="+mn-ea"/>
                <a:sym typeface="+mn-ea"/>
              </a:rPr>
              <a:t>单击此处添加正文，文字是您思想的提炼，请言简意赅的阐述您的观点。单击此处添加正文，文字是您思想的提炼，请言简意赅的阐述您的观点。</a:t>
            </a:r>
            <a:endParaRPr altLang="en-US" dirty="0" sz="1200" lang="zh-CN" spc="150">
              <a:solidFill>
                <a:schemeClr val="tx1">
                  <a:lumMod val="65000"/>
                  <a:lumOff val="35000"/>
                </a:schemeClr>
              </a:solidFill>
              <a:latin typeface="Arial" panose="02080604020202020204" pitchFamily="34" charset="0"/>
              <a:ea typeface="微软雅黑" panose="020B0503020204020204" charset="-122"/>
              <a:sym typeface="+mn-ea"/>
            </a:endParaRPr>
          </a:p>
        </p:txBody>
      </p:sp>
      <p:sp>
        <p:nvSpPr>
          <p:cNvPr id="1050396" name="正文"/>
          <p:cNvSpPr txBox="1"/>
          <p:nvPr>
            <p:custDataLst>
              <p:tags r:id="rId2"/>
            </p:custDataLst>
          </p:nvPr>
        </p:nvSpPr>
        <p:spPr>
          <a:xfrm>
            <a:off x="3294779" y="4252042"/>
            <a:ext cx="6937977" cy="722605"/>
          </a:xfrm>
          <a:prstGeom prst="rect"/>
          <a:noFill/>
        </p:spPr>
        <p:txBody>
          <a:bodyPr anchor="t" anchorCtr="0" bIns="0" lIns="0" rIns="0" rtlCol="0" tIns="0" wrap="square">
            <a:normAutofit/>
          </a:bodyPr>
          <a:p>
            <a:pPr algn="just" lvl="0">
              <a:lnSpc>
                <a:spcPct val="130000"/>
              </a:lnSpc>
              <a:buClrTx/>
              <a:buSzTx/>
              <a:buFontTx/>
            </a:pPr>
            <a:r>
              <a:rPr altLang="en-US" sz="1200" lang="zh-CN" spc="150">
                <a:solidFill>
                  <a:schemeClr val="tx1">
                    <a:lumMod val="65000"/>
                    <a:lumOff val="35000"/>
                  </a:schemeClr>
                </a:solidFill>
                <a:latin typeface="+mn-ea"/>
                <a:cs typeface="+mn-ea"/>
                <a:sym typeface="+mn-ea"/>
              </a:rPr>
              <a:t>单击此处添加正文，文字是您思想的提炼，请言简意赅的阐述您的观点。单击此处添加正文，文字是您思想的提炼，请言简意赅的阐述您的观点。</a:t>
            </a:r>
            <a:endParaRPr altLang="en-US" dirty="0" sz="1200" lang="zh-CN" spc="150">
              <a:solidFill>
                <a:schemeClr val="tx1">
                  <a:lumMod val="65000"/>
                  <a:lumOff val="35000"/>
                </a:schemeClr>
              </a:solidFill>
              <a:latin typeface="Arial" panose="02080604020202020204" pitchFamily="34" charset="0"/>
              <a:ea typeface="微软雅黑" panose="020B0503020204020204" charset="-122"/>
              <a:sym typeface="+mn-ea"/>
            </a:endParaRPr>
          </a:p>
        </p:txBody>
      </p:sp>
      <p:sp>
        <p:nvSpPr>
          <p:cNvPr id="1050398" name="正文"/>
          <p:cNvSpPr txBox="1"/>
          <p:nvPr>
            <p:custDataLst>
              <p:tags r:id="rId3"/>
            </p:custDataLst>
          </p:nvPr>
        </p:nvSpPr>
        <p:spPr>
          <a:xfrm>
            <a:off x="3294779" y="5455689"/>
            <a:ext cx="6937977" cy="722605"/>
          </a:xfrm>
          <a:prstGeom prst="rect"/>
          <a:noFill/>
        </p:spPr>
        <p:txBody>
          <a:bodyPr anchor="t" anchorCtr="0" bIns="0" lIns="0" rIns="0" rtlCol="0" tIns="0" wrap="square">
            <a:normAutofit/>
          </a:bodyPr>
          <a:p>
            <a:pPr algn="just" lvl="0">
              <a:lnSpc>
                <a:spcPct val="130000"/>
              </a:lnSpc>
              <a:buClrTx/>
              <a:buSzTx/>
              <a:buFontTx/>
            </a:pPr>
            <a:r>
              <a:rPr altLang="en-US" sz="1200" lang="zh-CN" spc="150">
                <a:solidFill>
                  <a:schemeClr val="tx1">
                    <a:lumMod val="65000"/>
                    <a:lumOff val="35000"/>
                  </a:schemeClr>
                </a:solidFill>
                <a:latin typeface="+mn-ea"/>
                <a:cs typeface="+mn-ea"/>
                <a:sym typeface="+mn-ea"/>
              </a:rPr>
              <a:t>通过以上措施，企业可以增强自身的抗风险能力，确保战略的稳定实施，实现可持续发展。</a:t>
            </a:r>
            <a:endParaRPr altLang="en-US" sz="1200" lang="zh-CN" spc="150">
              <a:solidFill>
                <a:schemeClr val="tx1">
                  <a:lumMod val="65000"/>
                  <a:lumOff val="35000"/>
                </a:schemeClr>
              </a:solidFill>
              <a:latin typeface="+mn-ea"/>
              <a:cs typeface="+mn-ea"/>
              <a:sym typeface="+mn-ea"/>
            </a:endParaRPr>
          </a:p>
        </p:txBody>
      </p:sp>
      <p:sp>
        <p:nvSpPr>
          <p:cNvPr id="1050400" name="正文"/>
          <p:cNvSpPr txBox="1"/>
          <p:nvPr>
            <p:custDataLst>
              <p:tags r:id="rId4"/>
            </p:custDataLst>
          </p:nvPr>
        </p:nvSpPr>
        <p:spPr>
          <a:xfrm>
            <a:off x="3294779" y="1844748"/>
            <a:ext cx="6937977" cy="722605"/>
          </a:xfrm>
          <a:prstGeom prst="rect"/>
          <a:noFill/>
        </p:spPr>
        <p:txBody>
          <a:bodyPr anchor="t" anchorCtr="0" bIns="0" lIns="0" rIns="0" rtlCol="0" tIns="0" wrap="square">
            <a:normAutofit/>
          </a:bodyPr>
          <a:p>
            <a:pPr algn="just" lvl="0">
              <a:lnSpc>
                <a:spcPct val="130000"/>
              </a:lnSpc>
              <a:buClrTx/>
              <a:buSzTx/>
              <a:buFontTx/>
            </a:pPr>
            <a:r>
              <a:rPr altLang="en-US" sz="1200" lang="zh-CN" spc="150">
                <a:solidFill>
                  <a:schemeClr val="tx1">
                    <a:lumMod val="65000"/>
                    <a:lumOff val="35000"/>
                  </a:schemeClr>
                </a:solidFill>
                <a:latin typeface="+mn-ea"/>
                <a:cs typeface="+mn-ea"/>
                <a:sym typeface="+mn-ea"/>
              </a:rPr>
              <a:t>单击此处添加正文，文字是您思想的提炼，请言简意赅的阐述您的观点。单击此处添加正文，文字是您思想的提炼，请言简意赅的阐述您的观点。</a:t>
            </a:r>
            <a:endParaRPr altLang="en-US" dirty="0" sz="1200" lang="zh-CN" spc="150">
              <a:solidFill>
                <a:schemeClr val="tx1">
                  <a:lumMod val="65000"/>
                  <a:lumOff val="35000"/>
                </a:schemeClr>
              </a:solidFill>
              <a:latin typeface="Arial" panose="02080604020202020204" pitchFamily="34" charset="0"/>
              <a:ea typeface="微软雅黑" panose="020B0503020204020204" charset="-122"/>
              <a:sym typeface="+mn-ea"/>
            </a:endParaRPr>
          </a:p>
        </p:txBody>
      </p:sp>
      <p:sp>
        <p:nvSpPr>
          <p:cNvPr id="1050402" name="标题"/>
          <p:cNvSpPr txBox="1"/>
          <p:nvPr>
            <p:custDataLst>
              <p:tags r:id="rId5"/>
            </p:custDataLst>
          </p:nvPr>
        </p:nvSpPr>
        <p:spPr>
          <a:xfrm>
            <a:off x="3294779" y="4971870"/>
            <a:ext cx="6937283" cy="418569"/>
          </a:xfrm>
          <a:prstGeom prst="rect"/>
          <a:noFill/>
        </p:spPr>
        <p:txBody>
          <a:bodyPr anchor="b" anchorCtr="0" bIns="0" lIns="0" rIns="0" rtlCol="0" tIns="0" wrap="square">
            <a:normAutofit/>
          </a:bodyPr>
          <a:p>
            <a:pPr algn="just" lvl="0">
              <a:buClrTx/>
              <a:buSzTx/>
              <a:buFontTx/>
            </a:pPr>
            <a:r>
              <a:rPr altLang="en-US" b="1" dirty="0" sz="1000" lang="zh-CN" spc="300">
                <a:solidFill>
                  <a:schemeClr val="accent4"/>
                </a:solidFill>
                <a:latin typeface="+mj-ea"/>
                <a:ea typeface="+mj-ea"/>
                <a:sym typeface="+mn-ea"/>
              </a:rPr>
              <a:t>建立快速响应机制：企业应建立快速响应机制，及时发现并应对风险，确保战略的稳定实施。  通过以上措施，企业可以增强自身的抗风险能力，确保战略的稳定实施，实现可持续发展。</a:t>
            </a:r>
            <a:endParaRPr altLang="en-US" b="1" dirty="0" sz="1000" lang="zh-CN" spc="300">
              <a:solidFill>
                <a:schemeClr val="accent4"/>
              </a:solidFill>
              <a:latin typeface="+mj-ea"/>
              <a:ea typeface="+mj-ea"/>
              <a:sym typeface="+mn-ea"/>
            </a:endParaRPr>
          </a:p>
        </p:txBody>
      </p:sp>
      <p:sp>
        <p:nvSpPr>
          <p:cNvPr id="1050404" name="标题"/>
          <p:cNvSpPr txBox="1"/>
          <p:nvPr>
            <p:custDataLst>
              <p:tags r:id="rId6"/>
            </p:custDataLst>
          </p:nvPr>
        </p:nvSpPr>
        <p:spPr>
          <a:xfrm>
            <a:off x="3294779" y="3771000"/>
            <a:ext cx="6937283" cy="418569"/>
          </a:xfrm>
          <a:prstGeom prst="rect"/>
          <a:noFill/>
        </p:spPr>
        <p:txBody>
          <a:bodyPr anchor="b" anchorCtr="0" bIns="0" lIns="0" rIns="0" rtlCol="0" tIns="0" wrap="square">
            <a:normAutofit/>
          </a:bodyPr>
          <a:p>
            <a:pPr algn="just" lvl="0">
              <a:buClrTx/>
              <a:buSzTx/>
              <a:buFontTx/>
            </a:pPr>
            <a:r>
              <a:rPr altLang="en-US" b="1" dirty="0" sz="1000" lang="zh-CN" spc="300">
                <a:solidFill>
                  <a:schemeClr val="accent3"/>
                </a:solidFill>
                <a:latin typeface="+mj-ea"/>
                <a:ea typeface="+mj-ea"/>
                <a:sym typeface="+mn-ea"/>
              </a:rPr>
              <a:t>增强企业韧性：企业应通过提高自身适应能力、创新能力、学习能力等，增强对不确定性和变化的应对能力。</a:t>
            </a:r>
            <a:endParaRPr altLang="en-US" b="1" dirty="0" sz="1000" lang="zh-CN" spc="300">
              <a:solidFill>
                <a:schemeClr val="accent3"/>
              </a:solidFill>
              <a:latin typeface="+mj-ea"/>
              <a:ea typeface="+mj-ea"/>
              <a:sym typeface="+mn-ea"/>
            </a:endParaRPr>
          </a:p>
        </p:txBody>
      </p:sp>
      <p:sp>
        <p:nvSpPr>
          <p:cNvPr id="1050406" name="标题"/>
          <p:cNvSpPr txBox="1"/>
          <p:nvPr>
            <p:custDataLst>
              <p:tags r:id="rId7"/>
            </p:custDataLst>
          </p:nvPr>
        </p:nvSpPr>
        <p:spPr>
          <a:xfrm>
            <a:off x="3294779" y="2570129"/>
            <a:ext cx="6937283" cy="418569"/>
          </a:xfrm>
          <a:prstGeom prst="rect"/>
          <a:noFill/>
        </p:spPr>
        <p:txBody>
          <a:bodyPr anchor="b" anchorCtr="0" bIns="0" lIns="0" rIns="0" rtlCol="0" tIns="0" wrap="square">
            <a:normAutofit/>
          </a:bodyPr>
          <a:p>
            <a:pPr algn="just" lvl="0">
              <a:buClrTx/>
              <a:buSzTx/>
              <a:buFontTx/>
            </a:pPr>
            <a:r>
              <a:rPr altLang="en-US" b="1" dirty="0" sz="1000" lang="zh-CN" spc="300">
                <a:solidFill>
                  <a:schemeClr val="accent2"/>
                </a:solidFill>
                <a:latin typeface="+mj-ea"/>
                <a:ea typeface="+mj-ea"/>
                <a:sym typeface="+mn-ea"/>
              </a:rPr>
              <a:t>制定应对策略：针对可能出现的风险，企业应制定相应的应对策略，包括风险规避、风险降低、风险转移等措施。</a:t>
            </a:r>
            <a:endParaRPr altLang="en-US" b="1" dirty="0" sz="1000" lang="zh-CN" spc="300">
              <a:solidFill>
                <a:schemeClr val="accent2"/>
              </a:solidFill>
              <a:latin typeface="+mj-ea"/>
              <a:ea typeface="+mj-ea"/>
              <a:sym typeface="+mn-ea"/>
            </a:endParaRPr>
          </a:p>
        </p:txBody>
      </p:sp>
      <p:sp>
        <p:nvSpPr>
          <p:cNvPr id="1050408" name="标题"/>
          <p:cNvSpPr txBox="1"/>
          <p:nvPr>
            <p:custDataLst>
              <p:tags r:id="rId8"/>
            </p:custDataLst>
          </p:nvPr>
        </p:nvSpPr>
        <p:spPr>
          <a:xfrm>
            <a:off x="3294779" y="1364400"/>
            <a:ext cx="6937283" cy="418569"/>
          </a:xfrm>
          <a:prstGeom prst="rect"/>
          <a:noFill/>
        </p:spPr>
        <p:txBody>
          <a:bodyPr anchor="b" anchorCtr="0" bIns="0" lIns="0" rIns="0" rtlCol="0" tIns="0" wrap="square">
            <a:normAutofit/>
          </a:bodyPr>
          <a:p>
            <a:pPr algn="just" lvl="0">
              <a:buClrTx/>
              <a:buSzTx/>
              <a:buFontTx/>
            </a:pPr>
            <a:r>
              <a:rPr altLang="en-US" b="1" dirty="0" sz="1000" lang="zh-CN" spc="300">
                <a:solidFill>
                  <a:schemeClr val="accent1"/>
                </a:solidFill>
                <a:latin typeface="+mj-ea"/>
                <a:ea typeface="+mj-ea"/>
                <a:sym typeface="+mn-ea"/>
              </a:rPr>
              <a:t>建立风险意识：企业应充分认识到风险的存在和影响，将风险意识贯穿于战略制定和实施的全过程。</a:t>
            </a:r>
            <a:endParaRPr altLang="en-US" b="1" dirty="0" sz="1000" lang="zh-CN" spc="300">
              <a:solidFill>
                <a:schemeClr val="accent1"/>
              </a:solidFill>
              <a:latin typeface="+mj-ea"/>
              <a:ea typeface="+mj-ea"/>
              <a:sym typeface="+mn-ea"/>
            </a:endParaRPr>
          </a:p>
        </p:txBody>
      </p:sp>
      <p:sp>
        <p:nvSpPr>
          <p:cNvPr id="1050410" name="序号"/>
          <p:cNvSpPr txBox="1"/>
          <p:nvPr>
            <p:custDataLst>
              <p:tags r:id="rId9"/>
            </p:custDataLst>
          </p:nvPr>
        </p:nvSpPr>
        <p:spPr>
          <a:xfrm>
            <a:off x="1961327" y="5127359"/>
            <a:ext cx="830350" cy="830350"/>
          </a:xfrm>
          <a:prstGeom prst="rect"/>
          <a:noFill/>
        </p:spPr>
        <p:txBody>
          <a:bodyPr anchor="ctr" anchorCtr="0" bIns="45720" lIns="91440" rIns="60960" rtlCol="0" tIns="71755" wrap="square">
            <a:normAutofit/>
          </a:bodyPr>
          <a:p>
            <a:pPr algn="ctr" lvl="0">
              <a:buClrTx/>
              <a:buSzTx/>
              <a:buFontTx/>
            </a:pPr>
            <a:r>
              <a:rPr altLang="zh-CN" b="1" dirty="0" sz="2800" lang="en-US" spc="130">
                <a:gradFill>
                  <a:gsLst>
                    <a:gs pos="0">
                      <a:schemeClr val="accent4">
                        <a:lumMod val="80000"/>
                        <a:lumOff val="20000"/>
                      </a:schemeClr>
                    </a:gs>
                    <a:gs pos="100000">
                      <a:schemeClr val="accent4">
                        <a:lumMod val="80000"/>
                        <a:lumOff val="20000"/>
                      </a:schemeClr>
                    </a:gs>
                  </a:gsLst>
                  <a:lin ang="5400000" scaled="0"/>
                </a:gradFill>
                <a:effectLst/>
                <a:latin typeface="+mj-ea"/>
                <a:ea typeface="+mj-ea"/>
                <a:cs typeface="+mj-ea"/>
                <a:sym typeface="+mn-ea"/>
              </a:rPr>
              <a:t>04</a:t>
            </a:r>
            <a:endParaRPr altLang="zh-CN" b="1" dirty="0" sz="2800" lang="en-US" spc="130">
              <a:gradFill>
                <a:gsLst>
                  <a:gs pos="0">
                    <a:schemeClr val="accent4">
                      <a:lumMod val="80000"/>
                      <a:lumOff val="20000"/>
                    </a:schemeClr>
                  </a:gs>
                  <a:gs pos="100000">
                    <a:schemeClr val="accent4">
                      <a:lumMod val="80000"/>
                      <a:lumOff val="20000"/>
                    </a:schemeClr>
                  </a:gs>
                </a:gsLst>
                <a:lin ang="5400000" scaled="0"/>
              </a:gradFill>
              <a:effectLst/>
              <a:latin typeface="+mj-ea"/>
              <a:ea typeface="+mj-ea"/>
              <a:cs typeface="+mj-ea"/>
              <a:sym typeface="+mn-ea"/>
            </a:endParaRPr>
          </a:p>
        </p:txBody>
      </p:sp>
      <p:sp>
        <p:nvSpPr>
          <p:cNvPr id="1050412" name="序号"/>
          <p:cNvSpPr txBox="1"/>
          <p:nvPr>
            <p:custDataLst>
              <p:tags r:id="rId10"/>
            </p:custDataLst>
          </p:nvPr>
        </p:nvSpPr>
        <p:spPr>
          <a:xfrm>
            <a:off x="1960632" y="3913300"/>
            <a:ext cx="830350" cy="830350"/>
          </a:xfrm>
          <a:prstGeom prst="rect"/>
          <a:noFill/>
        </p:spPr>
        <p:txBody>
          <a:bodyPr anchor="ctr" anchorCtr="0" bIns="45720" lIns="91440" rIns="60960" rtlCol="0" tIns="71755" wrap="square">
            <a:normAutofit/>
          </a:bodyPr>
          <a:p>
            <a:pPr algn="ctr" lvl="0">
              <a:buClrTx/>
              <a:buSzTx/>
              <a:buFontTx/>
            </a:pPr>
            <a:r>
              <a:rPr altLang="zh-CN" b="1" dirty="0" sz="2800" lang="en-US" spc="130">
                <a:gradFill>
                  <a:gsLst>
                    <a:gs pos="0">
                      <a:schemeClr val="accent3">
                        <a:lumMod val="80000"/>
                        <a:lumOff val="20000"/>
                      </a:schemeClr>
                    </a:gs>
                    <a:gs pos="100000">
                      <a:schemeClr val="accent3">
                        <a:lumMod val="80000"/>
                        <a:lumOff val="20000"/>
                      </a:schemeClr>
                    </a:gs>
                  </a:gsLst>
                  <a:lin ang="5400000" scaled="0"/>
                </a:gradFill>
                <a:effectLst/>
                <a:latin typeface="+mj-ea"/>
                <a:ea typeface="+mj-ea"/>
                <a:cs typeface="+mj-ea"/>
                <a:sym typeface="+mn-ea"/>
              </a:rPr>
              <a:t>03</a:t>
            </a:r>
            <a:endParaRPr altLang="zh-CN" b="1" dirty="0" sz="2800" lang="en-US" spc="130">
              <a:gradFill>
                <a:gsLst>
                  <a:gs pos="0">
                    <a:schemeClr val="accent3">
                      <a:lumMod val="80000"/>
                      <a:lumOff val="20000"/>
                    </a:schemeClr>
                  </a:gs>
                  <a:gs pos="100000">
                    <a:schemeClr val="accent3">
                      <a:lumMod val="80000"/>
                      <a:lumOff val="20000"/>
                    </a:schemeClr>
                  </a:gs>
                </a:gsLst>
                <a:lin ang="5400000" scaled="0"/>
              </a:gradFill>
              <a:effectLst/>
              <a:latin typeface="+mj-ea"/>
              <a:ea typeface="+mj-ea"/>
              <a:cs typeface="+mj-ea"/>
              <a:sym typeface="+mn-ea"/>
            </a:endParaRPr>
          </a:p>
        </p:txBody>
      </p:sp>
      <p:sp>
        <p:nvSpPr>
          <p:cNvPr id="1050414" name="序号"/>
          <p:cNvSpPr txBox="1"/>
          <p:nvPr>
            <p:custDataLst>
              <p:tags r:id="rId11"/>
            </p:custDataLst>
          </p:nvPr>
        </p:nvSpPr>
        <p:spPr>
          <a:xfrm>
            <a:off x="1959938" y="2699240"/>
            <a:ext cx="830350" cy="830350"/>
          </a:xfrm>
          <a:prstGeom prst="rect"/>
          <a:noFill/>
        </p:spPr>
        <p:txBody>
          <a:bodyPr anchor="ctr" anchorCtr="0" bIns="45720" lIns="91440" rIns="60960" rtlCol="0" tIns="71755" wrap="square">
            <a:normAutofit/>
          </a:bodyPr>
          <a:p>
            <a:pPr algn="ctr" lvl="0">
              <a:buClrTx/>
              <a:buSzTx/>
              <a:buFontTx/>
            </a:pPr>
            <a:r>
              <a:rPr altLang="zh-CN" b="1" dirty="0" sz="2800" lang="en-US" spc="130">
                <a:gradFill>
                  <a:gsLst>
                    <a:gs pos="0">
                      <a:schemeClr val="accent2">
                        <a:lumMod val="80000"/>
                        <a:lumOff val="20000"/>
                      </a:schemeClr>
                    </a:gs>
                    <a:gs pos="100000">
                      <a:schemeClr val="accent2">
                        <a:lumMod val="80000"/>
                        <a:lumOff val="20000"/>
                      </a:schemeClr>
                    </a:gs>
                  </a:gsLst>
                  <a:lin ang="5400000" scaled="0"/>
                </a:gradFill>
                <a:effectLst/>
                <a:latin typeface="+mj-ea"/>
                <a:ea typeface="+mj-ea"/>
                <a:cs typeface="+mj-ea"/>
                <a:sym typeface="+mn-ea"/>
              </a:rPr>
              <a:t>02</a:t>
            </a:r>
            <a:endParaRPr altLang="zh-CN" b="1" dirty="0" sz="2800" lang="en-US" spc="130">
              <a:gradFill>
                <a:gsLst>
                  <a:gs pos="0">
                    <a:schemeClr val="accent2">
                      <a:lumMod val="80000"/>
                      <a:lumOff val="20000"/>
                    </a:schemeClr>
                  </a:gs>
                  <a:gs pos="100000">
                    <a:schemeClr val="accent2">
                      <a:lumMod val="80000"/>
                      <a:lumOff val="20000"/>
                    </a:schemeClr>
                  </a:gs>
                </a:gsLst>
                <a:lin ang="5400000" scaled="0"/>
              </a:gradFill>
              <a:effectLst/>
              <a:latin typeface="+mj-ea"/>
              <a:ea typeface="+mj-ea"/>
              <a:cs typeface="+mj-ea"/>
              <a:sym typeface="+mn-ea"/>
            </a:endParaRPr>
          </a:p>
        </p:txBody>
      </p:sp>
      <p:sp>
        <p:nvSpPr>
          <p:cNvPr id="1050416" name="序号"/>
          <p:cNvSpPr txBox="1"/>
          <p:nvPr>
            <p:custDataLst>
              <p:tags r:id="rId12"/>
            </p:custDataLst>
          </p:nvPr>
        </p:nvSpPr>
        <p:spPr>
          <a:xfrm>
            <a:off x="1959938" y="1500452"/>
            <a:ext cx="830350" cy="830350"/>
          </a:xfrm>
          <a:prstGeom prst="rect"/>
          <a:noFill/>
        </p:spPr>
        <p:txBody>
          <a:bodyPr anchor="ctr" anchorCtr="0" bIns="45720" lIns="91440" rIns="60960" rtlCol="0" tIns="71755" wrap="square">
            <a:normAutofit/>
          </a:bodyPr>
          <a:p>
            <a:pPr algn="ctr" lvl="0">
              <a:buClrTx/>
              <a:buSzTx/>
              <a:buFontTx/>
            </a:pPr>
            <a:r>
              <a:rPr altLang="zh-CN" b="1" dirty="0" sz="2800" lang="en-US" spc="130">
                <a:gradFill>
                  <a:gsLst>
                    <a:gs pos="0">
                      <a:schemeClr val="accent1">
                        <a:lumMod val="80000"/>
                        <a:lumOff val="20000"/>
                      </a:schemeClr>
                    </a:gs>
                    <a:gs pos="100000">
                      <a:schemeClr val="accent1">
                        <a:lumMod val="80000"/>
                        <a:lumOff val="20000"/>
                      </a:schemeClr>
                    </a:gs>
                  </a:gsLst>
                  <a:lin ang="5400000" scaled="0"/>
                </a:gradFill>
                <a:effectLst/>
                <a:latin typeface="+mj-ea"/>
                <a:ea typeface="+mj-ea"/>
                <a:cs typeface="+mj-ea"/>
                <a:sym typeface="+mn-ea"/>
              </a:rPr>
              <a:t>01</a:t>
            </a:r>
            <a:endParaRPr altLang="zh-CN" b="1" dirty="0" sz="2800" lang="en-US" spc="130">
              <a:gradFill>
                <a:gsLst>
                  <a:gs pos="0">
                    <a:schemeClr val="accent1">
                      <a:lumMod val="80000"/>
                      <a:lumOff val="20000"/>
                    </a:schemeClr>
                  </a:gs>
                  <a:gs pos="100000">
                    <a:schemeClr val="accent1">
                      <a:lumMod val="80000"/>
                      <a:lumOff val="20000"/>
                    </a:schemeClr>
                  </a:gs>
                </a:gsLst>
                <a:lin ang="5400000" scaled="0"/>
              </a:gradFill>
              <a:effectLst/>
              <a:latin typeface="+mj-ea"/>
              <a:ea typeface="+mj-ea"/>
              <a:cs typeface="+mj-ea"/>
              <a:sym typeface="+mn-ea"/>
            </a:endParaRPr>
          </a:p>
        </p:txBody>
      </p:sp>
      <p:cxnSp>
        <p:nvCxnSpPr>
          <p:cNvPr id="3145817" name="直接连接符 18"/>
          <p:cNvCxnSpPr>
            <a:cxnSpLocks/>
          </p:cNvCxnSpPr>
          <p:nvPr>
            <p:custDataLst>
              <p:tags r:id="rId13"/>
            </p:custDataLst>
          </p:nvPr>
        </p:nvCxnSpPr>
        <p:spPr>
          <a:xfrm>
            <a:off x="2995602" y="1487264"/>
            <a:ext cx="0" cy="839221"/>
          </a:xfrm>
          <a:prstGeom prst="line"/>
          <a:ln w="31750">
            <a:gradFill>
              <a:gsLst>
                <a:gs pos="0">
                  <a:schemeClr val="accent1">
                    <a:lumMod val="80000"/>
                    <a:lumOff val="20000"/>
                  </a:schemeClr>
                </a:gs>
                <a:gs pos="100000">
                  <a:schemeClr val="accent1">
                    <a:lumMod val="80000"/>
                    <a:lumOff val="20000"/>
                  </a:schemeClr>
                </a:gs>
              </a:gsLst>
              <a:lin ang="15960000" scaled="1"/>
            </a:gradFill>
          </a:ln>
        </p:spPr>
        <p:style>
          <a:lnRef idx="2">
            <a:schemeClr val="accent1"/>
          </a:lnRef>
          <a:fillRef idx="0">
            <a:srgbClr val="FFFFFF"/>
          </a:fillRef>
          <a:effectRef idx="0">
            <a:srgbClr val="FFFFFF"/>
          </a:effectRef>
          <a:fontRef idx="minor">
            <a:schemeClr val="tx1"/>
          </a:fontRef>
        </p:style>
      </p:cxnSp>
      <p:cxnSp>
        <p:nvCxnSpPr>
          <p:cNvPr id="3145819" name="直接连接符 20"/>
          <p:cNvCxnSpPr>
            <a:cxnSpLocks/>
          </p:cNvCxnSpPr>
          <p:nvPr>
            <p:custDataLst>
              <p:tags r:id="rId14"/>
            </p:custDataLst>
          </p:nvPr>
        </p:nvCxnSpPr>
        <p:spPr>
          <a:xfrm>
            <a:off x="2995602" y="2700629"/>
            <a:ext cx="0" cy="839221"/>
          </a:xfrm>
          <a:prstGeom prst="line"/>
          <a:ln w="31750">
            <a:gradFill>
              <a:gsLst>
                <a:gs pos="0">
                  <a:schemeClr val="accent2">
                    <a:lumMod val="80000"/>
                    <a:lumOff val="20000"/>
                  </a:schemeClr>
                </a:gs>
                <a:gs pos="100000">
                  <a:schemeClr val="accent2">
                    <a:lumMod val="80000"/>
                    <a:lumOff val="20000"/>
                  </a:schemeClr>
                </a:gs>
              </a:gsLst>
              <a:lin ang="15960000" scaled="1"/>
            </a:gradFill>
          </a:ln>
        </p:spPr>
        <p:style>
          <a:lnRef idx="2">
            <a:schemeClr val="accent1"/>
          </a:lnRef>
          <a:fillRef idx="0">
            <a:srgbClr val="FFFFFF"/>
          </a:fillRef>
          <a:effectRef idx="0">
            <a:srgbClr val="FFFFFF"/>
          </a:effectRef>
          <a:fontRef idx="minor">
            <a:schemeClr val="tx1"/>
          </a:fontRef>
        </p:style>
      </p:cxnSp>
      <p:cxnSp>
        <p:nvCxnSpPr>
          <p:cNvPr id="3145821" name="直接连接符 22"/>
          <p:cNvCxnSpPr>
            <a:cxnSpLocks/>
          </p:cNvCxnSpPr>
          <p:nvPr>
            <p:custDataLst>
              <p:tags r:id="rId15"/>
            </p:custDataLst>
          </p:nvPr>
        </p:nvCxnSpPr>
        <p:spPr>
          <a:xfrm>
            <a:off x="2995602" y="3913994"/>
            <a:ext cx="0" cy="839221"/>
          </a:xfrm>
          <a:prstGeom prst="line"/>
          <a:ln w="31750">
            <a:gradFill>
              <a:gsLst>
                <a:gs pos="0">
                  <a:schemeClr val="accent3">
                    <a:lumMod val="80000"/>
                    <a:lumOff val="20000"/>
                  </a:schemeClr>
                </a:gs>
                <a:gs pos="100000">
                  <a:schemeClr val="accent3">
                    <a:lumMod val="80000"/>
                    <a:lumOff val="20000"/>
                  </a:schemeClr>
                </a:gs>
              </a:gsLst>
              <a:lin ang="15960000" scaled="1"/>
            </a:gradFill>
          </a:ln>
        </p:spPr>
        <p:style>
          <a:lnRef idx="2">
            <a:schemeClr val="accent1"/>
          </a:lnRef>
          <a:fillRef idx="0">
            <a:srgbClr val="FFFFFF"/>
          </a:fillRef>
          <a:effectRef idx="0">
            <a:srgbClr val="FFFFFF"/>
          </a:effectRef>
          <a:fontRef idx="minor">
            <a:schemeClr val="tx1"/>
          </a:fontRef>
        </p:style>
      </p:cxnSp>
      <p:cxnSp>
        <p:nvCxnSpPr>
          <p:cNvPr id="3145823" name="直接连接符 23"/>
          <p:cNvCxnSpPr>
            <a:cxnSpLocks/>
          </p:cNvCxnSpPr>
          <p:nvPr>
            <p:custDataLst>
              <p:tags r:id="rId16"/>
            </p:custDataLst>
          </p:nvPr>
        </p:nvCxnSpPr>
        <p:spPr>
          <a:xfrm>
            <a:off x="2995602" y="5127359"/>
            <a:ext cx="0" cy="839221"/>
          </a:xfrm>
          <a:prstGeom prst="line"/>
          <a:ln w="31750">
            <a:gradFill>
              <a:gsLst>
                <a:gs pos="0">
                  <a:schemeClr val="accent4">
                    <a:lumMod val="80000"/>
                    <a:lumOff val="20000"/>
                  </a:schemeClr>
                </a:gs>
                <a:gs pos="100000">
                  <a:schemeClr val="accent4">
                    <a:lumMod val="80000"/>
                    <a:lumOff val="20000"/>
                  </a:schemeClr>
                </a:gs>
              </a:gsLst>
              <a:lin ang="15960000" scaled="1"/>
            </a:gradFill>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50" name="标题 1"/>
          <p:cNvSpPr>
            <a:spLocks noGrp="1"/>
          </p:cNvSpPr>
          <p:nvPr>
            <p:ph type="title"/>
          </p:nvPr>
        </p:nvSpPr>
        <p:spPr/>
        <p:txBody>
          <a:bodyPr/>
          <a:p>
            <a:r>
              <a:rPr altLang="en-US" lang="zh-CN"/>
              <a:t>通过创新思维，不断拓展战略发展空间</a:t>
            </a:r>
            <a:endParaRPr altLang="en-US" lang="zh-CN"/>
          </a:p>
        </p:txBody>
      </p:sp>
      <p:sp>
        <p:nvSpPr>
          <p:cNvPr id="105045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5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456" name="文本框 31"/>
          <p:cNvSpPr txBox="1"/>
          <p:nvPr>
            <p:custDataLst>
              <p:tags r:id="rId3"/>
            </p:custDataLst>
          </p:nvPr>
        </p:nvSpPr>
        <p:spPr>
          <a:xfrm>
            <a:off x="986770" y="2256680"/>
            <a:ext cx="2188497" cy="3264364"/>
          </a:xfrm>
          <a:prstGeom prst="rect"/>
          <a:noFill/>
        </p:spPr>
        <p:txBody>
          <a:bodyPr anchor="t" anchorCtr="0" rtlCol="0" wrap="square">
            <a:normAutofit lnSpcReduction="10000"/>
          </a:bodyPr>
          <a:p>
            <a:pPr algn="just" fontAlgn="auto">
              <a:lnSpc>
                <a:spcPct val="120000"/>
              </a:lnSpc>
            </a:pPr>
            <a:r>
              <a:rPr altLang="en-US" dirty="0" sz="2000" lang="zh-CN" spc="200">
                <a:solidFill>
                  <a:schemeClr val="tx1">
                    <a:lumMod val="85000"/>
                    <a:lumOff val="15000"/>
                  </a:schemeClr>
                </a:solidFill>
                <a:latin typeface="+mn-ea"/>
                <a:sym typeface="+mn-ea"/>
              </a:rPr>
              <a:t>创新思维的重要性：在面对不确定性和变化时，创新思维能够帮助企业发现新的机会和解决方案，提高适应能力和竞争力。</a:t>
            </a:r>
            <a:endParaRPr altLang="en-US" dirty="0" sz="2000" lang="zh-CN" spc="200">
              <a:solidFill>
                <a:schemeClr val="tx1">
                  <a:lumMod val="85000"/>
                  <a:lumOff val="15000"/>
                </a:schemeClr>
              </a:solidFill>
              <a:latin typeface="+mn-ea"/>
              <a:sym typeface="+mn-ea"/>
            </a:endParaRPr>
          </a:p>
        </p:txBody>
      </p:sp>
      <p:sp>
        <p:nvSpPr>
          <p:cNvPr id="105045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6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6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拓展战略发展空间：通过创新思维，企业可以不断拓展战略发展空间，探索新的市场领域和商业模式，实现可持续发展。</a:t>
            </a:r>
            <a:endParaRPr altLang="en-US" dirty="0" sz="2000" lang="zh-CN" spc="200">
              <a:solidFill>
                <a:schemeClr val="tx1">
                  <a:lumMod val="85000"/>
                  <a:lumOff val="15000"/>
                </a:schemeClr>
              </a:solidFill>
              <a:latin typeface="+mn-ea"/>
              <a:sym typeface="+mn-ea"/>
            </a:endParaRPr>
          </a:p>
        </p:txBody>
      </p:sp>
      <p:sp>
        <p:nvSpPr>
          <p:cNvPr id="105046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6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68" name="文本框 5"/>
          <p:cNvSpPr txBox="1"/>
          <p:nvPr>
            <p:custDataLst>
              <p:tags r:id="rId9"/>
            </p:custDataLst>
          </p:nvPr>
        </p:nvSpPr>
        <p:spPr>
          <a:xfrm>
            <a:off x="6341993"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应对不确定性和变化的挑战：面对不确定性和变化，企业需要具备快速响应和灵活调整的能力，通过创新思维不断适应和应对挑战。</a:t>
            </a:r>
            <a:endParaRPr altLang="en-US" dirty="0" sz="2000" lang="zh-CN" spc="200">
              <a:solidFill>
                <a:schemeClr val="tx1">
                  <a:lumMod val="85000"/>
                  <a:lumOff val="15000"/>
                </a:schemeClr>
              </a:solidFill>
              <a:latin typeface="+mn-ea"/>
              <a:sym typeface="+mn-ea"/>
            </a:endParaRPr>
          </a:p>
        </p:txBody>
      </p:sp>
      <p:sp>
        <p:nvSpPr>
          <p:cNvPr id="105047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7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74" name="文本框 10"/>
          <p:cNvSpPr txBox="1"/>
          <p:nvPr>
            <p:custDataLst>
              <p:tags r:id="rId12"/>
            </p:custDataLst>
          </p:nvPr>
        </p:nvSpPr>
        <p:spPr>
          <a:xfrm>
            <a:off x="9018691" y="2256680"/>
            <a:ext cx="2185815" cy="3265652"/>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培养创新思维：企业需要培养员工的创新思维，鼓励员工提出新的想法和建议，激发员工的创造力和创新精神。同时，也需要建立鼓励创新的机制和文化氛围。</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508"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总结与展望：提升战略管理水平，推动企业持续发展</a:t>
            </a:r>
            <a:endParaRPr altLang="en-US" dirty="0" lang="zh-CN"/>
          </a:p>
        </p:txBody>
      </p:sp>
      <p:sp>
        <p:nvSpPr>
          <p:cNvPr id="1050510" name="节编号"/>
          <p:cNvSpPr>
            <a:spLocks noGrp="1"/>
          </p:cNvSpPr>
          <p:nvPr>
            <p:ph type="body" sz="quarter" idx="13"/>
            <p:custDataLst>
              <p:tags r:id="rId2"/>
            </p:custDataLst>
          </p:nvPr>
        </p:nvSpPr>
        <p:spPr>
          <a:xfrm>
            <a:off x="831588" y="991350"/>
            <a:ext cx="7557025" cy="1224000"/>
          </a:xfrm>
        </p:spPr>
        <p:txBody>
          <a:bodyPr/>
          <a:p>
            <a:r>
              <a:rPr altLang="zh-CN" dirty="0" lang="en-US"/>
              <a:t>PART 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584" name="标题 1"/>
          <p:cNvSpPr>
            <a:spLocks noGrp="1"/>
          </p:cNvSpPr>
          <p:nvPr>
            <p:ph type="title"/>
          </p:nvPr>
        </p:nvSpPr>
        <p:spPr/>
        <p:txBody>
          <a:bodyPr/>
          <a:p>
            <a:r>
              <a:rPr altLang="en-US" lang="zh-CN"/>
              <a:t>总结本次研究的成果与贡献</a:t>
            </a:r>
            <a:endParaRPr altLang="en-US" lang="zh-CN"/>
          </a:p>
        </p:txBody>
      </p:sp>
      <p:sp>
        <p:nvSpPr>
          <p:cNvPr id="105058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成功要素的识别与分类：对制定与实施战略的关键要素进行了深入探讨，并进行了合理的分类。</a:t>
            </a:r>
            <a:endParaRPr altLang="en-US" dirty="0" sz="1200" lang="zh-CN" spc="150">
              <a:solidFill>
                <a:schemeClr val="tx1">
                  <a:lumMod val="85000"/>
                  <a:lumOff val="15000"/>
                </a:schemeClr>
              </a:solidFill>
              <a:latin typeface="+mn-ea"/>
              <a:sym typeface="+mn-ea"/>
            </a:endParaRPr>
          </a:p>
        </p:txBody>
      </p:sp>
      <p:sp>
        <p:nvSpPr>
          <p:cNvPr id="105058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9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9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成功要素的权重分析：对各项成功要素进行了权重分析，明确了各要素对企业战略管理的重要性。</a:t>
            </a:r>
            <a:endParaRPr altLang="en-US" dirty="0" sz="1200" lang="zh-CN" spc="150">
              <a:solidFill>
                <a:schemeClr val="tx1">
                  <a:lumMod val="85000"/>
                  <a:lumOff val="15000"/>
                </a:schemeClr>
              </a:solidFill>
              <a:latin typeface="+mn-ea"/>
              <a:sym typeface="+mn-ea"/>
            </a:endParaRPr>
          </a:p>
        </p:txBody>
      </p:sp>
      <p:sp>
        <p:nvSpPr>
          <p:cNvPr id="105059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9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9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成功要素的实践应用：提出了针对不同类型企业的战略管理建议，有助于企业更好地制定和实施战略。</a:t>
            </a:r>
            <a:endParaRPr altLang="en-US" dirty="0" sz="1200" lang="zh-CN" spc="150">
              <a:solidFill>
                <a:schemeClr val="tx1">
                  <a:lumMod val="85000"/>
                  <a:lumOff val="15000"/>
                </a:schemeClr>
              </a:solidFill>
              <a:latin typeface="+mn-ea"/>
              <a:sym typeface="+mn-ea"/>
            </a:endParaRPr>
          </a:p>
        </p:txBody>
      </p:sp>
      <p:sp>
        <p:nvSpPr>
          <p:cNvPr id="105060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对未来研究的启示：本次研究为后续研究提供了有益的参考，有助于进一步探讨战略管理的其他方面。</a:t>
            </a:r>
            <a:endParaRPr altLang="en-US" dirty="0" sz="1200" lang="zh-CN" spc="150">
              <a:solidFill>
                <a:schemeClr val="tx1">
                  <a:lumMod val="85000"/>
                  <a:lumOff val="15000"/>
                </a:schemeClr>
              </a:solidFill>
              <a:latin typeface="+mn-ea"/>
              <a:sym typeface="+mn-ea"/>
            </a:endParaRPr>
          </a:p>
        </p:txBody>
      </p:sp>
      <p:sp>
        <p:nvSpPr>
          <p:cNvPr id="105060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642" name="标题 1"/>
          <p:cNvSpPr>
            <a:spLocks noGrp="1"/>
          </p:cNvSpPr>
          <p:nvPr>
            <p:ph type="title"/>
          </p:nvPr>
        </p:nvSpPr>
        <p:spPr/>
        <p:txBody>
          <a:bodyPr/>
          <a:p>
            <a:r>
              <a:rPr altLang="en-US" lang="zh-CN"/>
              <a:t>分析研究的局限性，提出未来研究方向</a:t>
            </a:r>
            <a:endParaRPr altLang="en-US" lang="zh-CN"/>
          </a:p>
        </p:txBody>
      </p:sp>
      <p:sp>
        <p:nvSpPr>
          <p:cNvPr id="1050644" name="内容占位符 2"/>
          <p:cNvSpPr>
            <a:spLocks noGrp="1"/>
          </p:cNvSpPr>
          <p:nvPr>
            <p:ph idx="1"/>
          </p:nvPr>
        </p:nvSpPr>
        <p:spPr/>
        <p:txBody>
          <a:bodyPr>
            <a:normAutofit fontScale="65000"/>
          </a:bodyPr>
          <a:p>
            <a:r>
              <a:rPr altLang="en-US" lang="zh-CN"/>
              <a:t>研究样本的局限性：研究可能受到样本数量、质量和代表性的影响，导致研究结果可能存在偏差。</a:t>
            </a:r>
            <a:endParaRPr altLang="en-US" lang="zh-CN"/>
          </a:p>
          <a:p>
            <a:r>
              <a:rPr altLang="en-US" lang="zh-CN"/>
              <a:t>研究方法的局限性：研究方法的选择和使用可能对研究结果产生影响，如问卷调查、访谈等方法的可靠性和有效性需要进一步验证。</a:t>
            </a:r>
            <a:endParaRPr altLang="en-US" lang="zh-CN"/>
          </a:p>
          <a:p>
            <a:r>
              <a:rPr altLang="en-US" lang="zh-CN"/>
              <a:t>研究范围的局限性：研究可能仅关注特定行业或企业，因此研究结果可能不适用于其他行业或企业。</a:t>
            </a:r>
            <a:endParaRPr altLang="en-US" lang="zh-CN"/>
          </a:p>
          <a:p>
            <a:r>
              <a:rPr altLang="en-US" lang="zh-CN"/>
              <a:t>未来研究方向：未来研究可以进一步探讨战略管理水平的提升途径，以及如何推动企业持续发展。同时，可以进一步拓展研究样本和研究方法，以更全面地了解战略管理的成功要素。  提出未来研究方向</a:t>
            </a:r>
            <a:endParaRPr altLang="en-US" lang="zh-CN"/>
          </a:p>
          <a:p>
            <a:pPr lvl="1"/>
            <a:r>
              <a:rPr altLang="en-US" lang="zh-CN"/>
              <a:t>提出未来研究方向</a:t>
            </a:r>
            <a:endParaRPr altLang="en-US" lang="zh-CN"/>
          </a:p>
          <a:p>
            <a:r>
              <a:rPr altLang="en-US" lang="zh-CN"/>
              <a:t>深入研究战略管理成功要素：未来研究可以进一步探讨战略管理成功要素之间的相互作用和影响机制，以及如何将这些要素应用于不同行业或企业。</a:t>
            </a:r>
            <a:endParaRPr altLang="en-US" lang="zh-CN"/>
          </a:p>
          <a:p>
            <a:r>
              <a:rPr altLang="en-US" lang="zh-CN"/>
              <a:t>拓展研究方法：未来研究可以尝试使用不同的研究方法，如案例研究、实地观察等，以更全面地了解战略管理的实际情况和成功要素。</a:t>
            </a:r>
            <a:endParaRPr altLang="en-US" lang="zh-CN"/>
          </a:p>
          <a:p>
            <a:r>
              <a:rPr altLang="en-US" lang="zh-CN"/>
              <a:t>关注企业持续发展：未来研究可以进一步关注企业如何通过战略管理实现持续发展，以及如何应对市场变化和不确定性。</a:t>
            </a:r>
            <a:endParaRPr altLang="en-US" lang="zh-CN"/>
          </a:p>
          <a:p>
            <a:r>
              <a:rPr altLang="en-US" lang="zh-CN"/>
              <a:t>跨行业比较研究：未来研究可以比较不同行业或企业在战略管理方面的异同点，以更全面地了解战略管理的共性和特性。</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678" name="标题 1"/>
          <p:cNvSpPr>
            <a:spLocks noGrp="1"/>
          </p:cNvSpPr>
          <p:nvPr>
            <p:ph type="title"/>
          </p:nvPr>
        </p:nvSpPr>
        <p:spPr/>
        <p:txBody>
          <a:bodyPr>
            <a:normAutofit fontScale="90000"/>
          </a:bodyPr>
          <a:p>
            <a:r>
              <a:rPr altLang="en-US" lang="zh-CN"/>
              <a:t>展望未来战略管理发展趋势，为企业持续发展提供有力支持</a:t>
            </a:r>
            <a:endParaRPr altLang="en-US" lang="zh-CN"/>
          </a:p>
        </p:txBody>
      </p:sp>
      <p:sp>
        <p:nvSpPr>
          <p:cNvPr id="1050680" name="矩形: 圆角 1"/>
          <p:cNvSpPr/>
          <p:nvPr>
            <p:custDataLst>
              <p:tags r:id="rId1"/>
            </p:custDataLst>
          </p:nvPr>
        </p:nvSpPr>
        <p:spPr>
          <a:xfrm>
            <a:off x="838200"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682" name="Freeform 7"/>
          <p:cNvSpPr/>
          <p:nvPr>
            <p:custDataLst>
              <p:tags r:id="rId2"/>
            </p:custDataLst>
          </p:nvPr>
        </p:nvSpPr>
        <p:spPr bwMode="auto">
          <a:xfrm flipV="1">
            <a:off x="958055" y="2446816"/>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684" name="标题"/>
          <p:cNvSpPr txBox="1"/>
          <p:nvPr>
            <p:custDataLst>
              <p:tags r:id="rId3"/>
            </p:custDataLst>
          </p:nvPr>
        </p:nvSpPr>
        <p:spPr>
          <a:xfrm>
            <a:off x="958055" y="2406661"/>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686" name="正文"/>
          <p:cNvSpPr txBox="1"/>
          <p:nvPr>
            <p:custDataLst>
              <p:tags r:id="rId4"/>
            </p:custDataLst>
          </p:nvPr>
        </p:nvSpPr>
        <p:spPr>
          <a:xfrm>
            <a:off x="2334866" y="2315401"/>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dk1">
                    <a:lumMod val="80000"/>
                    <a:lumOff val="20000"/>
                  </a:schemeClr>
                </a:solidFill>
                <a:latin typeface="+mn-ea"/>
              </a:rPr>
              <a:t>未来战略管理发展趋势：随着市场竞争的加剧和技术的不断进步，企业需要不断创新和变革，以适应未来的发展趋势。未来战略管理将更加注重数据分析和数字化转型，提高企业的决策效率和准确性。</a:t>
            </a:r>
            <a:endParaRPr altLang="en-US" dirty="0" sz="1000" lang="zh-CN" spc="150">
              <a:solidFill>
                <a:schemeClr val="dk1">
                  <a:lumMod val="80000"/>
                  <a:lumOff val="20000"/>
                </a:schemeClr>
              </a:solidFill>
              <a:latin typeface="+mn-ea"/>
            </a:endParaRPr>
          </a:p>
        </p:txBody>
      </p:sp>
      <p:sp>
        <p:nvSpPr>
          <p:cNvPr id="1050688" name="矩形: 圆角 19"/>
          <p:cNvSpPr/>
          <p:nvPr>
            <p:custDataLst>
              <p:tags r:id="rId5"/>
            </p:custDataLst>
          </p:nvPr>
        </p:nvSpPr>
        <p:spPr>
          <a:xfrm>
            <a:off x="6159274"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690" name="Freeform 7"/>
          <p:cNvSpPr/>
          <p:nvPr>
            <p:custDataLst>
              <p:tags r:id="rId6"/>
            </p:custDataLst>
          </p:nvPr>
        </p:nvSpPr>
        <p:spPr bwMode="auto">
          <a:xfrm flipV="1">
            <a:off x="6273045" y="2445599"/>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692" name="标题"/>
          <p:cNvSpPr txBox="1"/>
          <p:nvPr>
            <p:custDataLst>
              <p:tags r:id="rId7"/>
            </p:custDataLst>
          </p:nvPr>
        </p:nvSpPr>
        <p:spPr>
          <a:xfrm>
            <a:off x="6273045" y="2406053"/>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694" name="正文"/>
          <p:cNvSpPr txBox="1"/>
          <p:nvPr>
            <p:custDataLst>
              <p:tags r:id="rId8"/>
            </p:custDataLst>
          </p:nvPr>
        </p:nvSpPr>
        <p:spPr>
          <a:xfrm>
            <a:off x="7650464" y="2316618"/>
            <a:ext cx="3697692" cy="1337228"/>
          </a:xfrm>
          <a:prstGeom prst="rect"/>
          <a:noFill/>
        </p:spPr>
        <p:txBody>
          <a:bodyPr anchor="ctr" anchorCtr="0" bIns="46800" lIns="90000" rIns="90000" rtlCol="0" tIns="46800" wrap="square">
            <a:normAutofit fontScale="77143"/>
          </a:bodyPr>
          <a:p>
            <a:pPr>
              <a:lnSpc>
                <a:spcPct val="150000"/>
              </a:lnSpc>
              <a:spcAft>
                <a:spcPts val="1000"/>
              </a:spcAft>
            </a:pPr>
            <a:r>
              <a:rPr altLang="en-US" dirty="0" sz="1400" lang="zh-CN" spc="150">
                <a:solidFill>
                  <a:schemeClr val="dk1">
                    <a:lumMod val="80000"/>
                    <a:lumOff val="20000"/>
                  </a:schemeClr>
                </a:solidFill>
                <a:latin typeface="+mn-ea"/>
              </a:rPr>
              <a:t>提升战略管理水平：企业需要不断提高战略管理水平，包括制定科学合理的战略规划、加强战略执行和监控、优化资源配置等方面。通过不断学习和实践，企业可以逐步提高战略管理能力，为企业的持续发展提供有力支持。</a:t>
            </a:r>
            <a:endParaRPr altLang="en-US" dirty="0" sz="1400" lang="zh-CN" spc="150">
              <a:solidFill>
                <a:schemeClr val="dk1">
                  <a:lumMod val="80000"/>
                  <a:lumOff val="20000"/>
                </a:schemeClr>
              </a:solidFill>
              <a:latin typeface="+mn-ea"/>
            </a:endParaRPr>
          </a:p>
        </p:txBody>
      </p:sp>
      <p:sp>
        <p:nvSpPr>
          <p:cNvPr id="1050696" name="矩形: 圆角 28"/>
          <p:cNvSpPr/>
          <p:nvPr>
            <p:custDataLst>
              <p:tags r:id="rId9"/>
            </p:custDataLst>
          </p:nvPr>
        </p:nvSpPr>
        <p:spPr>
          <a:xfrm>
            <a:off x="838200"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698" name="Freeform 7"/>
          <p:cNvSpPr/>
          <p:nvPr>
            <p:custDataLst>
              <p:tags r:id="rId10"/>
            </p:custDataLst>
          </p:nvPr>
        </p:nvSpPr>
        <p:spPr bwMode="auto">
          <a:xfrm flipV="1">
            <a:off x="958055" y="4021357"/>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700" name="标题"/>
          <p:cNvSpPr txBox="1"/>
          <p:nvPr>
            <p:custDataLst>
              <p:tags r:id="rId11"/>
            </p:custDataLst>
          </p:nvPr>
        </p:nvSpPr>
        <p:spPr>
          <a:xfrm>
            <a:off x="958055" y="3981202"/>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702" name="正文"/>
          <p:cNvSpPr txBox="1"/>
          <p:nvPr>
            <p:custDataLst>
              <p:tags r:id="rId12"/>
            </p:custDataLst>
          </p:nvPr>
        </p:nvSpPr>
        <p:spPr>
          <a:xfrm>
            <a:off x="2334866" y="3889942"/>
            <a:ext cx="3697692" cy="1337228"/>
          </a:xfrm>
          <a:prstGeom prst="rect"/>
          <a:noFill/>
        </p:spPr>
        <p:txBody>
          <a:bodyPr anchor="ctr" anchorCtr="0" bIns="46800" lIns="90000" rIns="90000" rtlCol="0" tIns="46800" wrap="square">
            <a:normAutofit fontScale="77143"/>
          </a:bodyPr>
          <a:p>
            <a:pPr>
              <a:lnSpc>
                <a:spcPct val="150000"/>
              </a:lnSpc>
              <a:spcAft>
                <a:spcPts val="1000"/>
              </a:spcAft>
            </a:pPr>
            <a:r>
              <a:rPr altLang="en-US" dirty="0" sz="1400" lang="zh-CN" spc="150">
                <a:solidFill>
                  <a:schemeClr val="dk1">
                    <a:lumMod val="80000"/>
                    <a:lumOff val="20000"/>
                  </a:schemeClr>
                </a:solidFill>
                <a:latin typeface="+mn-ea"/>
              </a:rPr>
              <a:t>推动企业持续发展：企业需要不断推动自身的持续发展，包括拓展市场、提高产品质量和服务水平、加强人才培养和引进等方面。通过制定和实施有效的战略，企业可以不断提高自身的竞争力和可持续发展能力。</a:t>
            </a:r>
            <a:endParaRPr altLang="en-US" dirty="0" sz="1400" lang="zh-CN" spc="150">
              <a:solidFill>
                <a:schemeClr val="dk1">
                  <a:lumMod val="80000"/>
                  <a:lumOff val="20000"/>
                </a:schemeClr>
              </a:solidFill>
              <a:latin typeface="+mn-ea"/>
            </a:endParaRPr>
          </a:p>
        </p:txBody>
      </p:sp>
      <p:sp>
        <p:nvSpPr>
          <p:cNvPr id="1050704" name="矩形: 圆角 24"/>
          <p:cNvSpPr/>
          <p:nvPr>
            <p:custDataLst>
              <p:tags r:id="rId13"/>
            </p:custDataLst>
          </p:nvPr>
        </p:nvSpPr>
        <p:spPr>
          <a:xfrm>
            <a:off x="6159274"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706" name="Freeform 7"/>
          <p:cNvSpPr/>
          <p:nvPr>
            <p:custDataLst>
              <p:tags r:id="rId14"/>
            </p:custDataLst>
          </p:nvPr>
        </p:nvSpPr>
        <p:spPr bwMode="auto">
          <a:xfrm flipV="1">
            <a:off x="6273045" y="4020140"/>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708" name="标题"/>
          <p:cNvSpPr txBox="1"/>
          <p:nvPr>
            <p:custDataLst>
              <p:tags r:id="rId15"/>
            </p:custDataLst>
          </p:nvPr>
        </p:nvSpPr>
        <p:spPr>
          <a:xfrm>
            <a:off x="6273045" y="3979986"/>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710" name="正文"/>
          <p:cNvSpPr txBox="1"/>
          <p:nvPr>
            <p:custDataLst>
              <p:tags r:id="rId16"/>
            </p:custDataLst>
          </p:nvPr>
        </p:nvSpPr>
        <p:spPr>
          <a:xfrm>
            <a:off x="7650464" y="3890551"/>
            <a:ext cx="3697692" cy="1337228"/>
          </a:xfrm>
          <a:prstGeom prst="rect"/>
          <a:noFill/>
        </p:spPr>
        <p:txBody>
          <a:bodyPr anchor="ctr" anchorCtr="0" bIns="46800" lIns="90000" rIns="90000" rtlCol="0" tIns="46800" wrap="square">
            <a:normAutofit fontScale="70000"/>
          </a:bodyPr>
          <a:p>
            <a:pPr>
              <a:lnSpc>
                <a:spcPct val="150000"/>
              </a:lnSpc>
              <a:spcAft>
                <a:spcPts val="1000"/>
              </a:spcAft>
            </a:pPr>
            <a:r>
              <a:rPr altLang="en-US" dirty="0" sz="1400" lang="zh-CN" spc="150">
                <a:solidFill>
                  <a:schemeClr val="dk1">
                    <a:lumMod val="80000"/>
                    <a:lumOff val="20000"/>
                  </a:schemeClr>
                </a:solidFill>
                <a:latin typeface="+mn-ea"/>
              </a:rPr>
              <a:t>展望未来：随着全球化和数字化的发展，企业需要更加注重未来的发展趋势和市场需求。未来战略管理将更加注重创新和变革，以适应未来的市场需求和发展趋势。同时，企业也需要不断加强自身的核心竞争力和可持续发展能力，为未来的发展打下坚实的基础。</a:t>
            </a:r>
            <a:endParaRPr altLang="en-US" dirty="0" sz="14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0744"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746" name="公司名"/>
          <p:cNvSpPr>
            <a:spLocks noGrp="1"/>
          </p:cNvSpPr>
          <p:nvPr>
            <p:ph type="body" sz="quarter" idx="13"/>
            <p:custDataLst>
              <p:tags r:id="rId2"/>
            </p:custDataLst>
          </p:nvPr>
        </p:nvSpPr>
        <p:spPr>
          <a:xfrm>
            <a:off x="838799" y="504000"/>
            <a:ext cx="2657069" cy="504000"/>
          </a:xfrm>
        </p:spPr>
        <p:txBody>
          <a:bodyPr/>
          <a:p>
            <a:r>
              <a:rPr altLang="en-US" dirty="0" lang="zh-CN"/>
              <a:t>xxx学院</a:t>
            </a:r>
            <a:endParaRPr altLang="en-US" dirty="0" lang="zh-CN"/>
          </a:p>
        </p:txBody>
      </p:sp>
      <p:sp>
        <p:nvSpPr>
          <p:cNvPr id="1050748"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750"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6*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i*1_1"/>
  <p:tag name="KSO_WM_TEMPLATE_CATEGORY" val="custom"/>
  <p:tag name="KSO_WM_TEMPLATE_INDEX" val="20230987"/>
  <p:tag name="KSO_WM_UNIT_LAYERLEVEL" val="1_1"/>
  <p:tag name="KSO_WM_TAG_VERSION" val="1.0"/>
  <p:tag name="KSO_WM_BEAUTIFY_FLAG" val="#wm#"/>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6*l_h_i*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6*l_h_a*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7_6*l_h_i*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6*l_h_a*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7_6*l_h_i*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6*l_h_a*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7_6*l_h_i*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6*l_h_a*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6*l_h_i*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6*l_h_a*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7_6*l_h_i*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7_6*l_h_a*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2_2"/>
  <p:tag name="KSO_WM_TEMPLATE_CATEGORY" val="custom"/>
  <p:tag name="KSO_WM_TEMPLATE_INDEX" val="20230987"/>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3_2"/>
  <p:tag name="KSO_WM_TEMPLATE_CATEGORY" val="custom"/>
  <p:tag name="KSO_WM_TEMPLATE_INDEX" val="20230987"/>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4_2"/>
  <p:tag name="KSO_WM_TEMPLATE_CATEGORY" val="custom"/>
  <p:tag name="KSO_WM_TEMPLATE_INDEX" val="20230987"/>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5_2"/>
  <p:tag name="KSO_WM_TEMPLATE_CATEGORY" val="custom"/>
  <p:tag name="KSO_WM_TEMPLATE_INDEX" val="20230987"/>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6_2"/>
  <p:tag name="KSO_WM_TEMPLATE_CATEGORY" val="custom"/>
  <p:tag name="KSO_WM_TEMPLATE_INDEX" val="20230987"/>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SLIDE_ID" val="custom202309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2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9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92.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6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62.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313.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5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6"/>
</p:tagLst>
</file>

<file path=ppt/tags/tag356.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61_3*l_h_f*1_2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添加正文，文字是您思想的提炼，请言简意赅的阐述您的观点。单击此处添加正文，文字是您思想的提炼，请言简意赅的阐述您的观点。"/>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61_3*l_h_f*1_3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添加正文，文字是您思想的提炼，请言简意赅的阐述您的观点。单击此处添加正文，文字是您思想的提炼，请言简意赅的阐述您的观点。"/>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61_3*l_h_f*1_4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添加正文，文字是您思想的提炼，请言简意赅的阐述您的观点。单击此处添加正文，文字是您思想的提炼，请言简意赅的阐述您的观点。"/>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61_3*l_h_f*1_1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添加正文，文字是您思想的提炼，请言简意赅的阐述您的观点。单击此处添加正文，文字是您思想的提炼，请言简意赅的阐述您的观点。"/>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061_3*l_h_a*1_4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8"/>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061_3*l_h_a*1_3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7"/>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061_3*l_h_a*1_2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6"/>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061_3*l_h_a*1_1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5"/>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061_3*l_h_i*1_4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04"/>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0000000298023224,&quot;colorType&quot;:1,&quot;foreColorIndex&quot;:8,&quot;pos&quot;:0,&quot;transparency&quot;:0},{&quot;brightness&quot;:0.20000000298023224,&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061_3*l_h_i*1_3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03"/>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0000000298023224,&quot;colorType&quot;:1,&quot;foreColorIndex&quot;:7,&quot;pos&quot;:0,&quot;transparency&quot;:0},{&quot;brightness&quot;:0.20000000298023224,&quot;colorType&quot;:1,&quot;foreColorIndex&quot;:7,&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061_3*l_h_i*1_2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02"/>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0000000298023224,&quot;colorType&quot;:1,&quot;foreColorIndex&quot;:6,&quot;pos&quot;:0,&quot;transparency&quot;:0},{&quot;brightness&quot;:0.20000000298023224,&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061_3*l_h_i*1_1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01"/>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0000000298023224,&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1_3*l_h_i*1_1_2"/>
  <p:tag name="KSO_WM_TEMPLATE_CATEGORY" val="diagram"/>
  <p:tag name="KSO_WM_TEMPLATE_INDEX" val="20231061"/>
  <p:tag name="KSO_WM_UNIT_LAYERLEVEL" val="1_1_1"/>
  <p:tag name="KSO_WM_TAG_VERSION" val="3.0"/>
  <p:tag name="KSO_WM_UNIT_TYPE" val="l_h_i"/>
  <p:tag name="KSO_WM_UNIT_INDEX" val="1_1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gradient&quot;:[{&quot;brightness&quot;:0.20000000298023224,&quot;colorType&quot;:1,&quot;foreColorIndex&quot;:5,&quot;pos&quot;:1,&quot;transparency&quot;:0},{&quot;brightness&quot;:0.20000000298023224,&quot;colorType&quot;:1,&quot;foreColorIndex&quot;:5,&quot;pos&quot;:0,&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1_3*l_h_i*1_2_2"/>
  <p:tag name="KSO_WM_TEMPLATE_CATEGORY" val="diagram"/>
  <p:tag name="KSO_WM_TEMPLATE_INDEX" val="20231061"/>
  <p:tag name="KSO_WM_UNIT_LAYERLEVEL" val="1_1_1"/>
  <p:tag name="KSO_WM_TAG_VERSION" val="3.0"/>
  <p:tag name="KSO_WM_UNIT_TYPE" val="l_h_i"/>
  <p:tag name="KSO_WM_UNIT_INDEX" val="1_2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gradient&quot;:[{&quot;brightness&quot;:0.20000000298023224,&quot;colorType&quot;:1,&quot;foreColorIndex&quot;:6,&quot;pos&quot;:1,&quot;transparency&quot;:0},{&quot;brightness&quot;:0.20000000298023224,&quot;colorType&quot;:1,&quot;foreColorIndex&quot;:6,&quot;pos&quot;:0,&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1_3*l_h_i*1_3_2"/>
  <p:tag name="KSO_WM_TEMPLATE_CATEGORY" val="diagram"/>
  <p:tag name="KSO_WM_TEMPLATE_INDEX" val="20231061"/>
  <p:tag name="KSO_WM_UNIT_LAYERLEVEL" val="1_1_1"/>
  <p:tag name="KSO_WM_TAG_VERSION" val="3.0"/>
  <p:tag name="KSO_WM_UNIT_TYPE" val="l_h_i"/>
  <p:tag name="KSO_WM_UNIT_INDEX" val="1_3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gradient&quot;:[{&quot;brightness&quot;:0.20000000298023224,&quot;colorType&quot;:1,&quot;foreColorIndex&quot;:7,&quot;pos&quot;:1,&quot;transparency&quot;:0},{&quot;brightness&quot;:0.20000000298023224,&quot;colorType&quot;:1,&quot;foreColorIndex&quot;:7,&quot;pos&quot;:0,&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1_3*l_h_i*1_4_2"/>
  <p:tag name="KSO_WM_TEMPLATE_CATEGORY" val="diagram"/>
  <p:tag name="KSO_WM_TEMPLATE_INDEX" val="20231061"/>
  <p:tag name="KSO_WM_UNIT_LAYERLEVEL" val="1_1_1"/>
  <p:tag name="KSO_WM_TAG_VERSION" val="3.0"/>
  <p:tag name="KSO_WM_UNIT_TYPE" val="l_h_i"/>
  <p:tag name="KSO_WM_UNIT_INDEX" val="1_4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gradient&quot;:[{&quot;brightness&quot;:0.20000000298023224,&quot;colorType&quot;:1,&quot;foreColorIndex&quot;:8,&quot;pos&quot;:1,&quot;transparency&quot;:0},{&quot;brightness&quot;:0.20000000298023224,&quot;colorType&quot;:1,&quot;foreColorIndex&quot;:8,&quot;pos&quot;:0,&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40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7"/>
</p:tagLst>
</file>

<file path=ppt/tags/tag409.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442.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2023-12-19T20:40:14Z</dcterms:created>
  <dcterms:modified xsi:type="dcterms:W3CDTF">2023-12-19T20:40:14Z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93cb14bf291f49369dbb2f75a4a9190e_21</vt:lpwstr>
  </property>
</Properties>
</file>