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541" r:id="rId1"/>
    <p:sldMasterId id="2147510578" r:id="rId2"/>
  </p:sldMasterIdLst>
  <p:notesMasterIdLst>
    <p:notesMasterId r:id="rId3"/>
  </p:notesMasterIdLst>
  <p:sldIdLst>
    <p:sldId id="12719" r:id="rId4"/>
    <p:sldId id="12723" r:id="rId5"/>
    <p:sldId id="12726" r:id="rId6"/>
    <p:sldId id="12729" r:id="rId7"/>
    <p:sldId id="12732" r:id="rId8"/>
    <p:sldId id="12735" r:id="rId9"/>
    <p:sldId id="12738" r:id="rId10"/>
    <p:sldId id="12741" r:id="rId11"/>
    <p:sldId id="12744" r:id="rId12"/>
    <p:sldId id="12747" r:id="rId13"/>
    <p:sldId id="12750" r:id="rId14"/>
    <p:sldId id="12753" r:id="rId15"/>
    <p:sldId id="12756" r:id="rId16"/>
    <p:sldId id="12759" r:id="rId17"/>
    <p:sldId id="12762" r:id="rId18"/>
    <p:sldId id="12765" r:id="rId19"/>
    <p:sldId id="12768" r:id="rId20"/>
    <p:sldId id="12771" r:id="rId21"/>
    <p:sldId id="12774" r:id="rId22"/>
    <p:sldId id="12777" r:id="rId23"/>
    <p:sldId id="12780" r:id="rId24"/>
    <p:sldId id="12783" r:id="rId25"/>
    <p:sldId id="12786" r:id="rId26"/>
    <p:sldId id="12789" r:id="rId27"/>
    <p:sldId id="12792" r:id="rId28"/>
    <p:sldId id="1279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542" r:id="rId1"/>
    <p:sldLayoutId id="2147510543" r:id="rId2"/>
    <p:sldLayoutId id="2147510544" r:id="rId3"/>
    <p:sldLayoutId id="2147510545" r:id="rId4"/>
    <p:sldLayoutId id="2147510546" r:id="rId5"/>
    <p:sldLayoutId id="2147510547" r:id="rId6"/>
    <p:sldLayoutId id="2147510548" r:id="rId7"/>
    <p:sldLayoutId id="2147510549" r:id="rId8"/>
    <p:sldLayoutId id="2147510550" r:id="rId9"/>
    <p:sldLayoutId id="2147510551" r:id="rId10"/>
    <p:sldLayoutId id="21475105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0579" r:id="rId1"/>
    <p:sldLayoutId id="2147510580" r:id="rId2"/>
    <p:sldLayoutId id="2147510581" r:id="rId3"/>
    <p:sldLayoutId id="2147510582" r:id="rId4"/>
    <p:sldLayoutId id="2147510583" r:id="rId5"/>
    <p:sldLayoutId id="2147510584" r:id="rId6"/>
    <p:sldLayoutId id="2147510585" r:id="rId7"/>
    <p:sldLayoutId id="2147510586" r:id="rId8"/>
    <p:sldLayoutId id="2147510587" r:id="rId9"/>
    <p:sldLayoutId id="2147510588" r:id="rId10"/>
    <p:sldLayoutId id="21475105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农业银行市场分析及2024年投资机会展望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农业银行市场概述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农业银行市场分析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农业银行2024年投资机会展望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农业银行投资建议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农业银行市场风险控制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农业银行市场概述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农业银行简介</a:t>
            </a:r>
            <a:endParaRPr altLang="en-US" lang="zh-CN"/>
          </a:p>
        </p:txBody>
      </p:sp>
      <p:sp>
        <p:nvSpPr>
          <p:cNvPr id="1048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成立时间：1951年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注册资本：实缴资本2600亿元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资产规模：截至2023年6月30日，总资产达到34.7万亿元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经营范围：提供各种金融服务，包括存款、贷款、理财等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农业银行市场地位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农业银行的市场份额较大，是中国农村金融市场的主要参与者之一。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农业银行在风险管理、科技创新等方面不断加强，以提高服务水平和市场竞争力。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农业银行是中国最大的农村金融机构之一，拥有广泛的分支机构和完善的金融服务体系。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农业银行在支持中国农业经济发展方面发挥着重要作用，为农民提供各种金融产品和服务。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农业银行主要业务</a:t>
            </a:r>
            <a:endParaRPr altLang="en-US" lang="zh-CN"/>
          </a:p>
        </p:txBody>
      </p:sp>
      <p:sp>
        <p:nvSpPr>
          <p:cNvPr id="10491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金融市场业务：从事债券、外汇、股票等投资交易业务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银行业务：提供个人和企业存款、贷款、转账等基础银行业务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资产管理业务：提供理财、信托、基金等财富管理服务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金融科技业务：依托科技手段提供线上金融服务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农业银行市场分析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农业银行市场发展现状</a:t>
            </a:r>
            <a:endParaRPr altLang="en-US" lang="zh-CN"/>
          </a:p>
        </p:txBody>
      </p:sp>
      <p:sp>
        <p:nvSpPr>
          <p:cNvPr id="10492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农业银行在普惠金融、绿色金融、乡村振兴等领域持续发力，服务实体经济能力不断提升。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农业银行在风险防控方面采取多项措施，资产质量持续改善。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农业银行总资产规模不断扩大，市场竞争力持续增强。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农业银行在金融科技领域投入不断加大，数字化转型步伐加快。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农业银行市场竞争格局</a:t>
            </a:r>
            <a:endParaRPr altLang="en-US" lang="zh-CN"/>
          </a:p>
        </p:txBody>
      </p:sp>
      <p:sp>
        <p:nvSpPr>
          <p:cNvPr id="10493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农业银行在银行业中的地位和市场份额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未来市场竞争格局的预测和展望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农业银行在市场竞争中的表现和策略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主要竞争对手及各自的优势和劣势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农业银行市场发展趋势</a:t>
            </a:r>
            <a:endParaRPr altLang="en-US" lang="zh-CN"/>
          </a:p>
        </p:txBody>
      </p:sp>
      <p:sp>
        <p:nvSpPr>
          <p:cNvPr id="10493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绿色金融和可持续发展成为重要战略方向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农业银行积极布局普惠金融，服务实体经济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金融科技应用广泛，服务创新不断涌现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数字化转型加速，线上业务增长迅速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农业银行2024年投资机会展望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农业银行投资环境分析</a:t>
            </a:r>
            <a:endParaRPr altLang="en-US" lang="zh-CN"/>
          </a:p>
        </p:txBody>
      </p:sp>
      <p:sp>
        <p:nvSpPr>
          <p:cNvPr id="1049514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投资策略与机会：根据农业银行所处的投资环境，提出相应的投资策略和机会，包括资产配置、股票选择、风险控制等方面的建议。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18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公司基本面：农业银行的财务状况、经营业绩、风险管理等方面的信息，这些因素对投资机会的影响。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22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宏观经济环境：农业银行所处的宏观经济环境对投资机会的影响，包括经济增长、通货膨胀、利率等因素。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26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行业环境：农业银行所处的金融行业环境，包括竞争对手、市场份额、政策法规等因素。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农业银行投资风险评估</a:t>
            </a:r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宏观经济风险：农业银行作为国有大型商业银行，对宏观经济波动的敏感性较高，需关注国内外经济形势变化对银行经营的影响。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72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74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信贷风险：农业银行的信贷业务面临较大的风险挑战，需关注企业还款能力、抵押物价值波动等因素对银行资产质量的影响。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76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578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市场风险：农业银行在金融市场上的交易和投资业务面临利率、汇率、商品价格波动等风险，需加强风险管理和内部控制。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80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82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技术风险：随着金融科技的不断发展，农业银行在数字化转型过程中面临技术故障、网络安全、数据泄露等风险，需加强技术保障和风险防范措施。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84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农业银行投资机会展望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农业银行2024年投资机会展望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农业银行市场分析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农业银行投资机会展望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农业银行市场分析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农业银行投资建议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评估农业银行的投资风险和收益预期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关注农业银行的财务状况和业绩表现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了解农业银行的业务结构和市场定位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根据个人风险承受能力和投资目标选择合适的投资策略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投资品种选择建议</a:t>
            </a:r>
            <a:endParaRPr altLang="en-US" lang="zh-CN"/>
          </a:p>
        </p:txBody>
      </p:sp>
      <p:sp>
        <p:nvSpPr>
          <p:cNvPr id="10498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定期存款：适合风险承受能力较低的投资者，收益稳定，风险较小。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理财产品：适合有一定风险承受能力的投资者，收益相对较高，但需关注产品风险等级和投资方向。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股票：适合风险承受能力较高的投资者，需关注公司基本面和市场走势，注意风险控制。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基金：适合希望通过专业人士管理资产、分散风险的投资者，需关注基金经理和基金业绩。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投资时机建议</a:t>
            </a:r>
            <a:endParaRPr altLang="en-US" lang="zh-CN"/>
          </a:p>
        </p:txBody>
      </p:sp>
      <p:sp>
        <p:nvSpPr>
          <p:cNvPr id="10498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关注农业银行的财报发布时间，以了解其业绩表现和未来展望。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关注农业银行的股价波动情况，选择合适的买入和卖出时机。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关注农业银行的行业动态和政策变化，以判断其未来发展前景。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定期评估农业银行的投资价值，以决定是否继续持有或卖出。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农业银行市场风险控制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市场风险识别</a:t>
            </a:r>
            <a:endParaRPr altLang="en-US" lang="zh-CN"/>
          </a:p>
        </p:txBody>
      </p:sp>
      <p:sp>
        <p:nvSpPr>
          <p:cNvPr id="1049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信贷风险：农业银行在发放贷款时面临的违约风险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市场风险：由于市场价格波动导致的投资组合价值变化的风险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操作风险：银行内部管理和业务流程中存在的风险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流动性风险：银行在面临资金流出压力时无法及时满足负债或资产变现的风险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市场风险评估</a:t>
            </a:r>
            <a:endParaRPr altLang="en-US" lang="zh-CN"/>
          </a:p>
        </p:txBody>
      </p:sp>
      <p:sp>
        <p:nvSpPr>
          <p:cNvPr id="1050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信贷风险：农业银行面临的主要风险之一，需关注贷款质量与风险控制。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操作风险：农业银行需加强内部控制，提高风险管理水平，以降低操作风险。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法律风险：农业银行需遵守相关法律法规，确保合规经营，避免法律风险。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市场风险：由于金融市场的波动性，农业银行需关注利率、汇率等风险因素。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市场风险控制策略</a:t>
            </a:r>
            <a:endParaRPr altLang="en-US" lang="zh-CN"/>
          </a:p>
        </p:txBody>
      </p:sp>
      <p:sp>
        <p:nvSpPr>
          <p:cNvPr id="10501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定期进行市场风险压力测试，评估不同市场环境下可能出现的风险状况。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农业银行应建立完善的市场风险管理体系，明确风险管理目标、策略和流程。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强化对金融衍生品等高风险业务的管控，制定相应的风险控制措施。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加强与监管部门的沟通与协作，确保合规经营，降低监管风险。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对农业银行市场的总结</a:t>
            </a:r>
            <a:endParaRPr altLang="en-US" lang="zh-CN"/>
          </a:p>
        </p:txBody>
      </p:sp>
      <p:sp>
        <p:nvSpPr>
          <p:cNvPr id="10502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农业银行市场发展前景广阔，但仍面临一些挑战和风险。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农业银行在市场上的竞争优势和劣势分析。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未来农业银行市场的发展趋势和投资机会展望。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结论：农业银行市场具有较大的发展潜力，但也需要注意风险控制和业务创新。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对未来农业银行市场的展望</a:t>
            </a:r>
            <a:endParaRPr altLang="en-US" lang="zh-CN"/>
          </a:p>
        </p:txBody>
      </p:sp>
      <p:sp>
        <p:nvSpPr>
          <p:cNvPr id="10503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农业银行将进一步加强对农村金融市场的服务，提高普惠金融覆盖面。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随着数字化转型的深入推进，农业银行将加强科技应用，提升客户体验和服务效率。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农业银行将积极应对市场竞争，加强风险管理，保持稳健经营。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农业银行将关注绿色金融和可持续发展，支持生态文明建设和社会责任担当。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38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38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4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2024-01-03T15:09:18Z</dcterms:created>
  <dcterms:modified xsi:type="dcterms:W3CDTF">2024-01-03T15:09:18Z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23fb2a923da344909f065f19b4c6dd10_21</vt:lpwstr>
  </property>
</Properties>
</file>