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19" r:id="rId1"/>
    <p:sldMasterId id="2147486556" r:id="rId2"/>
  </p:sldMasterIdLst>
  <p:notesMasterIdLst>
    <p:notesMasterId r:id="rId3"/>
  </p:notesMasterIdLst>
  <p:sldIdLst>
    <p:sldId id="1583" r:id="rId4"/>
    <p:sldId id="1588" r:id="rId5"/>
    <p:sldId id="1592" r:id="rId6"/>
    <p:sldId id="1595" r:id="rId7"/>
    <p:sldId id="1601" r:id="rId9"/>
    <p:sldId id="1604" r:id="rId10"/>
    <p:sldId id="1607" r:id="rId11"/>
    <p:sldId id="1610" r:id="rId12"/>
    <p:sldId id="1613" r:id="rId13"/>
    <p:sldId id="1619" r:id="rId15"/>
    <p:sldId id="1622" r:id="rId16"/>
    <p:sldId id="1625" r:id="rId17"/>
    <p:sldId id="1628" r:id="rId18"/>
    <p:sldId id="1631" r:id="rId19"/>
    <p:sldId id="1637" r:id="rId21"/>
    <p:sldId id="1640" r:id="rId22"/>
    <p:sldId id="1643" r:id="rId23"/>
    <p:sldId id="1646" r:id="rId24"/>
    <p:sldId id="1649" r:id="rId25"/>
    <p:sldId id="1655" r:id="rId27"/>
    <p:sldId id="1658" r:id="rId28"/>
    <p:sldId id="1661" r:id="rId29"/>
    <p:sldId id="1664" r:id="rId30"/>
    <p:sldId id="166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20" r:id="rId1"/>
    <p:sldLayoutId id="2147486521" r:id="rId2"/>
    <p:sldLayoutId id="2147486522" r:id="rId3"/>
    <p:sldLayoutId id="2147486523" r:id="rId4"/>
    <p:sldLayoutId id="2147486524" r:id="rId5"/>
    <p:sldLayoutId id="2147486525" r:id="rId6"/>
    <p:sldLayoutId id="2147486526" r:id="rId7"/>
    <p:sldLayoutId id="2147486527" r:id="rId8"/>
    <p:sldLayoutId id="2147486528" r:id="rId9"/>
    <p:sldLayoutId id="2147486529" r:id="rId10"/>
    <p:sldLayoutId id="21474865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57" r:id="rId1"/>
    <p:sldLayoutId id="2147486558" r:id="rId2"/>
    <p:sldLayoutId id="2147486559" r:id="rId3"/>
    <p:sldLayoutId id="2147486560" r:id="rId4"/>
    <p:sldLayoutId id="2147486561" r:id="rId5"/>
    <p:sldLayoutId id="2147486562" r:id="rId6"/>
    <p:sldLayoutId id="2147486563" r:id="rId7"/>
    <p:sldLayoutId id="2147486564" r:id="rId8"/>
    <p:sldLayoutId id="2147486565" r:id="rId9"/>
    <p:sldLayoutId id="2147486566" r:id="rId10"/>
    <p:sldLayoutId id="21474865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tags" Target="../tags/tag272.xml"/><Relationship Id="rId31" Type="http://schemas.openxmlformats.org/officeDocument/2006/relationships/tags" Target="../tags/tag273.xml"/><Relationship Id="rId32" Type="http://schemas.openxmlformats.org/officeDocument/2006/relationships/tags" Target="../tags/tag274.xml"/><Relationship Id="rId33" Type="http://schemas.openxmlformats.org/officeDocument/2006/relationships/tags" Target="../tags/tag275.xml"/><Relationship Id="rId34" Type="http://schemas.openxmlformats.org/officeDocument/2006/relationships/tags" Target="../tags/tag276.xml"/><Relationship Id="rId35" Type="http://schemas.openxmlformats.org/officeDocument/2006/relationships/tags" Target="../tags/tag277.xml"/><Relationship Id="rId36" Type="http://schemas.openxmlformats.org/officeDocument/2006/relationships/tags" Target="../tags/tag278.xml"/><Relationship Id="rId37" Type="http://schemas.openxmlformats.org/officeDocument/2006/relationships/tags" Target="../tags/tag279.xml"/><Relationship Id="rId38" Type="http://schemas.openxmlformats.org/officeDocument/2006/relationships/tags" Target="../tags/tag280.xml"/><Relationship Id="rId39" Type="http://schemas.openxmlformats.org/officeDocument/2006/relationships/tags" Target="../tags/tag281.xml"/><Relationship Id="rId40" Type="http://schemas.openxmlformats.org/officeDocument/2006/relationships/tags" Target="../tags/tag282.xml"/><Relationship Id="rId4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tags" Target="../tags/tag382.xml"/><Relationship Id="rId22" Type="http://schemas.openxmlformats.org/officeDocument/2006/relationships/tags" Target="../tags/tag383.xml"/><Relationship Id="rId23" Type="http://schemas.openxmlformats.org/officeDocument/2006/relationships/tags" Target="../tags/tag384.xml"/><Relationship Id="rId24" Type="http://schemas.openxmlformats.org/officeDocument/2006/relationships/tags" Target="../tags/tag385.xml"/><Relationship Id="rId25" Type="http://schemas.openxmlformats.org/officeDocument/2006/relationships/tags" Target="../tags/tag386.xml"/><Relationship Id="rId26" Type="http://schemas.openxmlformats.org/officeDocument/2006/relationships/tags" Target="../tags/tag387.xml"/><Relationship Id="rId27" Type="http://schemas.openxmlformats.org/officeDocument/2006/relationships/tags" Target="../tags/tag388.xml"/><Relationship Id="rId28" Type="http://schemas.openxmlformats.org/officeDocument/2006/relationships/tags" Target="../tags/tag389.xml"/><Relationship Id="rId29" Type="http://schemas.openxmlformats.org/officeDocument/2006/relationships/tags" Target="../tags/tag390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园林绿化行业的成就与展望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园林绿化行业的成就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园林绿化行业的技术创新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园林绿化行业的市场前景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园林绿化行业的未来展望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园林绿化行业的成就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行业地位：园林绿化行业在城市规划、环境保护等方面具有重要地位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行业规模：园林绿化行业的市场规模不断扩大，涵盖了多个领域和方面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增长速度：园林绿化行业的增长速度较快，未来仍有较大的发展空间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行业趋势：随着城市化进程的加速和人们对环境质量的要求提高，园林绿化行业将继续保持快速增长的趋势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绿化覆盖率的提升</a:t>
            </a:r>
            <a:endParaRPr altLang="en-US" lang="zh-CN"/>
          </a:p>
        </p:txBody>
      </p:sp>
      <p:sp>
        <p:nvSpPr>
          <p:cNvPr id="10490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城市绿化覆盖率逐年提高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公园绿地面积不断增加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绿化覆盖率成为城市规划的重要指标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绿化覆盖率的提升改善了城市生态环境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城市公园建设成果</a:t>
            </a:r>
            <a:endParaRPr altLang="en-US" lang="zh-CN"/>
          </a:p>
        </p:txBody>
      </p:sp>
      <p:sp>
        <p:nvSpPr>
          <p:cNvPr id="10490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城市公园数量增加：近年来，城市公园数量不断增加，为市民提供了更多的休闲娱乐场所。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城市公园品质提升：随着城市公园建设的不断推进，公园品质也在不断提升，包括绿化、设施等方面。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城市公园功能多样化：城市公园不仅提供休闲娱乐场所，还具有生态、文化等多种功能，满足市民的不同需求。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城市公园建设与城市规划相结合：城市公园建设与城市规划相结合，为城市发展提供了更好的生态环境和空间布局。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生态修复与保护项目</a:t>
            </a:r>
            <a:endParaRPr altLang="en-US" lang="zh-CN"/>
          </a:p>
        </p:txBody>
      </p:sp>
      <p:sp>
        <p:nvSpPr>
          <p:cNvPr id="10491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水体治理项目：净化水体，提高水质，改善水环境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生态廊道建设：构建绿色通道，促进生态系统的连通和交流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湿地修复项目：恢复湿地生态功能，保护生物多样性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矿山修复项目：治理受损矿山，改善生态环境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园林绿化行业的技术创新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智能化灌溉技术</a:t>
            </a:r>
            <a:endParaRPr altLang="en-US" lang="zh-CN"/>
          </a:p>
        </p:txBody>
      </p:sp>
      <p:sp>
        <p:nvSpPr>
          <p:cNvPr id="10492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定义：利用先进的传感技术、计算机技术和通信技术等手段，实现灌溉的智能化和自动化。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优点：提高灌溉效率，减少水资源浪费，提高植物生长效率。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应用：广泛应用于公园、广场、街道等公共场所的绿化灌溉，以及家庭园艺等领域。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展望：随着技术的不断进步和应用范围的扩大，智能化灌溉技术将更加普及和高效。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土壤改良与植物保护技术</a:t>
            </a:r>
            <a:endParaRPr altLang="en-US" lang="zh-CN"/>
          </a:p>
        </p:txBody>
      </p:sp>
      <p:sp>
        <p:nvSpPr>
          <p:cNvPr id="10493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智能化技术应用：利用物联网、大数据等智能化技术，实现土壤和植物生长的实时监测和精准管理。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土壤改良技术：包括土壤改良剂、土壤修复技术等，提高土壤质量，促进植物生长。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植物保护技术：包括生物防治、物理防治、化学防治等技术，有效控制植物病虫害，保障植物健康生长。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创新技术研发：加强园林绿化行业的技术创新，不断研发新的土壤改良和植物保护技术，提高园林绿化效果。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立体绿化与垂直绿化技术</a:t>
            </a:r>
            <a:endParaRPr altLang="en-US" lang="zh-CN"/>
          </a:p>
        </p:txBody>
      </p:sp>
      <p:sp>
        <p:nvSpPr>
          <p:cNvPr id="10493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立体绿化技术：利用植物材料对建筑物或其他物体进行立面或顶面装饰，形成绿色景观。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技术创新：采用新型材料和种植技术，提高植物成活率和景观效果。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未来展望：随着城市化的加速，立体绿化与垂直绿化技术将得到更广泛的应用。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垂直绿化技术：通过在垂直面上种植植物，实现绿色覆盖，提高城市生态效益。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生态修复与生态治理技术</a:t>
            </a:r>
            <a:endParaRPr altLang="en-US" lang="zh-CN"/>
          </a:p>
        </p:txBody>
      </p:sp>
      <p:sp>
        <p:nvSpPr>
          <p:cNvPr id="1049450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52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54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56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58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0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2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4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6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生态修复技术：针对受损生态系统进行修复和重建的技术，包括湿地修复、水体治理、土壤改良等。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68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生态治理技术：采用生态友好的方式进行治理，如生物防治、物理防治等，减少对环境的污染和破坏。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70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智能监测与预警技术：利用物联网、大数据等技术手段，实现对生态环境的实时监测和预警，提高治理效率和准确性。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生态工程设计与施工：结合生态修复与治理技术，进行生态工程的设计与施工，实现生态系统的整体优化和可持续发展。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园林绿化行业的市场前景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市场需求与增长趋势</a:t>
            </a:r>
            <a:endParaRPr altLang="en-US" lang="zh-CN"/>
          </a:p>
        </p:txBody>
      </p:sp>
      <p:sp>
        <p:nvSpPr>
          <p:cNvPr id="10495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市场需求：随着城市化进程的加速，园林绿化市场需求不断增长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影响因素：政策支持、经济发展、人口增长等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未来展望：园林绿化行业将迎来更多发展机遇，市场前景广阔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增长趋势：未来几年，园林绿化行业将继续保持快速增长态势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行业发展的机遇与挑战</a:t>
            </a:r>
            <a:endParaRPr altLang="en-US" lang="zh-CN"/>
          </a:p>
        </p:txBody>
      </p:sp>
      <p:sp>
        <p:nvSpPr>
          <p:cNvPr id="1049646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52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政策支持：政府加大对园林绿化的投入和支持力度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54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5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62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64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6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70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76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8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82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88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9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94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市场需求增长：随着人们对生态环境和城市景观的要求提高，园林绿化市场需求不断增长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00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02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技术创新：园林绿化行业不断引进新技术、新材料和新工艺，提高行业整体水平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04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06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产业链完善：园林绿化行业逐渐形成完整的产业链，包括设计、施工、养护等环节  行业发展的挑战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08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行业发展的挑战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10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市场竞争激烈：园林绿化行业竞争激烈，企业需要不断提高自身实力和品牌影响力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12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14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人才短缺：园林绿化行业需要具备专业技能和素质的人才，但目前人才短缺问题较为突出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16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18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环保要求提高：随着环保意识的提高，园林绿化行业需要更加注重环保和可持续发展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20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22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法律法规制约：园林绿化行业需要遵守相关法律法规，如土地使用、城市规划等，对行业发展带来一定制约。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24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未来发展的重点领域</a:t>
            </a:r>
            <a:endParaRPr altLang="en-US" lang="zh-CN"/>
          </a:p>
        </p:txBody>
      </p:sp>
      <p:sp>
        <p:nvSpPr>
          <p:cNvPr id="10497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城市绿化：随着城市化进程的加速，城市绿化需求不断增加，园林绿化行业将迎来更大的市场机遇。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生态修复：随着人们对生态环境的重视，生态修复工程将成为园林绿化行业的重要发展方向。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旅游景区建设：随着旅游业的快速发展，旅游景区建设对园林绿化行业的需求也在不断增加。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乡村振兴：随着乡村振兴战略的推进，乡村绿化和美丽乡村建设将成为园林绿化行业的重要发展方向。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行业发展的政策支持</a:t>
            </a:r>
            <a:endParaRPr altLang="en-US" lang="zh-CN"/>
          </a:p>
        </p:txBody>
      </p:sp>
      <p:sp>
        <p:nvSpPr>
          <p:cNvPr id="10498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政府加大对园林绿化的投入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鼓励社会资本参与园林绿化建设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推动园林绿化行业与城市发展相结合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出台相关政策推动行业发展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园林绿化行业的未来展望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推动绿色发展理念深入人心</a:t>
            </a:r>
            <a:endParaRPr altLang="en-US" lang="zh-CN"/>
          </a:p>
        </p:txBody>
      </p:sp>
      <p:sp>
        <p:nvSpPr>
          <p:cNvPr id="10499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推广绿色生活方式：鼓励人们采用低碳、环保的生活方式，减少对环境的破坏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促进绿色产业发展：加大对绿色产业的扶持力度，推动绿色产业的发展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加强环保意识教育：通过宣传教育，提高人们的环保意识，让更多人参与到环保行动中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推动政策法规完善：不断完善政策法规，为绿色发展提供有力保障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加强科技创新引领行业发展</a:t>
            </a:r>
            <a:endParaRPr altLang="en-US" lang="zh-CN"/>
          </a:p>
        </p:txBody>
      </p:sp>
      <p:sp>
        <p:nvSpPr>
          <p:cNvPr id="10500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创新驱动，推动行业可持续发展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科技创新推动园林绿化行业进步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智能化、自动化技术应用提升效率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未来展望：科技引领，打造绿色生态城市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促进产业融合与跨界合作</a:t>
            </a:r>
            <a:endParaRPr altLang="en-US" lang="zh-CN"/>
          </a:p>
        </p:txBody>
      </p:sp>
      <p:sp>
        <p:nvSpPr>
          <p:cNvPr id="10500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未来展望：加强产业融合与跨界合作，推动园林绿化行业高质量发展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园林绿化行业与旅游、文化、科技等产业的融合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跨界合作推动园林绿化行业创新发展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政策支持：政府加大对园林绿化行业的支持力度，推动产业融合与跨界合作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提高行业国际竞争力与影响力</a:t>
            </a:r>
            <a:endParaRPr altLang="en-US" lang="zh-CN"/>
          </a:p>
        </p:txBody>
      </p:sp>
      <p:sp>
        <p:nvSpPr>
          <p:cNvPr id="10501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拓展国际市场，加强与国际同行的交流与合作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增强品牌意识，提升行业形象与知名度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培养国际化人才，提升行业整体素质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提高技术水平，推动行业创新发展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2023-12-17T13:17:54Z</dcterms:created>
  <dcterms:modified xsi:type="dcterms:W3CDTF">2023-12-17T13:17:54Z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930e97f0f5af4280b847aab5457a0540_21</vt:lpwstr>
  </property>
</Properties>
</file>