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555" r:id="rId1"/>
    <p:sldMasterId id="2147486592" r:id="rId2"/>
  </p:sldMasterIdLst>
  <p:notesMasterIdLst>
    <p:notesMasterId r:id="rId3"/>
  </p:notesMasterIdLst>
  <p:sldIdLst>
    <p:sldId id="1537" r:id="rId4"/>
    <p:sldId id="1540" r:id="rId5"/>
    <p:sldId id="1543" r:id="rId6"/>
    <p:sldId id="1546" r:id="rId7"/>
    <p:sldId id="1549" r:id="rId8"/>
    <p:sldId id="1552" r:id="rId9"/>
    <p:sldId id="1555" r:id="rId10"/>
    <p:sldId id="1558" r:id="rId11"/>
    <p:sldId id="1561" r:id="rId12"/>
    <p:sldId id="1564" r:id="rId13"/>
    <p:sldId id="1567" r:id="rId14"/>
    <p:sldId id="1570" r:id="rId15"/>
    <p:sldId id="1573" r:id="rId16"/>
    <p:sldId id="1576" r:id="rId17"/>
    <p:sldId id="1579" r:id="rId18"/>
    <p:sldId id="1582" r:id="rId19"/>
    <p:sldId id="1585" r:id="rId20"/>
    <p:sldId id="1588" r:id="rId21"/>
    <p:sldId id="1591" r:id="rId22"/>
    <p:sldId id="1594" r:id="rId23"/>
    <p:sldId id="1597" r:id="rId24"/>
    <p:sldId id="1600" r:id="rId25"/>
    <p:sldId id="1603" r:id="rId26"/>
    <p:sldId id="1606" r:id="rId27"/>
    <p:sldId id="1609" r:id="rId28"/>
    <p:sldId id="1612" r:id="rId29"/>
    <p:sldId id="1615" r:id="rId30"/>
    <p:sldId id="1618" r:id="rId31"/>
    <p:sldId id="1621" r:id="rId32"/>
    <p:sldId id="1624" r:id="rId33"/>
    <p:sldId id="1627" r:id="rId34"/>
    <p:sldId id="1630" r:id="rId35"/>
    <p:sldId id="1633" r:id="rId36"/>
    <p:sldId id="1636" r:id="rId37"/>
    <p:sldId id="1639" r:id="rId38"/>
    <p:sldId id="1642" r:id="rId39"/>
    <p:sldId id="1645"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556" r:id="rId1"/>
    <p:sldLayoutId id="2147486557" r:id="rId2"/>
    <p:sldLayoutId id="2147486558" r:id="rId3"/>
    <p:sldLayoutId id="2147486559" r:id="rId4"/>
    <p:sldLayoutId id="2147486560" r:id="rId5"/>
    <p:sldLayoutId id="2147486561" r:id="rId6"/>
    <p:sldLayoutId id="2147486562" r:id="rId7"/>
    <p:sldLayoutId id="2147486563" r:id="rId8"/>
    <p:sldLayoutId id="2147486564" r:id="rId9"/>
    <p:sldLayoutId id="2147486565" r:id="rId10"/>
    <p:sldLayoutId id="214748656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593" r:id="rId1"/>
    <p:sldLayoutId id="2147486594" r:id="rId2"/>
    <p:sldLayoutId id="2147486595" r:id="rId3"/>
    <p:sldLayoutId id="2147486596" r:id="rId4"/>
    <p:sldLayoutId id="2147486597" r:id="rId5"/>
    <p:sldLayoutId id="2147486598" r:id="rId6"/>
    <p:sldLayoutId id="2147486599" r:id="rId7"/>
    <p:sldLayoutId id="2147486600" r:id="rId8"/>
    <p:sldLayoutId id="2147486601" r:id="rId9"/>
    <p:sldLayoutId id="2147486602" r:id="rId10"/>
    <p:sldLayoutId id="21474866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tags" Target="../tags/tag204.xml"/><Relationship Id="rId14" Type="http://schemas.openxmlformats.org/officeDocument/2006/relationships/tags" Target="../tags/tag205.xml"/><Relationship Id="rId15" Type="http://schemas.openxmlformats.org/officeDocument/2006/relationships/tags" Target="../tags/tag206.xml"/><Relationship Id="rId16" Type="http://schemas.openxmlformats.org/officeDocument/2006/relationships/tags" Target="../tags/tag207.xml"/><Relationship Id="rId17" Type="http://schemas.openxmlformats.org/officeDocument/2006/relationships/tags" Target="../tags/tag208.xml"/><Relationship Id="rId18" Type="http://schemas.openxmlformats.org/officeDocument/2006/relationships/tags" Target="../tags/tag209.xml"/><Relationship Id="rId19" Type="http://schemas.openxmlformats.org/officeDocument/2006/relationships/tags" Target="../tags/tag210.xml"/><Relationship Id="rId20" Type="http://schemas.openxmlformats.org/officeDocument/2006/relationships/tags" Target="../tags/tag211.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tags" Target="../tags/tag261.xml"/><Relationship Id="rId14" Type="http://schemas.openxmlformats.org/officeDocument/2006/relationships/tags" Target="../tags/tag262.xml"/><Relationship Id="rId1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tags" Target="../tags/tag321.xml"/><Relationship Id="rId14" Type="http://schemas.openxmlformats.org/officeDocument/2006/relationships/tags" Target="../tags/tag322.xml"/><Relationship Id="rId15" Type="http://schemas.openxmlformats.org/officeDocument/2006/relationships/tags" Target="../tags/tag323.xml"/><Relationship Id="rId16" Type="http://schemas.openxmlformats.org/officeDocument/2006/relationships/tags" Target="../tags/tag324.xml"/><Relationship Id="rId17" Type="http://schemas.openxmlformats.org/officeDocument/2006/relationships/tags" Target="../tags/tag325.xml"/><Relationship Id="rId18" Type="http://schemas.openxmlformats.org/officeDocument/2006/relationships/tags" Target="../tags/tag326.xml"/><Relationship Id="rId19" Type="http://schemas.openxmlformats.org/officeDocument/2006/relationships/tags" Target="../tags/tag327.xml"/><Relationship Id="rId20" Type="http://schemas.openxmlformats.org/officeDocument/2006/relationships/tags" Target="../tags/tag328.xml"/><Relationship Id="rId21" Type="http://schemas.openxmlformats.org/officeDocument/2006/relationships/tags" Target="../tags/tag329.xml"/><Relationship Id="rId22" Type="http://schemas.openxmlformats.org/officeDocument/2006/relationships/tags" Target="../tags/tag330.xml"/><Relationship Id="rId23" Type="http://schemas.openxmlformats.org/officeDocument/2006/relationships/tags" Target="../tags/tag331.xml"/><Relationship Id="rId24" Type="http://schemas.openxmlformats.org/officeDocument/2006/relationships/tags" Target="../tags/tag332.xml"/><Relationship Id="rId25" Type="http://schemas.openxmlformats.org/officeDocument/2006/relationships/tags" Target="../tags/tag333.xml"/><Relationship Id="rId26" Type="http://schemas.openxmlformats.org/officeDocument/2006/relationships/tags" Target="../tags/tag334.xml"/><Relationship Id="rId27" Type="http://schemas.openxmlformats.org/officeDocument/2006/relationships/tags" Target="../tags/tag335.xml"/><Relationship Id="rId28" Type="http://schemas.openxmlformats.org/officeDocument/2006/relationships/tags" Target="../tags/tag336.xml"/><Relationship Id="rId29" Type="http://schemas.openxmlformats.org/officeDocument/2006/relationships/tags" Target="../tags/tag337.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tags" Target="../tags/tag350.xml"/><Relationship Id="rId14" Type="http://schemas.openxmlformats.org/officeDocument/2006/relationships/tags" Target="../tags/tag351.xml"/><Relationship Id="rId15" Type="http://schemas.openxmlformats.org/officeDocument/2006/relationships/tags" Target="../tags/tag352.xml"/><Relationship Id="rId16" Type="http://schemas.openxmlformats.org/officeDocument/2006/relationships/tags" Target="../tags/tag353.xml"/><Relationship Id="rId17" Type="http://schemas.openxmlformats.org/officeDocument/2006/relationships/tags" Target="../tags/tag354.xml"/><Relationship Id="rId18" Type="http://schemas.openxmlformats.org/officeDocument/2006/relationships/tags" Target="../tags/tag355.xml"/><Relationship Id="rId19" Type="http://schemas.openxmlformats.org/officeDocument/2006/relationships/tags" Target="../tags/tag356.xml"/><Relationship Id="rId20" Type="http://schemas.openxmlformats.org/officeDocument/2006/relationships/tags" Target="../tags/tag357.xml"/><Relationship Id="rId21" Type="http://schemas.openxmlformats.org/officeDocument/2006/relationships/tags" Target="../tags/tag358.xml"/><Relationship Id="rId22" Type="http://schemas.openxmlformats.org/officeDocument/2006/relationships/tags" Target="../tags/tag359.xml"/><Relationship Id="rId23" Type="http://schemas.openxmlformats.org/officeDocument/2006/relationships/tags" Target="../tags/tag360.xml"/><Relationship Id="rId24" Type="http://schemas.openxmlformats.org/officeDocument/2006/relationships/tags" Target="../tags/tag361.xml"/><Relationship Id="rId25" Type="http://schemas.openxmlformats.org/officeDocument/2006/relationships/tags" Target="../tags/tag362.xml"/><Relationship Id="rId26" Type="http://schemas.openxmlformats.org/officeDocument/2006/relationships/tags" Target="../tags/tag363.xml"/><Relationship Id="rId27" Type="http://schemas.openxmlformats.org/officeDocument/2006/relationships/tags" Target="../tags/tag364.xml"/><Relationship Id="rId28" Type="http://schemas.openxmlformats.org/officeDocument/2006/relationships/tags" Target="../tags/tag365.xml"/><Relationship Id="rId29" Type="http://schemas.openxmlformats.org/officeDocument/2006/relationships/tags" Target="../tags/tag366.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tags" Target="../tags/tag382.xml"/><Relationship Id="rId14" Type="http://schemas.openxmlformats.org/officeDocument/2006/relationships/tags" Target="../tags/tag383.xml"/><Relationship Id="rId15" Type="http://schemas.openxmlformats.org/officeDocument/2006/relationships/tags" Target="../tags/tag384.xml"/><Relationship Id="rId16" Type="http://schemas.openxmlformats.org/officeDocument/2006/relationships/tags" Target="../tags/tag385.xml"/><Relationship Id="rId17" Type="http://schemas.openxmlformats.org/officeDocument/2006/relationships/tags" Target="../tags/tag386.xml"/><Relationship Id="rId18" Type="http://schemas.openxmlformats.org/officeDocument/2006/relationships/tags" Target="../tags/tag387.xml"/><Relationship Id="rId1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tags" Target="../tags/tag396.xml"/><Relationship Id="rId10" Type="http://schemas.openxmlformats.org/officeDocument/2006/relationships/tags" Target="../tags/tag397.xml"/><Relationship Id="rId11" Type="http://schemas.openxmlformats.org/officeDocument/2006/relationships/tags" Target="../tags/tag398.xml"/><Relationship Id="rId12" Type="http://schemas.openxmlformats.org/officeDocument/2006/relationships/tags" Target="../tags/tag399.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tags" Target="../tags/tag408.xml"/><Relationship Id="rId10" Type="http://schemas.openxmlformats.org/officeDocument/2006/relationships/tags" Target="../tags/tag409.xml"/><Relationship Id="rId11" Type="http://schemas.openxmlformats.org/officeDocument/2006/relationships/tags" Target="../tags/tag410.xml"/><Relationship Id="rId12" Type="http://schemas.openxmlformats.org/officeDocument/2006/relationships/tags" Target="../tags/tag411.xml"/><Relationship Id="rId13" Type="http://schemas.openxmlformats.org/officeDocument/2006/relationships/tags" Target="../tags/tag412.xml"/><Relationship Id="rId14" Type="http://schemas.openxmlformats.org/officeDocument/2006/relationships/tags" Target="../tags/tag413.xml"/><Relationship Id="rId15" Type="http://schemas.openxmlformats.org/officeDocument/2006/relationships/tags" Target="../tags/tag414.xml"/><Relationship Id="rId16" Type="http://schemas.openxmlformats.org/officeDocument/2006/relationships/tags" Target="../tags/tag415.xml"/><Relationship Id="rId17" Type="http://schemas.openxmlformats.org/officeDocument/2006/relationships/tags" Target="../tags/tag416.xml"/><Relationship Id="rId18" Type="http://schemas.openxmlformats.org/officeDocument/2006/relationships/tags" Target="../tags/tag417.xml"/><Relationship Id="rId1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tags" Target="../tags/tag421.xml"/><Relationship Id="rId5" Type="http://schemas.openxmlformats.org/officeDocument/2006/relationships/tags" Target="../tags/tag422.xml"/><Relationship Id="rId6" Type="http://schemas.openxmlformats.org/officeDocument/2006/relationships/tags" Target="../tags/tag423.xml"/><Relationship Id="rId7" Type="http://schemas.openxmlformats.org/officeDocument/2006/relationships/tags" Target="../tags/tag424.xml"/><Relationship Id="rId8" Type="http://schemas.openxmlformats.org/officeDocument/2006/relationships/tags" Target="../tags/tag425.xml"/><Relationship Id="rId9"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6.xml"/><Relationship Id="rId2" Type="http://schemas.openxmlformats.org/officeDocument/2006/relationships/tags" Target="../tags/tag427.xml"/><Relationship Id="rId3" Type="http://schemas.openxmlformats.org/officeDocument/2006/relationships/tags" Target="../tags/tag428.xml"/><Relationship Id="rId4"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tags" Target="../tags/tag433.xml"/><Relationship Id="rId6" Type="http://schemas.openxmlformats.org/officeDocument/2006/relationships/tags" Target="../tags/tag434.xml"/><Relationship Id="rId7"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435.xml"/><Relationship Id="rId2" Type="http://schemas.openxmlformats.org/officeDocument/2006/relationships/tags" Target="../tags/tag436.xml"/><Relationship Id="rId3" Type="http://schemas.openxmlformats.org/officeDocument/2006/relationships/tags" Target="../tags/tag437.xml"/><Relationship Id="rId4" Type="http://schemas.openxmlformats.org/officeDocument/2006/relationships/tags" Target="../tags/tag438.xml"/><Relationship Id="rId5"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tags" Target="../tags/tag440.xml"/><Relationship Id="rId3" Type="http://schemas.openxmlformats.org/officeDocument/2006/relationships/tags" Target="../tags/tag441.xml"/><Relationship Id="rId4" Type="http://schemas.openxmlformats.org/officeDocument/2006/relationships/tags" Target="../tags/tag442.xml"/><Relationship Id="rId5" Type="http://schemas.openxmlformats.org/officeDocument/2006/relationships/tags" Target="../tags/tag443.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机器学习技术在医学图像处理中的应用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单击输入目录标题</a:t>
            </a:r>
            <a:endParaRPr altLang="en-US" b="1" dirty="0" sz="11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机器学习技术概述</a:t>
            </a:r>
            <a:endParaRPr altLang="en-US" b="1" dirty="0" sz="11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机器学习在医学图像处理中的应用</a:t>
            </a:r>
            <a:endParaRPr altLang="en-US" b="1" dirty="0" sz="11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100" kern="0" lang="zh-CN" spc="100">
                <a:solidFill>
                  <a:schemeClr val="lt1">
                    <a:lumMod val="100000"/>
                  </a:schemeClr>
                </a:solidFill>
                <a:effectLst/>
                <a:latin typeface="+中文标题" charset="0"/>
                <a:ea typeface="+mj-ea"/>
              </a:rPr>
              <a:t>常用机器学习算法在医学图像处理中的应用</a:t>
            </a:r>
            <a:endParaRPr altLang="en-US" b="1" dirty="0" sz="11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47143"/>
          </a:bodyPr>
          <a:p>
            <a:pPr>
              <a:lnSpc>
                <a:spcPct val="100000"/>
              </a:lnSpc>
            </a:pPr>
            <a:r>
              <a:rPr altLang="en-US" b="1" dirty="0" sz="2800" kern="0" lang="zh-CN" spc="100">
                <a:solidFill>
                  <a:schemeClr val="lt1">
                    <a:lumMod val="100000"/>
                  </a:schemeClr>
                </a:solidFill>
                <a:effectLst/>
                <a:latin typeface="+中文标题" charset="0"/>
                <a:ea typeface="+mj-ea"/>
              </a:rPr>
              <a:t>机器学习技术在医学图像处理中的挑战与未来发展</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47143"/>
          </a:bodyPr>
          <a:p>
            <a:pPr>
              <a:lnSpc>
                <a:spcPct val="100000"/>
              </a:lnSpc>
            </a:pPr>
            <a:r>
              <a:rPr altLang="en-US" b="1" dirty="0" sz="2800" kern="0" lang="zh-CN" spc="100">
                <a:solidFill>
                  <a:schemeClr val="lt1">
                    <a:lumMod val="100000"/>
                  </a:schemeClr>
                </a:solidFill>
                <a:effectLst/>
                <a:latin typeface="+中文标题" charset="0"/>
                <a:ea typeface="+mj-ea"/>
              </a:rPr>
              <a:t>机器学习技术在医学图像处理中的实际应用案例</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机器学习技术概述</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机器学习的定义和分类</a:t>
            </a:r>
            <a:endParaRPr altLang="en-US" lang="zh-CN"/>
          </a:p>
        </p:txBody>
      </p:sp>
      <p:sp>
        <p:nvSpPr>
          <p:cNvPr id="1049056" name="矩形: 圆角 4"/>
          <p:cNvSpPr/>
          <p:nvPr>
            <p:custDataLst>
              <p:tags r:id="rId1"/>
            </p:custDataLst>
          </p:nvPr>
        </p:nvSpPr>
        <p:spPr>
          <a:xfrm>
            <a:off x="551935" y="3265827"/>
            <a:ext cx="5158285" cy="100970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58" name="正文"/>
          <p:cNvSpPr txBox="1"/>
          <p:nvPr>
            <p:custDataLst>
              <p:tags r:id="rId2"/>
            </p:custDataLst>
          </p:nvPr>
        </p:nvSpPr>
        <p:spPr>
          <a:xfrm>
            <a:off x="1083426" y="3401909"/>
            <a:ext cx="4254494" cy="67848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定义：机器学习是一门研究计算机如何从数据中学习，并自动改进和优化算法的技术</a:t>
            </a:r>
            <a:endParaRPr altLang="en-US" dirty="0" sz="1600" lang="zh-CN" spc="150">
              <a:solidFill>
                <a:schemeClr val="tx1"/>
              </a:solidFill>
              <a:latin typeface="+mn-ea"/>
            </a:endParaRPr>
          </a:p>
        </p:txBody>
      </p:sp>
      <p:sp>
        <p:nvSpPr>
          <p:cNvPr id="1049060" name="矩形: 圆角 4"/>
          <p:cNvSpPr/>
          <p:nvPr>
            <p:custDataLst>
              <p:tags r:id="rId3"/>
            </p:custDataLst>
          </p:nvPr>
        </p:nvSpPr>
        <p:spPr>
          <a:xfrm>
            <a:off x="6481780" y="3265827"/>
            <a:ext cx="5158285" cy="101034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62" name="正文"/>
          <p:cNvSpPr txBox="1"/>
          <p:nvPr>
            <p:custDataLst>
              <p:tags r:id="rId4"/>
            </p:custDataLst>
          </p:nvPr>
        </p:nvSpPr>
        <p:spPr>
          <a:xfrm>
            <a:off x="6933676" y="3401909"/>
            <a:ext cx="4254494" cy="67848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分类：监督学习、无监督学习、半监督学习和强化学习</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机器学习在医学领域的应用</a:t>
            </a:r>
            <a:endParaRPr altLang="en-US" lang="zh-CN"/>
          </a:p>
        </p:txBody>
      </p:sp>
      <p:sp>
        <p:nvSpPr>
          <p:cNvPr id="104910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医学影像诊断：利用深度学习技术识别和分析医学影像，辅助医生进行疾病诊断</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0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2" name="TextBox 2"/>
          <p:cNvSpPr txBox="1"/>
          <p:nvPr>
            <p:custDataLst>
              <p:tags r:id="rId6"/>
            </p:custDataLst>
          </p:nvPr>
        </p:nvSpPr>
        <p:spPr>
          <a:xfrm>
            <a:off x="3536878" y="3030566"/>
            <a:ext cx="2303661" cy="1860187"/>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医学影像处理：通过机器学习算法对医学影像进行预处理、增强和分割等操作，提高影像质量和诊断准确性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1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医学数据挖掘：利用机器学习技术对大量医学数据进行挖掘和分析，发现疾病规律和预测疾病发展趋势</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2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医学辅助决策：通过机器学习算法对医学数据进行学习和建模，为医生提供辅助决策建议和治疗方案推荐</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62" name="标题 1"/>
          <p:cNvSpPr>
            <a:spLocks noGrp="1"/>
          </p:cNvSpPr>
          <p:nvPr>
            <p:ph type="title"/>
          </p:nvPr>
        </p:nvSpPr>
        <p:spPr/>
        <p:txBody>
          <a:bodyPr/>
          <a:p>
            <a:r>
              <a:rPr altLang="en-US" lang="zh-CN"/>
              <a:t>医学图像处理的重要性</a:t>
            </a:r>
            <a:endParaRPr altLang="en-US" lang="zh-CN"/>
          </a:p>
        </p:txBody>
      </p:sp>
      <p:sp>
        <p:nvSpPr>
          <p:cNvPr id="104916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医学图像处理是诊断和治疗的关键</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7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机器学习技术可以提高医学图像处理的准确性和效率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7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医学图像处理在疾病诊断和治疗中的广泛应用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8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6"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机器学习技术在医学图像处理中的潜力和挑战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2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机器学习在医学图像处理中的应用</a:t>
            </a:r>
            <a:endParaRPr altLang="en-US" dirty="0" lang="zh-CN">
              <a:solidFill>
                <a:schemeClr val="lt1">
                  <a:lumMod val="100000"/>
                </a:schemeClr>
              </a:solidFill>
            </a:endParaRPr>
          </a:p>
        </p:txBody>
      </p:sp>
      <p:sp>
        <p:nvSpPr>
          <p:cNvPr id="1049226"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00" name="标题 1"/>
          <p:cNvSpPr>
            <a:spLocks noGrp="1"/>
          </p:cNvSpPr>
          <p:nvPr>
            <p:ph type="title"/>
          </p:nvPr>
        </p:nvSpPr>
        <p:spPr/>
        <p:txBody>
          <a:bodyPr/>
          <a:p>
            <a:r>
              <a:rPr altLang="en-US" lang="zh-CN"/>
              <a:t>图像分类与识别</a:t>
            </a:r>
            <a:endParaRPr altLang="en-US" lang="zh-CN"/>
          </a:p>
        </p:txBody>
      </p:sp>
      <p:sp>
        <p:nvSpPr>
          <p:cNvPr id="1049302"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6"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0"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2"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4"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6"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8"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图像增强：利用机器学习技术对医学图像进行增强处理，提高图像质量</a:t>
            </a:r>
            <a:endParaRPr altLang="en-US" dirty="0" sz="2400" lang="zh-CN">
              <a:latin typeface="+mn-ea"/>
              <a:ea typeface="+mn-ea"/>
            </a:endParaRPr>
          </a:p>
        </p:txBody>
      </p:sp>
      <p:sp>
        <p:nvSpPr>
          <p:cNvPr id="1049320"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图像分割：通过机器学习技术将医学图像中的感兴趣区域进行分割，提取特征信息</a:t>
            </a:r>
            <a:endParaRPr altLang="en-US" dirty="0" sz="2400" lang="zh-CN">
              <a:latin typeface="+mn-ea"/>
              <a:ea typeface="+mn-ea"/>
            </a:endParaRPr>
          </a:p>
        </p:txBody>
      </p:sp>
      <p:sp>
        <p:nvSpPr>
          <p:cNvPr id="1049322"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图像分类：利用机器学习技术对医学图像进行分类，如X光片、CT片、MRI片等</a:t>
            </a:r>
            <a:endParaRPr altLang="en-US" dirty="0" sz="2400" lang="zh-CN">
              <a:latin typeface="+mn-ea"/>
              <a:ea typeface="+mn-ea"/>
            </a:endParaRPr>
          </a:p>
        </p:txBody>
      </p:sp>
      <p:sp>
        <p:nvSpPr>
          <p:cNvPr id="1049324"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图像识别：通过机器学习技术识别医学图像中的病变区域，如肿瘤、炎症等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62" name="标题 1"/>
          <p:cNvSpPr>
            <a:spLocks noGrp="1"/>
          </p:cNvSpPr>
          <p:nvPr>
            <p:ph type="title"/>
          </p:nvPr>
        </p:nvSpPr>
        <p:spPr/>
        <p:txBody>
          <a:bodyPr/>
          <a:p>
            <a:r>
              <a:rPr altLang="en-US" lang="zh-CN"/>
              <a:t>图像分割与标注</a:t>
            </a:r>
            <a:endParaRPr altLang="en-US" lang="zh-CN"/>
          </a:p>
        </p:txBody>
      </p:sp>
      <p:sp>
        <p:nvSpPr>
          <p:cNvPr id="1049364"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6"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368"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图像分割：将医学图像中的感兴趣区域与背景或其他区域进行区分</a:t>
            </a:r>
            <a:endParaRPr altLang="en-US" dirty="0" sz="2000" lang="zh-CN" spc="200">
              <a:solidFill>
                <a:schemeClr val="tx1">
                  <a:lumMod val="85000"/>
                  <a:lumOff val="15000"/>
                </a:schemeClr>
              </a:solidFill>
              <a:latin typeface="+mn-ea"/>
              <a:sym typeface="+mn-ea"/>
            </a:endParaRPr>
          </a:p>
        </p:txBody>
      </p:sp>
      <p:sp>
        <p:nvSpPr>
          <p:cNvPr id="1049370"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2"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74"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图像标注：为医学图像中的感兴趣区域提供语义信息，如疾病类型、病灶位置等</a:t>
            </a:r>
            <a:endParaRPr altLang="en-US" dirty="0" sz="2000" lang="zh-CN" spc="200">
              <a:solidFill>
                <a:schemeClr val="tx1">
                  <a:lumMod val="85000"/>
                  <a:lumOff val="15000"/>
                </a:schemeClr>
              </a:solidFill>
              <a:latin typeface="+mn-ea"/>
              <a:sym typeface="+mn-ea"/>
            </a:endParaRPr>
          </a:p>
        </p:txBody>
      </p:sp>
      <p:sp>
        <p:nvSpPr>
          <p:cNvPr id="1049376"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8"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80"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机器学习算法：利用深度学习、计算机视觉等技术实现图像分割与标注</a:t>
            </a:r>
            <a:endParaRPr altLang="en-US" dirty="0" sz="2000" lang="zh-CN" spc="200">
              <a:solidFill>
                <a:schemeClr val="tx1">
                  <a:lumMod val="85000"/>
                  <a:lumOff val="15000"/>
                </a:schemeClr>
              </a:solidFill>
              <a:latin typeface="+mn-ea"/>
              <a:sym typeface="+mn-ea"/>
            </a:endParaRPr>
          </a:p>
        </p:txBody>
      </p:sp>
      <p:sp>
        <p:nvSpPr>
          <p:cNvPr id="1049382"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4"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86"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应用场景：辅助医生进行疾病诊断和治疗方案制定，提高诊断准确性和效率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24" name="标题 1"/>
          <p:cNvSpPr>
            <a:spLocks noGrp="1"/>
          </p:cNvSpPr>
          <p:nvPr>
            <p:ph type="title"/>
          </p:nvPr>
        </p:nvSpPr>
        <p:spPr/>
        <p:txBody>
          <a:bodyPr/>
          <a:p>
            <a:r>
              <a:rPr altLang="en-US" lang="zh-CN"/>
              <a:t>医学图像增强与去噪</a:t>
            </a:r>
            <a:endParaRPr altLang="en-US" lang="zh-CN"/>
          </a:p>
        </p:txBody>
      </p:sp>
      <p:sp>
        <p:nvSpPr>
          <p:cNvPr id="104942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医学图像增强的方法：直方图均衡化、对比度拉伸、滤波增强等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机器学习在医学图像增强与去噪中的应用：深度学习网络、卷积神经网络等</a:t>
            </a:r>
            <a:endParaRPr dirty="0" sz="2000" err="1">
              <a:solidFill>
                <a:schemeClr val="tx1">
                  <a:lumMod val="75000"/>
                  <a:lumOff val="25000"/>
                </a:schemeClr>
              </a:solidFill>
              <a:latin typeface="+mn-ea"/>
              <a:ea typeface="+mn-ea"/>
              <a:cs typeface="+mn-ea"/>
              <a:sym typeface="+mn-lt"/>
            </a:endParaRPr>
          </a:p>
        </p:txBody>
      </p:sp>
      <p:sp>
        <p:nvSpPr>
          <p:cNvPr id="104944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机器学习在医学图像增强与去噪中的优势：提高图像质量、降低噪声干扰、提高诊断准确率等</a:t>
            </a:r>
            <a:endParaRPr dirty="0" sz="2000" err="1">
              <a:solidFill>
                <a:schemeClr val="tx1">
                  <a:lumMod val="75000"/>
                  <a:lumOff val="25000"/>
                </a:schemeClr>
              </a:solidFill>
              <a:latin typeface="+mn-ea"/>
              <a:ea typeface="+mn-ea"/>
              <a:cs typeface="+mn-ea"/>
              <a:sym typeface="+mn-lt"/>
            </a:endParaRPr>
          </a:p>
        </p:txBody>
      </p:sp>
      <p:sp>
        <p:nvSpPr>
          <p:cNvPr id="1049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医学图像去噪的方法：中值滤波、高斯滤波、小波变换等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02" name="标题 1"/>
          <p:cNvSpPr>
            <a:spLocks noGrp="1"/>
          </p:cNvSpPr>
          <p:nvPr>
            <p:ph type="title"/>
          </p:nvPr>
        </p:nvSpPr>
        <p:spPr/>
        <p:txBody>
          <a:bodyPr/>
          <a:p>
            <a:r>
              <a:rPr altLang="en-US" lang="zh-CN"/>
              <a:t>医学图像三维重建</a:t>
            </a:r>
            <a:endParaRPr altLang="en-US" lang="zh-CN"/>
          </a:p>
        </p:txBody>
      </p:sp>
      <p:sp>
        <p:nvSpPr>
          <p:cNvPr id="104950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医学图像三维重建的定义和原理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三维重建技术在医学图像处理中的应用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1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常见的医学图像三维重建方法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2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6"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三维重建技术在医学图像处理中的优势和局限性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6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常用机器学习算法在医学图像处理中的应用</a:t>
            </a:r>
            <a:endParaRPr altLang="en-US" dirty="0" lang="zh-CN">
              <a:solidFill>
                <a:schemeClr val="lt1">
                  <a:lumMod val="100000"/>
                </a:schemeClr>
              </a:solidFill>
            </a:endParaRPr>
          </a:p>
        </p:txBody>
      </p:sp>
      <p:sp>
        <p:nvSpPr>
          <p:cNvPr id="1049566"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深度学习算法在医学图像处理中的应用</a:t>
            </a:r>
            <a:endParaRPr altLang="en-US" lang="zh-CN"/>
          </a:p>
        </p:txBody>
      </p:sp>
      <p:sp>
        <p:nvSpPr>
          <p:cNvPr id="1049642" name="Freeform 20"/>
          <p:cNvSpPr>
            <a:spLocks noChangeArrowheads="1"/>
          </p:cNvSpPr>
          <p:nvPr>
            <p:custDataLst>
              <p:tags r:id="rId1"/>
            </p:custDataLst>
          </p:nvPr>
        </p:nvSpPr>
        <p:spPr bwMode="auto">
          <a:xfrm>
            <a:off x="551935" y="1497911"/>
            <a:ext cx="2173176" cy="1646919"/>
          </a:xfrm>
          <a:custGeom>
            <a:avLst/>
            <a:gdLst>
              <a:gd name="T0" fmla="*/ 0 w 5260"/>
              <a:gd name="T1" fmla="*/ 3424 h 3425"/>
              <a:gd name="T2" fmla="*/ 5259 w 5260"/>
              <a:gd name="T3" fmla="*/ 1352 h 3425"/>
              <a:gd name="T4" fmla="*/ 5259 w 5260"/>
              <a:gd name="T5" fmla="*/ 0 h 3425"/>
              <a:gd name="T6" fmla="*/ 0 w 5260"/>
              <a:gd name="T7" fmla="*/ 2074 h 3425"/>
              <a:gd name="T8" fmla="*/ 0 w 5260"/>
              <a:gd name="T9" fmla="*/ 3424 h 3425"/>
            </a:gdLst>
            <a:ahLst/>
            <a:cxnLst>
              <a:cxn ang="0">
                <a:pos x="T0" y="T1"/>
              </a:cxn>
              <a:cxn ang="0">
                <a:pos x="T2" y="T3"/>
              </a:cxn>
              <a:cxn ang="0">
                <a:pos x="T4" y="T5"/>
              </a:cxn>
              <a:cxn ang="0">
                <a:pos x="T6" y="T7"/>
              </a:cxn>
              <a:cxn ang="0">
                <a:pos x="T8" y="T9"/>
              </a:cxn>
            </a:cxnLst>
            <a:rect l="0" t="0" r="r" b="b"/>
            <a:pathLst>
              <a:path w="5260" h="3425">
                <a:moveTo>
                  <a:pt x="0" y="3424"/>
                </a:moveTo>
                <a:lnTo>
                  <a:pt x="5259" y="1352"/>
                </a:lnTo>
                <a:lnTo>
                  <a:pt x="5259" y="0"/>
                </a:lnTo>
                <a:lnTo>
                  <a:pt x="0" y="2074"/>
                </a:lnTo>
                <a:lnTo>
                  <a:pt x="0" y="3424"/>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44" name="Freeform 21"/>
          <p:cNvSpPr>
            <a:spLocks noChangeArrowheads="1"/>
          </p:cNvSpPr>
          <p:nvPr>
            <p:custDataLst>
              <p:tags r:id="rId2"/>
            </p:custDataLst>
          </p:nvPr>
        </p:nvSpPr>
        <p:spPr bwMode="auto">
          <a:xfrm>
            <a:off x="551935" y="2481996"/>
            <a:ext cx="2173176" cy="1646919"/>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46" name="Freeform 22"/>
          <p:cNvSpPr>
            <a:spLocks noChangeArrowheads="1"/>
          </p:cNvSpPr>
          <p:nvPr>
            <p:custDataLst>
              <p:tags r:id="rId3"/>
            </p:custDataLst>
          </p:nvPr>
        </p:nvSpPr>
        <p:spPr bwMode="auto">
          <a:xfrm>
            <a:off x="551935" y="3460946"/>
            <a:ext cx="2173176" cy="165115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48" name="Freeform 25"/>
          <p:cNvSpPr>
            <a:spLocks noChangeArrowheads="1"/>
          </p:cNvSpPr>
          <p:nvPr>
            <p:custDataLst>
              <p:tags r:id="rId4"/>
            </p:custDataLst>
          </p:nvPr>
        </p:nvSpPr>
        <p:spPr bwMode="auto">
          <a:xfrm>
            <a:off x="551935" y="2477502"/>
            <a:ext cx="2173176" cy="667672"/>
          </a:xfrm>
          <a:custGeom>
            <a:avLst/>
            <a:gdLst>
              <a:gd name="T0" fmla="*/ 5259 w 5260"/>
              <a:gd name="T1" fmla="*/ 1351 h 1352"/>
              <a:gd name="T2" fmla="*/ 0 w 5260"/>
              <a:gd name="T3" fmla="*/ 1351 h 1352"/>
              <a:gd name="T4" fmla="*/ 0 w 5260"/>
              <a:gd name="T5" fmla="*/ 0 h 1352"/>
              <a:gd name="T6" fmla="*/ 5259 w 5260"/>
              <a:gd name="T7" fmla="*/ 0 h 1352"/>
              <a:gd name="T8" fmla="*/ 5259 w 5260"/>
              <a:gd name="T9" fmla="*/ 1351 h 1352"/>
            </a:gdLst>
            <a:ahLst/>
            <a:cxnLst>
              <a:cxn ang="0">
                <a:pos x="T0" y="T1"/>
              </a:cxn>
              <a:cxn ang="0">
                <a:pos x="T2" y="T3"/>
              </a:cxn>
              <a:cxn ang="0">
                <a:pos x="T4" y="T5"/>
              </a:cxn>
              <a:cxn ang="0">
                <a:pos x="T6" y="T7"/>
              </a:cxn>
              <a:cxn ang="0">
                <a:pos x="T8" y="T9"/>
              </a:cxn>
            </a:cxnLst>
            <a:rect l="0" t="0" r="r" b="b"/>
            <a:pathLst>
              <a:path w="5260" h="1352">
                <a:moveTo>
                  <a:pt x="5259" y="1351"/>
                </a:moveTo>
                <a:lnTo>
                  <a:pt x="0" y="1351"/>
                </a:lnTo>
                <a:lnTo>
                  <a:pt x="0" y="0"/>
                </a:lnTo>
                <a:lnTo>
                  <a:pt x="5259" y="0"/>
                </a:lnTo>
                <a:lnTo>
                  <a:pt x="5259" y="1351"/>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50" name="Freeform 26"/>
          <p:cNvSpPr>
            <a:spLocks noChangeArrowheads="1"/>
          </p:cNvSpPr>
          <p:nvPr>
            <p:custDataLst>
              <p:tags r:id="rId5"/>
            </p:custDataLst>
          </p:nvPr>
        </p:nvSpPr>
        <p:spPr bwMode="auto">
          <a:xfrm>
            <a:off x="551935" y="3462872"/>
            <a:ext cx="2173176" cy="665498"/>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52" name="Freeform 22"/>
          <p:cNvSpPr>
            <a:spLocks noChangeArrowheads="1"/>
          </p:cNvSpPr>
          <p:nvPr>
            <p:custDataLst>
              <p:tags r:id="rId6"/>
            </p:custDataLst>
          </p:nvPr>
        </p:nvSpPr>
        <p:spPr bwMode="auto">
          <a:xfrm>
            <a:off x="551935" y="4444389"/>
            <a:ext cx="2173176" cy="165115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654" name="Freeform 27"/>
          <p:cNvSpPr>
            <a:spLocks noChangeArrowheads="1"/>
          </p:cNvSpPr>
          <p:nvPr>
            <p:custDataLst>
              <p:tags r:id="rId7"/>
            </p:custDataLst>
          </p:nvPr>
        </p:nvSpPr>
        <p:spPr bwMode="auto">
          <a:xfrm>
            <a:off x="551935" y="5427832"/>
            <a:ext cx="2173176" cy="667672"/>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56" name="Freeform 26"/>
          <p:cNvSpPr>
            <a:spLocks noChangeArrowheads="1"/>
          </p:cNvSpPr>
          <p:nvPr>
            <p:custDataLst>
              <p:tags r:id="rId8"/>
            </p:custDataLst>
          </p:nvPr>
        </p:nvSpPr>
        <p:spPr bwMode="auto">
          <a:xfrm>
            <a:off x="551935" y="4446315"/>
            <a:ext cx="2173176" cy="665498"/>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58" name="正文"/>
          <p:cNvSpPr txBox="1"/>
          <p:nvPr>
            <p:custDataLst>
              <p:tags r:id="rId9"/>
            </p:custDataLst>
          </p:nvPr>
        </p:nvSpPr>
        <p:spPr>
          <a:xfrm>
            <a:off x="2804482" y="1411892"/>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深度学习算法概述：介绍深度学习算法的基本原理、特点和应用领域。</a:t>
            </a:r>
            <a:endParaRPr altLang="en-US" sz="1600" lang="zh-CN" spc="150">
              <a:solidFill>
                <a:schemeClr val="tx1">
                  <a:lumMod val="65000"/>
                  <a:lumOff val="35000"/>
                </a:schemeClr>
              </a:solidFill>
              <a:latin typeface="+mn-ea"/>
            </a:endParaRPr>
          </a:p>
        </p:txBody>
      </p:sp>
      <p:sp>
        <p:nvSpPr>
          <p:cNvPr id="1049660" name="正文"/>
          <p:cNvSpPr txBox="1"/>
          <p:nvPr>
            <p:custDataLst>
              <p:tags r:id="rId10"/>
            </p:custDataLst>
          </p:nvPr>
        </p:nvSpPr>
        <p:spPr>
          <a:xfrm>
            <a:off x="2804482" y="2402396"/>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医学图像处理中的深度学习算法：介绍卷积神经网络（CNN）、循环神经网络（RNN）等深度学习算法在医学图像处理中的应用。</a:t>
            </a:r>
            <a:endParaRPr altLang="en-US" sz="1600" lang="zh-CN" spc="150">
              <a:solidFill>
                <a:schemeClr val="tx1">
                  <a:lumMod val="65000"/>
                  <a:lumOff val="35000"/>
                </a:schemeClr>
              </a:solidFill>
              <a:latin typeface="+mn-ea"/>
            </a:endParaRPr>
          </a:p>
        </p:txBody>
      </p:sp>
      <p:sp>
        <p:nvSpPr>
          <p:cNvPr id="1049662" name="正文"/>
          <p:cNvSpPr txBox="1"/>
          <p:nvPr>
            <p:custDataLst>
              <p:tags r:id="rId11"/>
            </p:custDataLst>
          </p:nvPr>
        </p:nvSpPr>
        <p:spPr>
          <a:xfrm>
            <a:off x="2804482" y="3392901"/>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深度学习算法在医学图像处理中的优势：分析深度学习算法在医学图像处理中的优势，如提高图像识别准确率、降低误诊率等。</a:t>
            </a:r>
            <a:endParaRPr altLang="en-US" sz="1600" lang="zh-CN" spc="150">
              <a:solidFill>
                <a:schemeClr val="tx1">
                  <a:lumMod val="65000"/>
                  <a:lumOff val="35000"/>
                </a:schemeClr>
              </a:solidFill>
              <a:latin typeface="+mn-ea"/>
            </a:endParaRPr>
          </a:p>
        </p:txBody>
      </p:sp>
      <p:sp>
        <p:nvSpPr>
          <p:cNvPr id="1049664" name="正文"/>
          <p:cNvSpPr txBox="1"/>
          <p:nvPr>
            <p:custDataLst>
              <p:tags r:id="rId12"/>
            </p:custDataLst>
          </p:nvPr>
        </p:nvSpPr>
        <p:spPr>
          <a:xfrm>
            <a:off x="2804482" y="4383405"/>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深度学习算法在医学图像处理中的挑战：探讨深度学习算法在医学图像处理中面临的挑战，如数据标注、模型泛化能力等。</a:t>
            </a:r>
            <a:endParaRPr altLang="en-US" sz="1600" lang="zh-CN" spc="150">
              <a:solidFill>
                <a:schemeClr val="tx1">
                  <a:lumMod val="65000"/>
                  <a:lumOff val="35000"/>
                </a:schemeClr>
              </a:solidFill>
              <a:latin typeface="+mn-ea"/>
            </a:endParaRPr>
          </a:p>
        </p:txBody>
      </p:sp>
      <p:sp>
        <p:nvSpPr>
          <p:cNvPr id="1049666" name="正文"/>
          <p:cNvSpPr txBox="1"/>
          <p:nvPr>
            <p:custDataLst>
              <p:tags r:id="rId13"/>
            </p:custDataLst>
          </p:nvPr>
        </p:nvSpPr>
        <p:spPr>
          <a:xfrm>
            <a:off x="2804482" y="5373910"/>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未来研究方向：展望未来研究方向，探讨如何进一步提高深度学习算法在医学图像处理中的应用效果。</a:t>
            </a:r>
            <a:endParaRPr altLang="en-US" sz="1600" lang="zh-CN" spc="150">
              <a:solidFill>
                <a:schemeClr val="tx1">
                  <a:lumMod val="65000"/>
                  <a:lumOff val="35000"/>
                </a:schemeClr>
              </a:solidFill>
              <a:latin typeface="+mn-ea"/>
            </a:endParaRPr>
          </a:p>
        </p:txBody>
      </p:sp>
      <p:sp>
        <p:nvSpPr>
          <p:cNvPr id="1049668" name="Freeform 23"/>
          <p:cNvSpPr>
            <a:spLocks noChangeArrowheads="1"/>
          </p:cNvSpPr>
          <p:nvPr>
            <p:custDataLst>
              <p:tags r:id="rId14"/>
            </p:custDataLst>
          </p:nvPr>
        </p:nvSpPr>
        <p:spPr bwMode="auto">
          <a:xfrm>
            <a:off x="551935" y="1490850"/>
            <a:ext cx="2173176" cy="667672"/>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卷积神经网络在医学图像处理中的应用</a:t>
            </a:r>
            <a:endParaRPr altLang="en-US" lang="zh-CN"/>
          </a:p>
        </p:txBody>
      </p:sp>
      <p:sp>
        <p:nvSpPr>
          <p:cNvPr id="104970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医学图像处理中的常见问题</a:t>
            </a:r>
            <a:endParaRPr altLang="en-US" sz="1400" lang="zh-CN" spc="150">
              <a:solidFill>
                <a:schemeClr val="tx1"/>
              </a:solidFill>
              <a:effectLst/>
              <a:latin typeface="+mn-ea"/>
              <a:sym typeface="+mn-ea"/>
            </a:endParaRPr>
          </a:p>
        </p:txBody>
      </p:sp>
      <p:sp>
        <p:nvSpPr>
          <p:cNvPr id="104971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卷积神经网络的基本原理和结构</a:t>
            </a:r>
            <a:endParaRPr altLang="en-US" dirty="0" sz="1400" lang="zh-CN" spc="150">
              <a:solidFill>
                <a:schemeClr val="tx1"/>
              </a:solidFill>
              <a:effectLst/>
              <a:latin typeface="+mn-ea"/>
              <a:sym typeface="+mn-ea"/>
            </a:endParaRPr>
          </a:p>
        </p:txBody>
      </p:sp>
      <p:sp>
        <p:nvSpPr>
          <p:cNvPr id="104972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卷积神经网络在医学图像处理中的应用案例</a:t>
            </a:r>
            <a:endParaRPr altLang="en-US" sz="1400" lang="zh-CN" spc="150">
              <a:solidFill>
                <a:schemeClr val="tx1"/>
              </a:solidFill>
              <a:effectLst/>
              <a:latin typeface="+mn-ea"/>
              <a:sym typeface="+mn-ea"/>
            </a:endParaRPr>
          </a:p>
        </p:txBody>
      </p:sp>
      <p:sp>
        <p:nvSpPr>
          <p:cNvPr id="104972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卷积神经网络的优势和局限性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60" name="标题 1"/>
          <p:cNvSpPr>
            <a:spLocks noGrp="1"/>
          </p:cNvSpPr>
          <p:nvPr>
            <p:ph type="title"/>
          </p:nvPr>
        </p:nvSpPr>
        <p:spPr/>
        <p:txBody>
          <a:bodyPr/>
          <a:p>
            <a:r>
              <a:rPr altLang="en-US" lang="zh-CN"/>
              <a:t>支持向量机在医学图像处理中的应用</a:t>
            </a:r>
            <a:endParaRPr altLang="en-US" lang="zh-CN"/>
          </a:p>
        </p:txBody>
      </p:sp>
      <p:sp>
        <p:nvSpPr>
          <p:cNvPr id="1049762"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64"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66"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8"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0"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支持向量机在医学图像配准中的应用</a:t>
            </a:r>
            <a:endParaRPr altLang="en-US" dirty="0" sz="1200" lang="zh-CN" spc="150">
              <a:solidFill>
                <a:srgbClr val="FFFFFF"/>
              </a:solidFill>
              <a:latin typeface="+mn-ea"/>
              <a:sym typeface="+mn-ea"/>
            </a:endParaRPr>
          </a:p>
        </p:txBody>
      </p:sp>
      <p:sp>
        <p:nvSpPr>
          <p:cNvPr id="1049772"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4"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6"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支持向量机在医学图像分割中的应用</a:t>
            </a:r>
            <a:endParaRPr altLang="en-US" dirty="0" sz="1200" lang="zh-CN" spc="150">
              <a:solidFill>
                <a:schemeClr val="tx1">
                  <a:lumMod val="65000"/>
                  <a:lumOff val="35000"/>
                </a:schemeClr>
              </a:solidFill>
              <a:latin typeface="+mn-ea"/>
              <a:sym typeface="+mn-ea"/>
            </a:endParaRPr>
          </a:p>
        </p:txBody>
      </p:sp>
      <p:sp>
        <p:nvSpPr>
          <p:cNvPr id="1049778"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0"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2"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支持向量机在医学图像分类中的应用</a:t>
            </a:r>
            <a:endParaRPr altLang="en-US" dirty="0" sz="1200" lang="zh-CN" spc="150">
              <a:solidFill>
                <a:srgbClr val="FFFFFF"/>
              </a:solidFill>
              <a:latin typeface="+mn-ea"/>
              <a:sym typeface="+mn-ea"/>
            </a:endParaRPr>
          </a:p>
        </p:txBody>
      </p:sp>
      <p:sp>
        <p:nvSpPr>
          <p:cNvPr id="1049784"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6"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8"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支持向量机的基本原理和特点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26" name="标题 1"/>
          <p:cNvSpPr>
            <a:spLocks noGrp="1"/>
          </p:cNvSpPr>
          <p:nvPr>
            <p:ph type="title"/>
          </p:nvPr>
        </p:nvSpPr>
        <p:spPr/>
        <p:txBody>
          <a:bodyPr/>
          <a:p>
            <a:r>
              <a:rPr altLang="en-US" lang="zh-CN"/>
              <a:t>决策树和随机森林在医学图像处理中的应用</a:t>
            </a:r>
            <a:endParaRPr altLang="en-US" lang="zh-CN"/>
          </a:p>
        </p:txBody>
      </p:sp>
      <p:sp>
        <p:nvSpPr>
          <p:cNvPr id="1049828" name="任意多边形: 形状 2"/>
          <p:cNvSpPr/>
          <p:nvPr>
            <p:custDataLst>
              <p:tags r:id="rId1"/>
            </p:custDataLst>
          </p:nvPr>
        </p:nvSpPr>
        <p:spPr>
          <a:xfrm rot="10800000">
            <a:off x="2517424" y="3908366"/>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30" name="矩形 4"/>
          <p:cNvSpPr/>
          <p:nvPr>
            <p:custDataLst>
              <p:tags r:id="rId2"/>
            </p:custDataLst>
          </p:nvPr>
        </p:nvSpPr>
        <p:spPr>
          <a:xfrm>
            <a:off x="2426916" y="4272322"/>
            <a:ext cx="180805" cy="18219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文本框 5"/>
          <p:cNvSpPr txBox="1"/>
          <p:nvPr>
            <p:custDataLst>
              <p:tags r:id="rId3"/>
            </p:custDataLst>
          </p:nvPr>
        </p:nvSpPr>
        <p:spPr>
          <a:xfrm>
            <a:off x="2728608" y="4228031"/>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随机森林算法在医学图像分割中的应用</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34" name="任意多边形: 形状 56"/>
          <p:cNvSpPr/>
          <p:nvPr>
            <p:custDataLst>
              <p:tags r:id="rId4"/>
            </p:custDataLst>
          </p:nvPr>
        </p:nvSpPr>
        <p:spPr>
          <a:xfrm rot="10800000">
            <a:off x="6268670" y="3908366"/>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6" name="矩形 57"/>
          <p:cNvSpPr/>
          <p:nvPr>
            <p:custDataLst>
              <p:tags r:id="rId5"/>
            </p:custDataLst>
          </p:nvPr>
        </p:nvSpPr>
        <p:spPr>
          <a:xfrm>
            <a:off x="6178163" y="4272322"/>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58"/>
          <p:cNvSpPr txBox="1"/>
          <p:nvPr>
            <p:custDataLst>
              <p:tags r:id="rId6"/>
            </p:custDataLst>
          </p:nvPr>
        </p:nvSpPr>
        <p:spPr>
          <a:xfrm>
            <a:off x="6479855" y="4228031"/>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决策树和随机森林算法在医学图像处理中的优缺点比较</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0" name="任意多边形: 形状 64"/>
          <p:cNvSpPr/>
          <p:nvPr>
            <p:custDataLst>
              <p:tags r:id="rId7"/>
            </p:custDataLst>
          </p:nvPr>
        </p:nvSpPr>
        <p:spPr>
          <a:xfrm rot="10800000">
            <a:off x="641801"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2" name="矩形 65"/>
          <p:cNvSpPr/>
          <p:nvPr>
            <p:custDataLst>
              <p:tags r:id="rId8"/>
            </p:custDataLst>
          </p:nvPr>
        </p:nvSpPr>
        <p:spPr>
          <a:xfrm>
            <a:off x="551935" y="1741321"/>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66"/>
          <p:cNvSpPr txBox="1"/>
          <p:nvPr>
            <p:custDataLst>
              <p:tags r:id="rId9"/>
            </p:custDataLst>
          </p:nvPr>
        </p:nvSpPr>
        <p:spPr>
          <a:xfrm>
            <a:off x="853627" y="1697030"/>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决策树算法在医学图像分类中的应用</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6" name="任意多边形: 形状 68"/>
          <p:cNvSpPr/>
          <p:nvPr>
            <p:custDataLst>
              <p:tags r:id="rId10"/>
            </p:custDataLst>
          </p:nvPr>
        </p:nvSpPr>
        <p:spPr>
          <a:xfrm rot="10800000">
            <a:off x="4393047"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8" name="矩形 69"/>
          <p:cNvSpPr/>
          <p:nvPr>
            <p:custDataLst>
              <p:tags r:id="rId11"/>
            </p:custDataLst>
          </p:nvPr>
        </p:nvSpPr>
        <p:spPr>
          <a:xfrm>
            <a:off x="4302540" y="1741321"/>
            <a:ext cx="180805" cy="18219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70"/>
          <p:cNvSpPr txBox="1"/>
          <p:nvPr>
            <p:custDataLst>
              <p:tags r:id="rId12"/>
            </p:custDataLst>
          </p:nvPr>
        </p:nvSpPr>
        <p:spPr>
          <a:xfrm>
            <a:off x="4604231" y="1697030"/>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决策树算法在医学图像分割中的应用</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52" name="任意多边形: 形状 72"/>
          <p:cNvSpPr/>
          <p:nvPr>
            <p:custDataLst>
              <p:tags r:id="rId13"/>
            </p:custDataLst>
          </p:nvPr>
        </p:nvSpPr>
        <p:spPr>
          <a:xfrm rot="10800000">
            <a:off x="8144294"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4" name="文本框 74"/>
          <p:cNvSpPr txBox="1"/>
          <p:nvPr>
            <p:custDataLst>
              <p:tags r:id="rId14"/>
            </p:custDataLst>
          </p:nvPr>
        </p:nvSpPr>
        <p:spPr>
          <a:xfrm>
            <a:off x="8355478" y="1697030"/>
            <a:ext cx="3073104" cy="1275698"/>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随机森林算法在医学图像分类中的应用</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6" name="矩形 73"/>
          <p:cNvSpPr/>
          <p:nvPr>
            <p:custDataLst>
              <p:tags r:id="rId15"/>
            </p:custDataLst>
          </p:nvPr>
        </p:nvSpPr>
        <p:spPr>
          <a:xfrm>
            <a:off x="8053786" y="1741321"/>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9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机器学习技术在医学图像处理中的挑战与未来发展</a:t>
            </a:r>
            <a:endParaRPr altLang="en-US" dirty="0" lang="zh-CN">
              <a:solidFill>
                <a:schemeClr val="lt1">
                  <a:lumMod val="100000"/>
                </a:schemeClr>
              </a:solidFill>
            </a:endParaRPr>
          </a:p>
        </p:txBody>
      </p:sp>
      <p:sp>
        <p:nvSpPr>
          <p:cNvPr id="104989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70" name="标题 1"/>
          <p:cNvSpPr>
            <a:spLocks noGrp="1"/>
          </p:cNvSpPr>
          <p:nvPr>
            <p:ph type="title"/>
          </p:nvPr>
        </p:nvSpPr>
        <p:spPr/>
        <p:txBody>
          <a:bodyPr/>
          <a:p>
            <a:r>
              <a:rPr altLang="en-US" lang="zh-CN"/>
              <a:t>数据获取与标注的挑战</a:t>
            </a:r>
            <a:endParaRPr altLang="en-US" lang="zh-CN"/>
          </a:p>
        </p:txBody>
      </p:sp>
      <p:sp>
        <p:nvSpPr>
          <p:cNvPr id="104997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数据隐私和安全问题</a:t>
            </a:r>
            <a:endParaRPr altLang="zh-CN" dirty="0" lang="en-US">
              <a:solidFill>
                <a:schemeClr val="dk1">
                  <a:lumMod val="80000"/>
                  <a:lumOff val="20000"/>
                </a:schemeClr>
              </a:solidFill>
              <a:latin typeface="+mn-ea"/>
              <a:sym typeface="+mn-ea"/>
            </a:endParaRPr>
          </a:p>
        </p:txBody>
      </p:sp>
      <p:sp>
        <p:nvSpPr>
          <p:cNvPr id="104998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医学图像数据获取的限制</a:t>
            </a:r>
            <a:endParaRPr altLang="en-US" dirty="0" lang="zh-CN">
              <a:solidFill>
                <a:schemeClr val="dk1">
                  <a:lumMod val="80000"/>
                  <a:lumOff val="20000"/>
                </a:schemeClr>
              </a:solidFill>
              <a:latin typeface="+mn-ea"/>
              <a:sym typeface="+mn-ea"/>
            </a:endParaRPr>
          </a:p>
        </p:txBody>
      </p:sp>
      <p:sp>
        <p:nvSpPr>
          <p:cNvPr id="104998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医学图像标注的复杂性和准确性要求</a:t>
            </a:r>
            <a:endParaRPr altLang="en-US" dirty="0" lang="zh-CN">
              <a:solidFill>
                <a:schemeClr val="dk1">
                  <a:lumMod val="80000"/>
                  <a:lumOff val="20000"/>
                </a:schemeClr>
              </a:solidFill>
              <a:latin typeface="+mn-ea"/>
              <a:sym typeface="+mn-ea"/>
            </a:endParaRPr>
          </a:p>
        </p:txBody>
      </p:sp>
      <p:sp>
        <p:nvSpPr>
          <p:cNvPr id="104999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缺乏标准化和共享的数据集</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40" name="标题 1"/>
          <p:cNvSpPr>
            <a:spLocks noGrp="1"/>
          </p:cNvSpPr>
          <p:nvPr>
            <p:ph type="title"/>
          </p:nvPr>
        </p:nvSpPr>
        <p:spPr/>
        <p:txBody>
          <a:bodyPr/>
          <a:p>
            <a:r>
              <a:rPr altLang="en-US" lang="zh-CN"/>
              <a:t>算法鲁棒性与泛化能力的挑战</a:t>
            </a:r>
            <a:endParaRPr altLang="en-US" lang="zh-CN"/>
          </a:p>
        </p:txBody>
      </p:sp>
      <p:sp>
        <p:nvSpPr>
          <p:cNvPr id="105004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医学图像的复杂性：医学图像的多样性和不确定性对算法鲁棒性提出了挑战</a:t>
            </a:r>
            <a:endParaRPr altLang="en-US" dirty="0" sz="2000" lang="zh-CN" spc="150">
              <a:solidFill>
                <a:schemeClr val="tx1">
                  <a:lumMod val="75000"/>
                  <a:lumOff val="25000"/>
                </a:schemeClr>
              </a:solidFill>
              <a:latin typeface="+mn-ea"/>
              <a:sym typeface="+mn-ea"/>
            </a:endParaRPr>
          </a:p>
        </p:txBody>
      </p:sp>
      <p:sp>
        <p:nvSpPr>
          <p:cNvPr id="105004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训练数据的稀缺性：医学图像数据集的有限性和标注成本高昂限制了模型的泛化能力</a:t>
            </a:r>
            <a:endParaRPr altLang="en-US" dirty="0" sz="2000" lang="zh-CN" spc="150">
              <a:solidFill>
                <a:schemeClr val="tx1">
                  <a:lumMod val="75000"/>
                  <a:lumOff val="25000"/>
                </a:schemeClr>
              </a:solidFill>
              <a:latin typeface="+mn-ea"/>
              <a:sym typeface="+mn-ea"/>
            </a:endParaRPr>
          </a:p>
        </p:txBody>
      </p:sp>
      <p:sp>
        <p:nvSpPr>
          <p:cNvPr id="105005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算法的透明度和可解释性：机器学习算法在医学图像处理中的透明度和可解释性是一个重要问题</a:t>
            </a:r>
            <a:endParaRPr altLang="en-US" dirty="0" sz="2000" lang="zh-CN" spc="150">
              <a:solidFill>
                <a:schemeClr val="tx1">
                  <a:lumMod val="75000"/>
                  <a:lumOff val="25000"/>
                </a:schemeClr>
              </a:solidFill>
              <a:latin typeface="+mn-ea"/>
              <a:sym typeface="+mn-ea"/>
            </a:endParaRPr>
          </a:p>
        </p:txBody>
      </p:sp>
      <p:sp>
        <p:nvSpPr>
          <p:cNvPr id="1050058"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隐私和伦理问题：医学图像处理中的隐私和伦理问题需要关注，以确保算法的公正性和安全性</a:t>
            </a:r>
            <a:endParaRPr altLang="en-US" dirty="0" sz="2000" lang="zh-CN" spc="150">
              <a:solidFill>
                <a:schemeClr val="tx1">
                  <a:lumMod val="75000"/>
                  <a:lumOff val="25000"/>
                </a:schemeClr>
              </a:solidFill>
              <a:latin typeface="+mn-ea"/>
              <a:sym typeface="+mn-ea"/>
            </a:endParaRPr>
          </a:p>
        </p:txBody>
      </p:sp>
      <p:sp>
        <p:nvSpPr>
          <p:cNvPr id="105006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02" name="标题 1"/>
          <p:cNvSpPr>
            <a:spLocks noGrp="1"/>
          </p:cNvSpPr>
          <p:nvPr>
            <p:ph type="title"/>
          </p:nvPr>
        </p:nvSpPr>
        <p:spPr/>
        <p:txBody>
          <a:bodyPr/>
          <a:p>
            <a:r>
              <a:rPr altLang="en-US" lang="zh-CN"/>
              <a:t>跨模态医学图像处理的挑战</a:t>
            </a:r>
            <a:endParaRPr altLang="en-US" lang="zh-CN"/>
          </a:p>
        </p:txBody>
      </p:sp>
      <p:sp>
        <p:nvSpPr>
          <p:cNvPr id="1050104"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06"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08"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0"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2"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4"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6"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8"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0"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4"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6"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8"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2"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4"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6"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8"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0"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不同模态医学图像之间的差异</a:t>
            </a:r>
            <a:endParaRPr altLang="en-US" dirty="0" sz="1200" lang="zh-CN" spc="150">
              <a:solidFill>
                <a:schemeClr val="tx1">
                  <a:lumMod val="65000"/>
                  <a:lumOff val="35000"/>
                </a:schemeClr>
              </a:solidFill>
              <a:latin typeface="+mn-ea"/>
              <a:sym typeface="+mn-ea"/>
            </a:endParaRPr>
          </a:p>
        </p:txBody>
      </p:sp>
      <p:sp>
        <p:nvSpPr>
          <p:cNvPr id="1050142"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未来发展的方向和前景</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跨模态医学图像处理的应用场景</a:t>
            </a:r>
            <a:endParaRPr altLang="en-US" dirty="0" sz="1200" lang="zh-CN" spc="150">
              <a:solidFill>
                <a:schemeClr val="tx1">
                  <a:lumMod val="65000"/>
                  <a:lumOff val="35000"/>
                </a:schemeClr>
              </a:solidFill>
              <a:latin typeface="+mn-ea"/>
              <a:sym typeface="+mn-ea"/>
            </a:endParaRPr>
          </a:p>
        </p:txBody>
      </p:sp>
      <p:sp>
        <p:nvSpPr>
          <p:cNvPr id="1050146"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跨模态医学图像处理的技术难题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84" name="标题 1"/>
          <p:cNvSpPr>
            <a:spLocks noGrp="1"/>
          </p:cNvSpPr>
          <p:nvPr>
            <p:ph type="title"/>
          </p:nvPr>
        </p:nvSpPr>
        <p:spPr/>
        <p:txBody>
          <a:bodyPr/>
          <a:p>
            <a:r>
              <a:rPr altLang="en-US" lang="zh-CN"/>
              <a:t>未来发展趋势与展望</a:t>
            </a:r>
            <a:endParaRPr altLang="en-US" lang="zh-CN"/>
          </a:p>
        </p:txBody>
      </p:sp>
      <p:sp>
        <p:nvSpPr>
          <p:cNvPr id="1050186"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88"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90"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92"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94"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6"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98"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00"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2"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4"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06"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208"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10"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12"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14"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6"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8"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20"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22"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深度学习技术的进一步发展</a:t>
            </a:r>
            <a:endParaRPr altLang="en-US" dirty="0" sz="1200" lang="zh-CN" spc="150">
              <a:solidFill>
                <a:schemeClr val="tx1">
                  <a:lumMod val="65000"/>
                  <a:lumOff val="35000"/>
                </a:schemeClr>
              </a:solidFill>
              <a:latin typeface="+mn-ea"/>
              <a:sym typeface="+mn-ea"/>
            </a:endParaRPr>
          </a:p>
        </p:txBody>
      </p:sp>
      <p:sp>
        <p:nvSpPr>
          <p:cNvPr id="1050224"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人工智能在医学图像处理中的应用前景</a:t>
            </a:r>
            <a:endParaRPr altLang="en-US" dirty="0" sz="1200" lang="zh-CN" spc="150">
              <a:solidFill>
                <a:schemeClr val="tx1">
                  <a:lumMod val="65000"/>
                  <a:lumOff val="35000"/>
                </a:schemeClr>
              </a:solidFill>
              <a:latin typeface="+mn-ea"/>
              <a:sym typeface="+mn-ea"/>
            </a:endParaRPr>
          </a:p>
        </p:txBody>
      </p:sp>
      <p:sp>
        <p:nvSpPr>
          <p:cNvPr id="1050226"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跨学科合作推动机器学习技术发展</a:t>
            </a:r>
            <a:endParaRPr altLang="en-US" dirty="0" sz="1200" lang="zh-CN" spc="150">
              <a:solidFill>
                <a:schemeClr val="tx1">
                  <a:lumMod val="65000"/>
                  <a:lumOff val="35000"/>
                </a:schemeClr>
              </a:solidFill>
              <a:latin typeface="+mn-ea"/>
              <a:sym typeface="+mn-ea"/>
            </a:endParaRPr>
          </a:p>
        </p:txBody>
      </p:sp>
      <p:sp>
        <p:nvSpPr>
          <p:cNvPr id="1050228"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医学图像处理技术的不断创新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6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机器学习技术在医学图像处理中的实际应用案例</a:t>
            </a:r>
            <a:endParaRPr altLang="en-US" dirty="0" lang="zh-CN">
              <a:solidFill>
                <a:schemeClr val="lt1">
                  <a:lumMod val="100000"/>
                </a:schemeClr>
              </a:solidFill>
            </a:endParaRPr>
          </a:p>
        </p:txBody>
      </p:sp>
      <p:sp>
        <p:nvSpPr>
          <p:cNvPr id="1050268"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42" name="标题 1"/>
          <p:cNvSpPr>
            <a:spLocks noGrp="1"/>
          </p:cNvSpPr>
          <p:nvPr>
            <p:ph type="title"/>
          </p:nvPr>
        </p:nvSpPr>
        <p:spPr/>
        <p:txBody>
          <a:bodyPr/>
          <a:p>
            <a:r>
              <a:rPr altLang="en-US" lang="zh-CN"/>
              <a:t>在肺癌检测中的应用案例</a:t>
            </a:r>
            <a:endParaRPr altLang="en-US" lang="zh-CN"/>
          </a:p>
        </p:txBody>
      </p:sp>
      <p:sp>
        <p:nvSpPr>
          <p:cNvPr id="1050344" name="矩形 15"/>
          <p:cNvSpPr/>
          <p:nvPr>
            <p:custDataLst>
              <p:tags r:id="rId1"/>
            </p:custDataLst>
          </p:nvPr>
        </p:nvSpPr>
        <p:spPr>
          <a:xfrm>
            <a:off x="3001898" y="1426337"/>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数据来源：CT图像数据集</a:t>
            </a:r>
            <a:endParaRPr altLang="en-US" dirty="0" sz="1200" lang="zh-CN" spc="150">
              <a:solidFill>
                <a:schemeClr val="tx1">
                  <a:lumMod val="85000"/>
                  <a:lumOff val="15000"/>
                </a:schemeClr>
              </a:solidFill>
              <a:latin typeface="+mn-ea"/>
              <a:sym typeface="+mn-ea"/>
            </a:endParaRPr>
          </a:p>
        </p:txBody>
      </p:sp>
      <p:sp>
        <p:nvSpPr>
          <p:cNvPr id="1050346" name="任意多边形 17"/>
          <p:cNvSpPr/>
          <p:nvPr>
            <p:custDataLst>
              <p:tags r:id="rId2"/>
            </p:custDataLst>
          </p:nvPr>
        </p:nvSpPr>
        <p:spPr>
          <a:xfrm flipV="1">
            <a:off x="2935832" y="1364400"/>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8" name="任意多边形 18"/>
          <p:cNvSpPr/>
          <p:nvPr>
            <p:custDataLst>
              <p:tags r:id="rId3"/>
            </p:custDataLst>
          </p:nvPr>
        </p:nvSpPr>
        <p:spPr>
          <a:xfrm flipH="1">
            <a:off x="8149559" y="171331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0" name="矩形 27"/>
          <p:cNvSpPr/>
          <p:nvPr>
            <p:custDataLst>
              <p:tags r:id="rId4"/>
            </p:custDataLst>
          </p:nvPr>
        </p:nvSpPr>
        <p:spPr>
          <a:xfrm>
            <a:off x="3001898" y="2277628"/>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数据预处理：图像增强、去噪、分割等</a:t>
            </a:r>
            <a:endParaRPr altLang="en-US" dirty="0" sz="1200" lang="zh-CN" spc="150">
              <a:solidFill>
                <a:schemeClr val="tx1">
                  <a:lumMod val="85000"/>
                  <a:lumOff val="15000"/>
                </a:schemeClr>
              </a:solidFill>
              <a:latin typeface="+mn-ea"/>
              <a:sym typeface="+mn-ea"/>
            </a:endParaRPr>
          </a:p>
        </p:txBody>
      </p:sp>
      <p:sp>
        <p:nvSpPr>
          <p:cNvPr id="1050352" name="任意多边形 29"/>
          <p:cNvSpPr/>
          <p:nvPr>
            <p:custDataLst>
              <p:tags r:id="rId5"/>
            </p:custDataLst>
          </p:nvPr>
        </p:nvSpPr>
        <p:spPr>
          <a:xfrm flipV="1">
            <a:off x="2935832" y="2215691"/>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4" name="任意多边形 30"/>
          <p:cNvSpPr/>
          <p:nvPr>
            <p:custDataLst>
              <p:tags r:id="rId6"/>
            </p:custDataLst>
          </p:nvPr>
        </p:nvSpPr>
        <p:spPr>
          <a:xfrm flipH="1">
            <a:off x="8149559" y="256460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6" name="矩形 5"/>
          <p:cNvSpPr/>
          <p:nvPr>
            <p:custDataLst>
              <p:tags r:id="rId7"/>
            </p:custDataLst>
          </p:nvPr>
        </p:nvSpPr>
        <p:spPr>
          <a:xfrm>
            <a:off x="3001898" y="3128919"/>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特征提取：基于深度学习的特征提取方法</a:t>
            </a:r>
            <a:endParaRPr altLang="en-US" dirty="0" sz="1200" lang="zh-CN" spc="150">
              <a:solidFill>
                <a:schemeClr val="tx1">
                  <a:lumMod val="85000"/>
                  <a:lumOff val="15000"/>
                </a:schemeClr>
              </a:solidFill>
              <a:latin typeface="+mn-ea"/>
              <a:sym typeface="+mn-ea"/>
            </a:endParaRPr>
          </a:p>
        </p:txBody>
      </p:sp>
      <p:sp>
        <p:nvSpPr>
          <p:cNvPr id="1050358" name="任意多边形 7"/>
          <p:cNvSpPr/>
          <p:nvPr>
            <p:custDataLst>
              <p:tags r:id="rId8"/>
            </p:custDataLst>
          </p:nvPr>
        </p:nvSpPr>
        <p:spPr>
          <a:xfrm flipV="1">
            <a:off x="2935832" y="306698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0" name="任意多边形 8"/>
          <p:cNvSpPr/>
          <p:nvPr>
            <p:custDataLst>
              <p:tags r:id="rId9"/>
            </p:custDataLst>
          </p:nvPr>
        </p:nvSpPr>
        <p:spPr>
          <a:xfrm flipH="1">
            <a:off x="8149559" y="341589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2" name="矩形 10"/>
          <p:cNvSpPr/>
          <p:nvPr>
            <p:custDataLst>
              <p:tags r:id="rId10"/>
            </p:custDataLst>
          </p:nvPr>
        </p:nvSpPr>
        <p:spPr>
          <a:xfrm>
            <a:off x="3001898" y="3980210"/>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分类模型：卷积神经网络（CNN）或其他机器学习模型</a:t>
            </a:r>
            <a:endParaRPr altLang="en-US" dirty="0" sz="1200" lang="zh-CN" spc="150">
              <a:solidFill>
                <a:schemeClr val="tx1">
                  <a:lumMod val="85000"/>
                  <a:lumOff val="15000"/>
                </a:schemeClr>
              </a:solidFill>
              <a:latin typeface="+mn-ea"/>
              <a:sym typeface="+mn-ea"/>
            </a:endParaRPr>
          </a:p>
        </p:txBody>
      </p:sp>
      <p:sp>
        <p:nvSpPr>
          <p:cNvPr id="1050364" name="任意多边形 12"/>
          <p:cNvSpPr/>
          <p:nvPr>
            <p:custDataLst>
              <p:tags r:id="rId11"/>
            </p:custDataLst>
          </p:nvPr>
        </p:nvSpPr>
        <p:spPr>
          <a:xfrm flipV="1">
            <a:off x="2935832" y="391827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6" name="任意多边形 13"/>
          <p:cNvSpPr/>
          <p:nvPr>
            <p:custDataLst>
              <p:tags r:id="rId12"/>
            </p:custDataLst>
          </p:nvPr>
        </p:nvSpPr>
        <p:spPr>
          <a:xfrm flipH="1">
            <a:off x="8149559" y="4267185"/>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8" name="矩形 19"/>
          <p:cNvSpPr/>
          <p:nvPr>
            <p:custDataLst>
              <p:tags r:id="rId13"/>
            </p:custDataLst>
          </p:nvPr>
        </p:nvSpPr>
        <p:spPr>
          <a:xfrm>
            <a:off x="3001898" y="483150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实验结果：准确率、召回率、F1值等评估指标</a:t>
            </a:r>
            <a:endParaRPr altLang="en-US" dirty="0" sz="1200" lang="zh-CN" spc="150">
              <a:solidFill>
                <a:schemeClr val="tx1">
                  <a:lumMod val="85000"/>
                  <a:lumOff val="15000"/>
                </a:schemeClr>
              </a:solidFill>
              <a:latin typeface="+mn-ea"/>
              <a:sym typeface="+mn-ea"/>
            </a:endParaRPr>
          </a:p>
        </p:txBody>
      </p:sp>
      <p:sp>
        <p:nvSpPr>
          <p:cNvPr id="1050370" name="任意多边形 21"/>
          <p:cNvSpPr/>
          <p:nvPr>
            <p:custDataLst>
              <p:tags r:id="rId14"/>
            </p:custDataLst>
          </p:nvPr>
        </p:nvSpPr>
        <p:spPr>
          <a:xfrm flipV="1">
            <a:off x="2935832" y="476956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2" name="任意多边形 22"/>
          <p:cNvSpPr/>
          <p:nvPr>
            <p:custDataLst>
              <p:tags r:id="rId15"/>
            </p:custDataLst>
          </p:nvPr>
        </p:nvSpPr>
        <p:spPr>
          <a:xfrm flipH="1">
            <a:off x="8149559" y="5118476"/>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4" name="矩形 38"/>
          <p:cNvSpPr/>
          <p:nvPr>
            <p:custDataLst>
              <p:tags r:id="rId16"/>
            </p:custDataLst>
          </p:nvPr>
        </p:nvSpPr>
        <p:spPr>
          <a:xfrm>
            <a:off x="3001898" y="568279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结论：机器学习技术在肺癌检测中具有较高的应用价值</a:t>
            </a:r>
            <a:endParaRPr altLang="en-US" dirty="0" sz="1200" lang="zh-CN" spc="150">
              <a:solidFill>
                <a:schemeClr val="tx1">
                  <a:lumMod val="85000"/>
                  <a:lumOff val="15000"/>
                </a:schemeClr>
              </a:solidFill>
              <a:latin typeface="+mn-ea"/>
              <a:sym typeface="+mn-ea"/>
            </a:endParaRPr>
          </a:p>
        </p:txBody>
      </p:sp>
      <p:sp>
        <p:nvSpPr>
          <p:cNvPr id="1050376" name="任意多边形 40"/>
          <p:cNvSpPr/>
          <p:nvPr>
            <p:custDataLst>
              <p:tags r:id="rId17"/>
            </p:custDataLst>
          </p:nvPr>
        </p:nvSpPr>
        <p:spPr>
          <a:xfrm flipV="1">
            <a:off x="2935832" y="562085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8" name="任意多边形 41"/>
          <p:cNvSpPr/>
          <p:nvPr>
            <p:custDataLst>
              <p:tags r:id="rId18"/>
            </p:custDataLst>
          </p:nvPr>
        </p:nvSpPr>
        <p:spPr>
          <a:xfrm flipH="1">
            <a:off x="8149559" y="5969767"/>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16" name="标题 1"/>
          <p:cNvSpPr>
            <a:spLocks noGrp="1"/>
          </p:cNvSpPr>
          <p:nvPr>
            <p:ph type="title"/>
          </p:nvPr>
        </p:nvSpPr>
        <p:spPr/>
        <p:txBody>
          <a:bodyPr/>
          <a:p>
            <a:r>
              <a:rPr altLang="en-US" lang="zh-CN"/>
              <a:t>在脑部疾病诊断中的应用案例</a:t>
            </a:r>
            <a:endParaRPr altLang="en-US" lang="zh-CN"/>
          </a:p>
        </p:txBody>
      </p:sp>
      <p:sp>
        <p:nvSpPr>
          <p:cNvPr id="105041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2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42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脑部疾病诊断中的MRI图像处理：利用机器学习技术对MRI图像进行自动分割、特征提取和分类，辅助医生进行脑部疾病的诊断。</a:t>
            </a:r>
            <a:endParaRPr altLang="en-US" dirty="0" sz="2000" lang="zh-CN" spc="200">
              <a:solidFill>
                <a:schemeClr val="tx1">
                  <a:lumMod val="85000"/>
                  <a:lumOff val="15000"/>
                </a:schemeClr>
              </a:solidFill>
              <a:latin typeface="+mn-ea"/>
              <a:sym typeface="+mn-ea"/>
            </a:endParaRPr>
          </a:p>
        </p:txBody>
      </p:sp>
      <p:sp>
        <p:nvSpPr>
          <p:cNvPr id="105042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2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2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脑部肿瘤检测与定位：通过训练深度学习模型，实现对脑部肿瘤的自动检测和定位，提高诊断的准确性和效率。</a:t>
            </a:r>
            <a:endParaRPr altLang="en-US" dirty="0" sz="2000" lang="zh-CN" spc="200">
              <a:solidFill>
                <a:schemeClr val="tx1">
                  <a:lumMod val="85000"/>
                  <a:lumOff val="15000"/>
                </a:schemeClr>
              </a:solidFill>
              <a:latin typeface="+mn-ea"/>
              <a:sym typeface="+mn-ea"/>
            </a:endParaRPr>
          </a:p>
        </p:txBody>
      </p:sp>
      <p:sp>
        <p:nvSpPr>
          <p:cNvPr id="105043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3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3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脑卒中风险预测：利用机器学习算法分析脑部血管图像，预测脑卒中的风险，为早期干预和治疗提供依据。</a:t>
            </a:r>
            <a:endParaRPr altLang="en-US" dirty="0" sz="2000" lang="zh-CN" spc="200">
              <a:solidFill>
                <a:schemeClr val="tx1">
                  <a:lumMod val="85000"/>
                  <a:lumOff val="15000"/>
                </a:schemeClr>
              </a:solidFill>
              <a:latin typeface="+mn-ea"/>
              <a:sym typeface="+mn-ea"/>
            </a:endParaRPr>
          </a:p>
        </p:txBody>
      </p:sp>
      <p:sp>
        <p:nvSpPr>
          <p:cNvPr id="105043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3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440"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脑部疾病预后评估：通过对脑部疾病患者的MRI图像进行长期跟踪和分析，利用机器学习技术评估疾病的预后情况，为治疗方案调整提供参考。</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78" name="标题 1"/>
          <p:cNvSpPr>
            <a:spLocks noGrp="1"/>
          </p:cNvSpPr>
          <p:nvPr>
            <p:ph type="title"/>
          </p:nvPr>
        </p:nvSpPr>
        <p:spPr/>
        <p:txBody>
          <a:bodyPr/>
          <a:p>
            <a:r>
              <a:rPr altLang="en-US" lang="zh-CN"/>
              <a:t>在心脏疾病诊断中的应用案例</a:t>
            </a:r>
            <a:endParaRPr altLang="en-US" lang="zh-CN"/>
          </a:p>
        </p:txBody>
      </p:sp>
      <p:sp>
        <p:nvSpPr>
          <p:cNvPr id="1050480" name="矩形 5"/>
          <p:cNvSpPr/>
          <p:nvPr>
            <p:custDataLst>
              <p:tags r:id="rId1"/>
            </p:custDataLst>
          </p:nvPr>
        </p:nvSpPr>
        <p:spPr>
          <a:xfrm>
            <a:off x="860247"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2" name="矩形 10"/>
          <p:cNvSpPr/>
          <p:nvPr>
            <p:custDataLst>
              <p:tags r:id="rId2"/>
            </p:custDataLst>
          </p:nvPr>
        </p:nvSpPr>
        <p:spPr>
          <a:xfrm>
            <a:off x="1211291"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4" name="TextBox 2"/>
          <p:cNvSpPr txBox="1"/>
          <p:nvPr>
            <p:custDataLst>
              <p:tags r:id="rId3"/>
            </p:custDataLst>
          </p:nvPr>
        </p:nvSpPr>
        <p:spPr>
          <a:xfrm>
            <a:off x="1013667"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案例背景：介绍案例的背景信息，如研究目的、研究问题等</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86" name="矩形 6"/>
          <p:cNvSpPr/>
          <p:nvPr>
            <p:custDataLst>
              <p:tags r:id="rId4"/>
            </p:custDataLst>
          </p:nvPr>
        </p:nvSpPr>
        <p:spPr>
          <a:xfrm>
            <a:off x="4472098"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8" name="矩形 11"/>
          <p:cNvSpPr/>
          <p:nvPr>
            <p:custDataLst>
              <p:tags r:id="rId5"/>
            </p:custDataLst>
          </p:nvPr>
        </p:nvSpPr>
        <p:spPr>
          <a:xfrm>
            <a:off x="4842644"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0" name="TextBox 2"/>
          <p:cNvSpPr txBox="1"/>
          <p:nvPr>
            <p:custDataLst>
              <p:tags r:id="rId6"/>
            </p:custDataLst>
          </p:nvPr>
        </p:nvSpPr>
        <p:spPr>
          <a:xfrm>
            <a:off x="4625517"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数据集：介绍使用的数据集，包括数据来源、数据预处理等</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92" name="矩形 7"/>
          <p:cNvSpPr/>
          <p:nvPr>
            <p:custDataLst>
              <p:tags r:id="rId7"/>
            </p:custDataLst>
          </p:nvPr>
        </p:nvSpPr>
        <p:spPr>
          <a:xfrm>
            <a:off x="8083298"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94" name="矩形 12"/>
          <p:cNvSpPr/>
          <p:nvPr>
            <p:custDataLst>
              <p:tags r:id="rId8"/>
            </p:custDataLst>
          </p:nvPr>
        </p:nvSpPr>
        <p:spPr>
          <a:xfrm>
            <a:off x="8473346"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6" name="TextBox 2"/>
          <p:cNvSpPr txBox="1"/>
          <p:nvPr>
            <p:custDataLst>
              <p:tags r:id="rId9"/>
            </p:custDataLst>
          </p:nvPr>
        </p:nvSpPr>
        <p:spPr>
          <a:xfrm>
            <a:off x="8236717" y="2131496"/>
            <a:ext cx="2915364" cy="1307548"/>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模型选择：介绍选择的机器学习模型，如卷积神经网络、支持向量机等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98" name="矩形 33"/>
          <p:cNvSpPr/>
          <p:nvPr>
            <p:custDataLst>
              <p:tags r:id="rId10"/>
            </p:custDataLst>
          </p:nvPr>
        </p:nvSpPr>
        <p:spPr>
          <a:xfrm>
            <a:off x="859597"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00" name="矩形 37"/>
          <p:cNvSpPr/>
          <p:nvPr>
            <p:custDataLst>
              <p:tags r:id="rId11"/>
            </p:custDataLst>
          </p:nvPr>
        </p:nvSpPr>
        <p:spPr>
          <a:xfrm>
            <a:off x="1210641"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02" name="TextBox 2"/>
          <p:cNvSpPr txBox="1"/>
          <p:nvPr>
            <p:custDataLst>
              <p:tags r:id="rId12"/>
            </p:custDataLst>
          </p:nvPr>
        </p:nvSpPr>
        <p:spPr>
          <a:xfrm>
            <a:off x="1013016" y="4709717"/>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模型训练与评估：介绍模型的训练过程、评估指标以及评估结果</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504" name="矩形 34"/>
          <p:cNvSpPr/>
          <p:nvPr>
            <p:custDataLst>
              <p:tags r:id="rId13"/>
            </p:custDataLst>
          </p:nvPr>
        </p:nvSpPr>
        <p:spPr>
          <a:xfrm>
            <a:off x="447144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06" name="矩形 38"/>
          <p:cNvSpPr/>
          <p:nvPr>
            <p:custDataLst>
              <p:tags r:id="rId14"/>
            </p:custDataLst>
          </p:nvPr>
        </p:nvSpPr>
        <p:spPr>
          <a:xfrm>
            <a:off x="4841994"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08" name="TextBox 2"/>
          <p:cNvSpPr txBox="1"/>
          <p:nvPr>
            <p:custDataLst>
              <p:tags r:id="rId15"/>
            </p:custDataLst>
          </p:nvPr>
        </p:nvSpPr>
        <p:spPr>
          <a:xfrm>
            <a:off x="4624867" y="4709717"/>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结果展示：展示模型在心脏疾病诊断中的实际应用效果，包括准确率、召回率等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510" name="矩形 35"/>
          <p:cNvSpPr/>
          <p:nvPr>
            <p:custDataLst>
              <p:tags r:id="rId16"/>
            </p:custDataLst>
          </p:nvPr>
        </p:nvSpPr>
        <p:spPr>
          <a:xfrm>
            <a:off x="808264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12" name="矩形 39"/>
          <p:cNvSpPr/>
          <p:nvPr>
            <p:custDataLst>
              <p:tags r:id="rId17"/>
            </p:custDataLst>
          </p:nvPr>
        </p:nvSpPr>
        <p:spPr>
          <a:xfrm>
            <a:off x="8472696"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14" name="TextBox 2"/>
          <p:cNvSpPr txBox="1"/>
          <p:nvPr>
            <p:custDataLst>
              <p:tags r:id="rId18"/>
            </p:custDataLst>
          </p:nvPr>
        </p:nvSpPr>
        <p:spPr>
          <a:xfrm>
            <a:off x="8236067" y="4709717"/>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结论与展望：总结案例的结论，并展望未来研究方向</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552" name="标题 1"/>
          <p:cNvSpPr>
            <a:spLocks noGrp="1"/>
          </p:cNvSpPr>
          <p:nvPr>
            <p:ph type="title"/>
          </p:nvPr>
        </p:nvSpPr>
        <p:spPr/>
        <p:txBody>
          <a:bodyPr/>
          <a:p>
            <a:r>
              <a:rPr altLang="en-US" lang="zh-CN"/>
              <a:t>在其他医学领域的应用案例</a:t>
            </a:r>
            <a:endParaRPr altLang="en-US" lang="zh-CN"/>
          </a:p>
        </p:txBody>
      </p:sp>
      <p:sp>
        <p:nvSpPr>
          <p:cNvPr id="105055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5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5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医学图像分析：对医学图像进行自动分析和识别，提取关键特征信息，为医生提供更全面的诊断依据</a:t>
            </a:r>
            <a:endParaRPr altLang="en-US" sz="1400" lang="zh-CN" spc="150">
              <a:solidFill>
                <a:schemeClr val="tx1"/>
              </a:solidFill>
              <a:effectLst/>
              <a:latin typeface="+mn-ea"/>
              <a:sym typeface="+mn-ea"/>
            </a:endParaRPr>
          </a:p>
        </p:txBody>
      </p:sp>
      <p:sp>
        <p:nvSpPr>
          <p:cNvPr id="105056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医学影像诊断：利用机器学习技术辅助医生进行影像诊断，提高诊断准确性和效率</a:t>
            </a:r>
            <a:endParaRPr altLang="en-US" dirty="0" sz="1400" lang="zh-CN" spc="150">
              <a:solidFill>
                <a:schemeClr val="tx1"/>
              </a:solidFill>
              <a:effectLst/>
              <a:latin typeface="+mn-ea"/>
              <a:sym typeface="+mn-ea"/>
            </a:endParaRPr>
          </a:p>
        </p:txBody>
      </p:sp>
      <p:sp>
        <p:nvSpPr>
          <p:cNvPr id="105056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医学图像增强：通过机器学习技术对医学图像进行增强处理，提高图像质量，为医生提供更清晰的诊断信息</a:t>
            </a:r>
            <a:endParaRPr altLang="en-US" sz="1400" lang="zh-CN" spc="150">
              <a:solidFill>
                <a:schemeClr val="tx1"/>
              </a:solidFill>
              <a:effectLst/>
              <a:latin typeface="+mn-ea"/>
              <a:sym typeface="+mn-ea"/>
            </a:endParaRPr>
          </a:p>
        </p:txBody>
      </p:sp>
      <p:sp>
        <p:nvSpPr>
          <p:cNvPr id="105056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医学图像配准：利用机器学习技术实现不同医学图像之间的配准，为医生提供更准确的诊断结果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60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总结与展望</a:t>
            </a:r>
            <a:endParaRPr altLang="en-US" dirty="0" lang="zh-CN">
              <a:solidFill>
                <a:schemeClr val="lt1">
                  <a:lumMod val="100000"/>
                </a:schemeClr>
              </a:solidFill>
            </a:endParaRPr>
          </a:p>
        </p:txBody>
      </p:sp>
      <p:sp>
        <p:nvSpPr>
          <p:cNvPr id="1050608"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682" name="标题 1"/>
          <p:cNvSpPr>
            <a:spLocks noGrp="1"/>
          </p:cNvSpPr>
          <p:nvPr>
            <p:ph type="title"/>
          </p:nvPr>
        </p:nvSpPr>
        <p:spPr/>
        <p:txBody>
          <a:bodyPr/>
          <a:p>
            <a:r>
              <a:rPr altLang="en-US" lang="zh-CN"/>
              <a:t>机器学习技术在医学图像处理中的优势与贡献</a:t>
            </a:r>
            <a:endParaRPr altLang="en-US" lang="zh-CN"/>
          </a:p>
        </p:txBody>
      </p:sp>
      <p:sp>
        <p:nvSpPr>
          <p:cNvPr id="1050684"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86"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50688"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90"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优势：提高诊断准确性和效率，降低误诊率，为医生提供更可靠的辅助诊断工具。</a:t>
            </a:r>
            <a:endParaRPr altLang="en-US" dirty="0" sz="2400" lang="zh-CN" spc="200">
              <a:solidFill>
                <a:schemeClr val="tx1">
                  <a:lumMod val="85000"/>
                  <a:lumOff val="15000"/>
                </a:schemeClr>
              </a:solidFill>
              <a:latin typeface="+mn-ea"/>
              <a:sym typeface="+mn-ea"/>
            </a:endParaRPr>
          </a:p>
        </p:txBody>
      </p:sp>
      <p:sp>
        <p:nvSpPr>
          <p:cNvPr id="1050692"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50694"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贡献：推动医学影像技术的进步，为医学研究和临床实践提供新的思路和方法，促进医学领域的发展。</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732" name="标题 1"/>
          <p:cNvSpPr>
            <a:spLocks noGrp="1"/>
          </p:cNvSpPr>
          <p:nvPr>
            <p:ph type="title"/>
          </p:nvPr>
        </p:nvSpPr>
        <p:spPr/>
        <p:txBody>
          <a:bodyPr/>
          <a:p>
            <a:r>
              <a:rPr altLang="en-US" lang="zh-CN"/>
              <a:t>面临的挑战与未来发展方向</a:t>
            </a:r>
            <a:endParaRPr altLang="en-US" lang="zh-CN"/>
          </a:p>
        </p:txBody>
      </p:sp>
      <p:sp>
        <p:nvSpPr>
          <p:cNvPr id="1050734" name="矩形: 圆角 4"/>
          <p:cNvSpPr/>
          <p:nvPr>
            <p:custDataLst>
              <p:tags r:id="rId1"/>
            </p:custDataLst>
          </p:nvPr>
        </p:nvSpPr>
        <p:spPr>
          <a:xfrm>
            <a:off x="551935" y="3265827"/>
            <a:ext cx="5158285" cy="100970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736" name="正文"/>
          <p:cNvSpPr txBox="1"/>
          <p:nvPr>
            <p:custDataLst>
              <p:tags r:id="rId2"/>
            </p:custDataLst>
          </p:nvPr>
        </p:nvSpPr>
        <p:spPr>
          <a:xfrm>
            <a:off x="1083426" y="3401909"/>
            <a:ext cx="4254494" cy="67848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面临的挑战：数据隐私、算法公平性、技术可解释性等</a:t>
            </a:r>
            <a:endParaRPr altLang="en-US" dirty="0" sz="1600" lang="zh-CN" spc="150">
              <a:solidFill>
                <a:schemeClr val="tx1"/>
              </a:solidFill>
              <a:latin typeface="+mn-ea"/>
            </a:endParaRPr>
          </a:p>
        </p:txBody>
      </p:sp>
      <p:sp>
        <p:nvSpPr>
          <p:cNvPr id="1050738" name="矩形: 圆角 4"/>
          <p:cNvSpPr/>
          <p:nvPr>
            <p:custDataLst>
              <p:tags r:id="rId3"/>
            </p:custDataLst>
          </p:nvPr>
        </p:nvSpPr>
        <p:spPr>
          <a:xfrm>
            <a:off x="6481780" y="3265827"/>
            <a:ext cx="5158285" cy="101034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740" name="正文"/>
          <p:cNvSpPr txBox="1"/>
          <p:nvPr>
            <p:custDataLst>
              <p:tags r:id="rId4"/>
            </p:custDataLst>
          </p:nvPr>
        </p:nvSpPr>
        <p:spPr>
          <a:xfrm>
            <a:off x="6933676" y="3401909"/>
            <a:ext cx="4254494" cy="67848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未来发展方向：提高算法效率和准确性、拓展应用领域、加强跨学科合作等</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778"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780"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782"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784"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2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3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4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4*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4*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5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a*1_5_1"/>
  <p:tag name="KSO_WM_TEMPLATE_CATEGORY" val="diagram"/>
  <p:tag name="KSO_WM_TEMPLATE_INDEX" val="20231670"/>
  <p:tag name="KSO_WM_UNIT_LAYERLEVEL" val="1_1_1"/>
  <p:tag name="KSO_WM_TAG_VERSION" val="3.0"/>
  <p:tag name="KSO_WM_BEAUTIFY_FLAG" val="#wm#"/>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5_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4*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4*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0_4*l_h_f*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4*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4*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0_4*l_h_f*1_5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4*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8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6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5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5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5_2"/>
  <p:tag name="KSO_WM_TEMPLATE_CATEGORY" val="diagram"/>
  <p:tag name="KSO_WM_TEMPLATE_INDEX" val="20231099"/>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6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6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6_2"/>
  <p:tag name="KSO_WM_TEMPLATE_CATEGORY" val="diagram"/>
  <p:tag name="KSO_WM_TEMPLATE_INDEX" val="20231099"/>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1"/>
  <p:tag name="KSO_WM_TEMPLATE_CATEGORY" val="diagram"/>
  <p:tag name="KSO_WM_TEMPLATE_INDEX" val="20231351"/>
  <p:tag name="KSO_WM_UNIT_LAYERLEVEL" val="1_1_1"/>
  <p:tag name="KSO_WM_TAG_VERSION" val="3.0"/>
  <p:tag name="KSO_WM_DIAGRAM_GROUP_CODE" val="l1-1"/>
  <p:tag name="KSO_WM_UNIT_TYPE" val="l_h_i"/>
  <p:tag name="KSO_WM_UNIT_INDEX" val="1_6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i*1_6_2"/>
  <p:tag name="KSO_WM_TEMPLATE_CATEGORY" val="diagram"/>
  <p:tag name="KSO_WM_TEMPLATE_INDEX" val="20231351"/>
  <p:tag name="KSO_WM_UNIT_LAYERLEVEL" val="1_1_1"/>
  <p:tag name="KSO_WM_TAG_VERSION" val="3.0"/>
  <p:tag name="KSO_WM_DIAGRAM_GROUP_CODE" val="l1-1"/>
  <p:tag name="KSO_WM_UNIT_TYPE" val="l_h_i"/>
  <p:tag name="KSO_WM_UNIT_INDEX" val="1_6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5*l_h_f*1_6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42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43.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2023-12-16T19:05:53Z</dcterms:created>
  <dcterms:modified xsi:type="dcterms:W3CDTF">2023-12-16T19:05:53Z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0cf7a485eabd406d984c32a027776495_21</vt:lpwstr>
  </property>
</Properties>
</file>