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076" r:id="rId1"/>
    <p:sldMasterId id="2147499113" r:id="rId2"/>
  </p:sldMasterIdLst>
  <p:notesMasterIdLst>
    <p:notesMasterId r:id="rId3"/>
  </p:notesMasterIdLst>
  <p:sldIdLst>
    <p:sldId id="7429" r:id="rId4"/>
    <p:sldId id="7433" r:id="rId5"/>
    <p:sldId id="7436" r:id="rId6"/>
    <p:sldId id="7439" r:id="rId7"/>
    <p:sldId id="7442" r:id="rId8"/>
    <p:sldId id="7445" r:id="rId9"/>
    <p:sldId id="7448" r:id="rId10"/>
    <p:sldId id="7451" r:id="rId11"/>
    <p:sldId id="7454" r:id="rId12"/>
    <p:sldId id="7457" r:id="rId13"/>
    <p:sldId id="7460" r:id="rId14"/>
    <p:sldId id="7463" r:id="rId15"/>
    <p:sldId id="7466" r:id="rId16"/>
    <p:sldId id="7469" r:id="rId17"/>
    <p:sldId id="7472" r:id="rId18"/>
    <p:sldId id="7475" r:id="rId19"/>
    <p:sldId id="7478" r:id="rId20"/>
    <p:sldId id="7481" r:id="rId21"/>
    <p:sldId id="7484" r:id="rId22"/>
    <p:sldId id="7487" r:id="rId23"/>
    <p:sldId id="7490" r:id="rId24"/>
    <p:sldId id="7493" r:id="rId25"/>
    <p:sldId id="7496" r:id="rId26"/>
    <p:sldId id="7499" r:id="rId27"/>
    <p:sldId id="7502" r:id="rId28"/>
    <p:sldId id="7505" r:id="rId29"/>
    <p:sldId id="7508" r:id="rId30"/>
    <p:sldId id="751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77" r:id="rId1"/>
    <p:sldLayoutId id="2147499078" r:id="rId2"/>
    <p:sldLayoutId id="2147499079" r:id="rId3"/>
    <p:sldLayoutId id="2147499080" r:id="rId4"/>
    <p:sldLayoutId id="2147499081" r:id="rId5"/>
    <p:sldLayoutId id="2147499082" r:id="rId6"/>
    <p:sldLayoutId id="2147499083" r:id="rId7"/>
    <p:sldLayoutId id="2147499084" r:id="rId8"/>
    <p:sldLayoutId id="2147499085" r:id="rId9"/>
    <p:sldLayoutId id="2147499086" r:id="rId10"/>
    <p:sldLayoutId id="21474990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114" r:id="rId1"/>
    <p:sldLayoutId id="2147499115" r:id="rId2"/>
    <p:sldLayoutId id="2147499116" r:id="rId3"/>
    <p:sldLayoutId id="2147499117" r:id="rId4"/>
    <p:sldLayoutId id="2147499118" r:id="rId5"/>
    <p:sldLayoutId id="2147499119" r:id="rId6"/>
    <p:sldLayoutId id="2147499120" r:id="rId7"/>
    <p:sldLayoutId id="2147499121" r:id="rId8"/>
    <p:sldLayoutId id="2147499122" r:id="rId9"/>
    <p:sldLayoutId id="2147499123" r:id="rId10"/>
    <p:sldLayoutId id="214749912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tags" Target="../tags/tag274.xml"/><Relationship Id="rId22" Type="http://schemas.openxmlformats.org/officeDocument/2006/relationships/tags" Target="../tags/tag275.xml"/><Relationship Id="rId23" Type="http://schemas.openxmlformats.org/officeDocument/2006/relationships/tags" Target="../tags/tag276.xml"/><Relationship Id="rId24" Type="http://schemas.openxmlformats.org/officeDocument/2006/relationships/tags" Target="../tags/tag277.xml"/><Relationship Id="rId25" Type="http://schemas.openxmlformats.org/officeDocument/2006/relationships/tags" Target="../tags/tag278.xml"/><Relationship Id="rId26" Type="http://schemas.openxmlformats.org/officeDocument/2006/relationships/tags" Target="../tags/tag279.xml"/><Relationship Id="rId27" Type="http://schemas.openxmlformats.org/officeDocument/2006/relationships/tags" Target="../tags/tag280.xml"/><Relationship Id="rId28" Type="http://schemas.openxmlformats.org/officeDocument/2006/relationships/tags" Target="../tags/tag281.xml"/><Relationship Id="rId29" Type="http://schemas.openxmlformats.org/officeDocument/2006/relationships/tags" Target="../tags/tag28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石化行业市场分析及投资前景预测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石化行业概述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石化行业市场现状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石化行业竞争格局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石化行业发展趋势与前景预测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石化行业投资机会与风险分析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石化行业概述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石化行业的定义与分类</a:t>
            </a:r>
            <a:endParaRPr altLang="en-US" lang="zh-CN"/>
          </a:p>
        </p:txBody>
      </p:sp>
      <p:sp>
        <p:nvSpPr>
          <p:cNvPr id="1048852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定义：石化行业是指以石油、天然气为原料，经过化学和物理加工，生产出各种化学品和能源产品的产业。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分类：石化行业包括石油化工、天然气化工、煤化工等多个领域，产品覆盖了燃料、润滑油、化肥、塑料、橡胶、纤维等众多方面。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石化行业的发展历程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快速发展阶段：20世纪中叶以后，随着科技的不断进步和工业化进程的加速，石化行业进入快速发展阶段，产品种类和应用领域不断拓展。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起步阶段：20世纪初，石化行业开始起步，主要依赖天然资源进行简单的加工制造。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成熟阶段：进入21世纪，石化行业逐渐进入成熟阶段，企业规模和产业集中度不断提高，同时面临着环保、安全等方面的挑战和压力。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智能化发展阶段：随着信息技术和人工智能的快速发展，石化行业开始向智能化方向转型，通过数字化、自动化等技术手段提高生产效率和降低成本。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石化行业在经济中的地位和作用</a:t>
            </a:r>
            <a:endParaRPr altLang="en-US" lang="zh-CN"/>
          </a:p>
        </p:txBody>
      </p:sp>
      <p:sp>
        <p:nvSpPr>
          <p:cNvPr id="10489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石化行业是国民经济的重要支柱产业，为国民经济各部门提供原材料和能源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石化行业的发展对于推动产业结构调整、促进就业、提高人民生活水平具有重要作用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石化行业的发展需要依托技术创新和环保理念，推动产业绿色发展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石化行业的发展需要加强国际合作，提高国际竞争力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石化行业市场现状</a:t>
            </a:r>
            <a:endParaRPr altLang="en-US" lang="zh-CN"/>
          </a:p>
        </p:txBody>
      </p:sp>
      <p:sp>
        <p:nvSpPr>
          <p:cNvPr id="10490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全球石化行业市场概况</a:t>
            </a:r>
            <a:endParaRPr altLang="en-US" lang="zh-CN"/>
          </a:p>
        </p:txBody>
      </p:sp>
      <p:sp>
        <p:nvSpPr>
          <p:cNvPr id="10490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全球石化行业市场规模持续增长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环保法规趋严，推动石化行业绿色发展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石化行业产能过剩，市场竞争激烈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石化产品需求多样化，新产品不断涌现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中国石化行业市场现状</a:t>
            </a:r>
            <a:endParaRPr altLang="en-US" lang="zh-CN"/>
          </a:p>
        </p:txBody>
      </p:sp>
      <p:sp>
        <p:nvSpPr>
          <p:cNvPr id="10491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市场规模：全球最大的石化产品消费国之一，市场规模持续增长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产业结构：石化行业产业链完整，产业结构不断优化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技术水平：技术创新能力不断提升，部分领域达到国际先进水平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竞争格局：市场竞争激烈，企业兼并重组加速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石化行业市场结构分析</a:t>
            </a:r>
            <a:endParaRPr altLang="en-US" lang="zh-CN"/>
          </a:p>
        </p:txBody>
      </p:sp>
      <p:sp>
        <p:nvSpPr>
          <p:cNvPr id="10491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市场份额：中石油、中石化、民营企业三分天下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产品结构：石化产品种类繁多，包括石油、天然气、石化原料等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区域结构：石化企业主要集中于东部沿海地区，中西部地区相对较少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产业链结构：石化行业上游为石油、天然气等能源行业，下游为化工、轻工、纺织等行业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石化行业市场需求分析</a:t>
            </a:r>
            <a:endParaRPr altLang="en-US" lang="zh-CN"/>
          </a:p>
        </p:txBody>
      </p:sp>
      <p:sp>
        <p:nvSpPr>
          <p:cNvPr id="10492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石化产品需求持续增长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石化产品在国民经济中占有重要地位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石化行业市场需求结构不断优化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石化行业市场需求对产品质量和环保要求不断提高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石化行业竞争格局</a:t>
            </a:r>
            <a:endParaRPr altLang="en-US" lang="zh-CN"/>
          </a:p>
        </p:txBody>
      </p:sp>
      <p:sp>
        <p:nvSpPr>
          <p:cNvPr id="10492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全球石化行业竞争格局</a:t>
            </a:r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大型石油公司：如埃克森美孚、BP等，拥有完整的产业链和强大的技术实力，在全球范围内开展业务。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中型石油公司：如雪佛龙、道达尔等，专注于特定领域或地区，具有较强的专业性和市场竞争力。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石油技术服务公司：如斯伦贝谢、哈里伯顿等，提供油田勘探、开发、生产等技术服务，在全球范围内与大型石油公司合作。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石化产品贸易商：如维多、嘉能可等，主要从事石化产品的贸易和分销，拥有广泛的销售网络和渠道。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中国石化行业竞争格局</a:t>
            </a:r>
            <a:endParaRPr altLang="en-US" lang="zh-CN"/>
          </a:p>
        </p:txBody>
      </p:sp>
      <p:sp>
        <p:nvSpPr>
          <p:cNvPr id="10493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原料采购和产品销售渠道竞争激烈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石化企业数量众多，竞争激烈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大型企业主导市场，中小企业跟随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技术创新和环保要求对竞争格局的影响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石化行业企业竞争要素分析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品牌要素：品牌知名度和美誉度直接影响消费者购买决策，是竞争的重要因素。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人才要素：高素质的人才队伍是企业持续发展的保障，也是企业核心竞争力的体现。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资源要素：石化企业拥有稳定的原料供应和生产能力，是竞争的基础。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技术要素：企业技术水平的高低直接影响产品质量和生产效率，是竞争的关键。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石化行业发展趋势与前景预测</a:t>
            </a:r>
            <a:endParaRPr altLang="en-US" lang="zh-CN"/>
          </a:p>
        </p:txBody>
      </p:sp>
      <p:sp>
        <p:nvSpPr>
          <p:cNvPr id="10494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全球石化行业发展趋势与前景预测</a:t>
            </a:r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石化行业概述：全球石化行业的发展历程、现状和特点。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发展趋势：全球石化行业的发展趋势，包括技术进步、环保要求、市场变化等方面。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前景预测：对全球石化行业未来的发展前景进行预测，包括市场需求、竞争格局、技术革新等方面。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投资机会：分析石化行业的投资机会和风险，为投资者提供参考和建议。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中国石化行业发展趋势与前景预测</a:t>
            </a:r>
            <a:endParaRPr altLang="en-US" lang="zh-CN"/>
          </a:p>
        </p:txBody>
      </p:sp>
      <p:sp>
        <p:nvSpPr>
          <p:cNvPr id="10495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石化行业概述：介绍石化行业的定义、分类和产业链结构，概述石化行业的基本情况和发展历程。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石化行业市场分析：分析全球和中国石化行业的市场规模、竞争格局、主要产品及市场占有率等方面，探究影响市场发展的因素。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石化行业发展趋势：预测未来几年石化行业的发展趋势，包括技术进步、产业升级、环保要求等方面，以及这些趋势对行业的影响。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石化行业投资前景预测：分析石化行业的投资机会和风险，提出投资策略和建议，为投资者提供参考。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石化行业技术发展趋势与前景预测</a:t>
            </a:r>
            <a:endParaRPr altLang="en-US" lang="zh-CN"/>
          </a:p>
        </p:txBody>
      </p:sp>
      <p:sp>
        <p:nvSpPr>
          <p:cNvPr id="10495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新型材料：研发新型高分子材料，提升产品的性能和降低成本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智能化生产：实现自动化、智能化的生产流程，提高生产效率和产品质量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绿色能源：发展可再生能源和低碳技术，减少对环境的污染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石化行业政策环境分析</a:t>
            </a:r>
            <a:endParaRPr altLang="en-US" lang="zh-CN"/>
          </a:p>
        </p:txBody>
      </p:sp>
      <p:sp>
        <p:nvSpPr>
          <p:cNvPr id="10496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政策支持：国家出台了一系列支持石化行业发展的政策，包括税收优惠、财政补贴等。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环保要求：随着环保意识的提高，国家对石化行业的环保要求也越来越严格，推动企业加大环保投入。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产业结构调整：国家正在推动石化行业的产业结构调整，鼓励企业加大技术研发和创新投入，提高产业附加值。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市场前景：随着经济的发展和人民生活水平的提高，石化产品的市场需求将继续保持增长趋势。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石化行业投资机会与风险分析</a:t>
            </a:r>
            <a:endParaRPr altLang="en-US" lang="zh-CN"/>
          </a:p>
        </p:txBody>
      </p:sp>
      <p:sp>
        <p:nvSpPr>
          <p:cNvPr id="10497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石化行业投资机会分析</a:t>
            </a:r>
            <a:endParaRPr altLang="en-US" lang="zh-CN"/>
          </a:p>
        </p:txBody>
      </p:sp>
      <p:sp>
        <p:nvSpPr>
          <p:cNvPr id="10497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石化行业概述：介绍石化行业的定义、分类、产业链结构和市场特点。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石化行业发展趋势：分析全球和国内石化行业的发展趋势，包括技术进步、市场需求、政策环境等方面。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石化行业投资机会：从石化行业的不同领域出发，分析各领域的投资机会，包括炼油、石化、煤化工等领域。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石化行业投资风险：分析石化行业存在的投资风险，包括政策风险、市场风险、技术风险等方面。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石化行业投资风险分析</a:t>
            </a:r>
            <a:endParaRPr altLang="en-US" lang="zh-CN"/>
          </a:p>
        </p:txBody>
      </p:sp>
      <p:sp>
        <p:nvSpPr>
          <p:cNvPr id="10498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政策风险：石化行业受政府政策影响较大，政策变化可能导致市场不稳定。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价格风险：石化产品价格波动大，投资者需关注市场动态，避免损失。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环保风险：石化行业生产过程中产生的废弃物可能对环境造成污染，需注意环保法规的限制。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产能过剩风险：盲目扩张产能可能导致市场供过于求，企业盈利下降。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石化行业投资策略建议</a:t>
            </a:r>
            <a:endParaRPr altLang="en-US" lang="zh-CN"/>
          </a:p>
        </p:txBody>
      </p:sp>
      <p:sp>
        <p:nvSpPr>
          <p:cNvPr id="1049872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74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6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石化行业投资机会：受益于全球经济复苏和能源需求增长，石化行业有望迎来新的发展机遇。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78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80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82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石化行业投资风险：受政策、环保和技术等因素影响，石化行业投资风险较高，需谨慎评估风险和收益。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4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86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88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石化行业投资策略：建议投资者关注技术创新、环保合规和国际合作等方面，以提高投资回报和降低风险。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0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92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94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石化行业投资建议：建议投资者根据自身风险承受能力和投资目标，合理配置石化行业资产，并保持关注行业动态和政策变化。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499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对石化行业的总结</a:t>
            </a:r>
            <a:endParaRPr altLang="en-US" lang="zh-CN"/>
          </a:p>
        </p:txBody>
      </p:sp>
      <p:sp>
        <p:nvSpPr>
          <p:cNvPr id="1049954" name="圆角矩形 26"/>
          <p:cNvSpPr/>
          <p:nvPr>
            <p:custDataLst>
              <p:tags r:id="rId1"/>
            </p:custDataLst>
          </p:nvPr>
        </p:nvSpPr>
        <p:spPr>
          <a:xfrm>
            <a:off x="838200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28"/>
          <p:cNvSpPr/>
          <p:nvPr>
            <p:custDataLst>
              <p:tags r:id="rId2"/>
            </p:custDataLst>
          </p:nvPr>
        </p:nvSpPr>
        <p:spPr>
          <a:xfrm>
            <a:off x="841886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8" name="文本框 31"/>
          <p:cNvSpPr txBox="1"/>
          <p:nvPr>
            <p:custDataLst>
              <p:tags r:id="rId3"/>
            </p:custDataLst>
          </p:nvPr>
        </p:nvSpPr>
        <p:spPr>
          <a:xfrm>
            <a:off x="1082706" y="2367855"/>
            <a:ext cx="2815535" cy="306251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石化行业市场分析：介绍了石化行业的市场规模、竞争格局、产品分类和应用领域。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29"/>
          <p:cNvSpPr/>
          <p:nvPr>
            <p:custDataLst>
              <p:tags r:id="rId4"/>
            </p:custDataLst>
          </p:nvPr>
        </p:nvSpPr>
        <p:spPr>
          <a:xfrm>
            <a:off x="4443742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32"/>
          <p:cNvSpPr/>
          <p:nvPr>
            <p:custDataLst>
              <p:tags r:id="rId5"/>
            </p:custDataLst>
          </p:nvPr>
        </p:nvSpPr>
        <p:spPr>
          <a:xfrm>
            <a:off x="4447428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34"/>
          <p:cNvSpPr txBox="1"/>
          <p:nvPr>
            <p:custDataLst>
              <p:tags r:id="rId6"/>
            </p:custDataLst>
          </p:nvPr>
        </p:nvSpPr>
        <p:spPr>
          <a:xfrm>
            <a:off x="4688862" y="2367855"/>
            <a:ext cx="2814798" cy="306385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投资前景预测：分析了未来几年石化行业的投资机会、风险和趋势。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3"/>
          <p:cNvSpPr/>
          <p:nvPr>
            <p:custDataLst>
              <p:tags r:id="rId7"/>
            </p:custDataLst>
          </p:nvPr>
        </p:nvSpPr>
        <p:spPr>
          <a:xfrm>
            <a:off x="8049898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4"/>
          <p:cNvSpPr/>
          <p:nvPr>
            <p:custDataLst>
              <p:tags r:id="rId8"/>
            </p:custDataLst>
          </p:nvPr>
        </p:nvSpPr>
        <p:spPr>
          <a:xfrm>
            <a:off x="8052969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5"/>
          <p:cNvSpPr txBox="1"/>
          <p:nvPr>
            <p:custDataLst>
              <p:tags r:id="rId9"/>
            </p:custDataLst>
          </p:nvPr>
        </p:nvSpPr>
        <p:spPr>
          <a:xfrm>
            <a:off x="8295018" y="2367855"/>
            <a:ext cx="2814798" cy="306385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结论：总结了石化行业的发展现状和未来趋势，以及对投资者的建议。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对石化行业的展望</a:t>
            </a:r>
            <a:endParaRPr altLang="en-US" lang="zh-CN"/>
          </a:p>
        </p:txBody>
      </p:sp>
      <p:sp>
        <p:nvSpPr>
          <p:cNvPr id="10500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石化行业将继续保持稳定增长，市场需求将持续扩大。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技术创新将成为石化行业发展的重要驱动力，提高生产效率和产品质量。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环保法规的加强将推动石化行业绿色发展，促进可持续发展。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石化行业将面临国际市场的竞争和挑战，需要加强国际合作和交流。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0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5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7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2024-01-03T13:50:46Z</dcterms:created>
  <dcterms:modified xsi:type="dcterms:W3CDTF">2024-01-03T13:50:46Z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d829210d3a37466ea49378c0ecfcabf8_21</vt:lpwstr>
  </property>
</Properties>
</file>