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689" r:id="rId1"/>
    <p:sldMasterId id="2147492726" r:id="rId2"/>
  </p:sldMasterIdLst>
  <p:notesMasterIdLst>
    <p:notesMasterId r:id="rId3"/>
  </p:notesMasterIdLst>
  <p:sldIdLst>
    <p:sldId id="4379" r:id="rId4"/>
    <p:sldId id="4383" r:id="rId5"/>
    <p:sldId id="4387" r:id="rId6"/>
    <p:sldId id="4390" r:id="rId7"/>
    <p:sldId id="4393" r:id="rId8"/>
    <p:sldId id="4396" r:id="rId9"/>
    <p:sldId id="4399" r:id="rId10"/>
    <p:sldId id="4402" r:id="rId11"/>
    <p:sldId id="4405" r:id="rId12"/>
    <p:sldId id="4408" r:id="rId13"/>
    <p:sldId id="4411" r:id="rId14"/>
    <p:sldId id="4414" r:id="rId15"/>
    <p:sldId id="4417" r:id="rId16"/>
    <p:sldId id="4420" r:id="rId17"/>
    <p:sldId id="4423" r:id="rId18"/>
    <p:sldId id="4426" r:id="rId19"/>
    <p:sldId id="4429" r:id="rId20"/>
    <p:sldId id="4432" r:id="rId21"/>
    <p:sldId id="4435" r:id="rId22"/>
    <p:sldId id="4438" r:id="rId23"/>
    <p:sldId id="4441" r:id="rId24"/>
    <p:sldId id="4444" r:id="rId25"/>
    <p:sldId id="4447" r:id="rId26"/>
    <p:sldId id="4450" r:id="rId27"/>
    <p:sldId id="4453" r:id="rId28"/>
    <p:sldId id="4456" r:id="rId29"/>
    <p:sldId id="4459" r:id="rId30"/>
    <p:sldId id="4462" r:id="rId31"/>
    <p:sldId id="4465" r:id="rId32"/>
    <p:sldId id="446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690" r:id="rId1"/>
    <p:sldLayoutId id="2147492691" r:id="rId2"/>
    <p:sldLayoutId id="2147492692" r:id="rId3"/>
    <p:sldLayoutId id="2147492693" r:id="rId4"/>
    <p:sldLayoutId id="2147492694" r:id="rId5"/>
    <p:sldLayoutId id="2147492695" r:id="rId6"/>
    <p:sldLayoutId id="2147492696" r:id="rId7"/>
    <p:sldLayoutId id="2147492697" r:id="rId8"/>
    <p:sldLayoutId id="2147492698" r:id="rId9"/>
    <p:sldLayoutId id="2147492699" r:id="rId10"/>
    <p:sldLayoutId id="21474927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727" r:id="rId1"/>
    <p:sldLayoutId id="2147492728" r:id="rId2"/>
    <p:sldLayoutId id="2147492729" r:id="rId3"/>
    <p:sldLayoutId id="2147492730" r:id="rId4"/>
    <p:sldLayoutId id="2147492731" r:id="rId5"/>
    <p:sldLayoutId id="2147492732" r:id="rId6"/>
    <p:sldLayoutId id="2147492733" r:id="rId7"/>
    <p:sldLayoutId id="2147492734" r:id="rId8"/>
    <p:sldLayoutId id="2147492735" r:id="rId9"/>
    <p:sldLayoutId id="2147492736" r:id="rId10"/>
    <p:sldLayoutId id="214749273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tags" Target="../tags/tag128.xml"/><Relationship Id="rId18" Type="http://schemas.openxmlformats.org/officeDocument/2006/relationships/tags" Target="../tags/tag129.xml"/><Relationship Id="rId19" Type="http://schemas.openxmlformats.org/officeDocument/2006/relationships/tags" Target="../tags/tag130.xml"/><Relationship Id="rId20" Type="http://schemas.openxmlformats.org/officeDocument/2006/relationships/tags" Target="../tags/tag131.xml"/><Relationship Id="rId21" Type="http://schemas.openxmlformats.org/officeDocument/2006/relationships/tags" Target="../tags/tag132.xml"/><Relationship Id="rId22" Type="http://schemas.openxmlformats.org/officeDocument/2006/relationships/tags" Target="../tags/tag133.xml"/><Relationship Id="rId23" Type="http://schemas.openxmlformats.org/officeDocument/2006/relationships/tags" Target="../tags/tag134.xml"/><Relationship Id="rId24" Type="http://schemas.openxmlformats.org/officeDocument/2006/relationships/tags" Target="../tags/tag135.xml"/><Relationship Id="rId25" Type="http://schemas.openxmlformats.org/officeDocument/2006/relationships/tags" Target="../tags/tag136.xml"/><Relationship Id="rId26" Type="http://schemas.openxmlformats.org/officeDocument/2006/relationships/tags" Target="../tags/tag137.xml"/><Relationship Id="rId27" Type="http://schemas.openxmlformats.org/officeDocument/2006/relationships/tags" Target="../tags/tag138.xml"/><Relationship Id="rId28" Type="http://schemas.openxmlformats.org/officeDocument/2006/relationships/tags" Target="../tags/tag139.xml"/><Relationship Id="rId29" Type="http://schemas.openxmlformats.org/officeDocument/2006/relationships/tags" Target="../tags/tag140.xml"/><Relationship Id="rId30" Type="http://schemas.openxmlformats.org/officeDocument/2006/relationships/tags" Target="../tags/tag141.xml"/><Relationship Id="rId3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5556"/>
          </a:bodyPr>
          <a:p>
            <a:r>
              <a:rPr altLang="en-US" dirty="0" lang="zh-CN"/>
              <a:t>高性能计算与云计算：2024年务实应用方案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高性能计算与云计算概述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高性能计算与云计算技术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高性能计算与云计算的硬件设备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高性能计算与云计算的软件产品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高性能计算与云计算的安全与隐私保护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高性能计算与云计算的未来发展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高性能计算与云计算概述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高性能计算与云计算的定义</a:t>
            </a:r>
            <a:endParaRPr altLang="en-US" lang="zh-CN"/>
          </a:p>
        </p:txBody>
      </p:sp>
      <p:sp>
        <p:nvSpPr>
          <p:cNvPr id="1048900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高性能计算：利用超级计算机、分布式计算等技术进行大规模数据处理和计算的科学和技术。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云计算：通过网络提供可伸缩的、按需的 IT 服务，包括计算、存储、数据库等。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高性能计算与云计算的发展历程</a:t>
            </a:r>
            <a:endParaRPr altLang="en-US" lang="zh-CN"/>
          </a:p>
        </p:txBody>
      </p:sp>
      <p:sp>
        <p:nvSpPr>
          <p:cNvPr id="1048938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2010年代至今：高性能计算与云计算的融合，利用云计算的弹性扩展和高性能计算的高处理能力，解决大规模复杂问题。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42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2000年代中后期：云计算概念出现，企业开始将数据和应用程序迁移到云端。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46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早期发展：20世纪90年代，超级计算机的诞生，用于解决复杂科学问题。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50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21世纪初：随着互联网的普及，分布式计算和网格计算兴起，将计算资源连接起来。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高性能计算与云计算的应用领域</a:t>
            </a:r>
            <a:endParaRPr altLang="en-US" lang="zh-CN"/>
          </a:p>
        </p:txBody>
      </p:sp>
      <p:sp>
        <p:nvSpPr>
          <p:cNvPr id="10489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科学计算：模拟实验、预测分析、数据挖掘等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能源领域：石油勘探、电力调度、新能源研究等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医疗健康：医学影像处理、基因测序、远程医疗等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工业设计：仿真模拟、优化设计、产品性能分析等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金融领域：风险评估、投资决策、大数据分析等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高性能计算与云计算技术</a:t>
            </a:r>
            <a:endParaRPr altLang="en-US" dirty="0" lang="zh-CN"/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高性能计算技术</a:t>
            </a:r>
            <a:endParaRPr altLang="en-US" lang="zh-CN"/>
          </a:p>
        </p:txBody>
      </p:sp>
      <p:sp>
        <p:nvSpPr>
          <p:cNvPr id="10491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定义：利用计算机集群进行大规模并行处理的计算方式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应用领域：科学计算、工程仿真、气象预报等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关键技术：并行算法、任务调度、负载均衡等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发展方向：提高计算速度、降低能耗、优化系统结构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491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定义：云计算是一种基于互联网的计算方式，通过虚拟化技术将硬件和软件资源以服务的形式提供给用户。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特点：可弹性扩展、按需付费、数据安全可靠等。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应用场景：云计算广泛应用于企业、政府、教育等领域，支持各种业务需求。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技术架构：云计算技术包括基础设施即服务（IaaS）、平台即服务（PaaS）和软件即服务（SaaS）三个层次。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高性能计算与云计算的融合技术</a:t>
            </a:r>
            <a:endParaRPr altLang="en-US" lang="zh-CN"/>
          </a:p>
        </p:txBody>
      </p:sp>
      <p:sp>
        <p:nvSpPr>
          <p:cNvPr id="10492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融合技术：将高性能计算和云计算技术进行整合，实现资源共享和优化利用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优势：提高计算性能、降低成本、加速应用开发与部署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应用场景：大数据分析、人工智能、科学研究等领域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实现方式：虚拟化技术、容器化技术、并行计算等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高性能计算与云计算的硬件设备</a:t>
            </a:r>
            <a:endParaRPr altLang="en-US" dirty="0" lang="zh-CN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超级计算机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定义：超级计算机是一种高性能计算设备，具有强大的计算能力和数据处理能力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用途：广泛应用于科学计算、工程设计、数据分析等领域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特点：具有高速度、大存储和高可靠性等特点，是高性能计算的重要组成部分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发展：随着技术的不断发展，超级计算机的性能也在不断提升，未来将有更广泛的应用前景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服务器</a:t>
            </a:r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服务器是高性能计算与云计算硬件设备的重要组成部分，用于存储和处理大量数据。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服务器采用高性能处理器和大容量内存，提供强大的计算能力和数据处理能力。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服务器通过网络连接其他设备，实现数据共享和远程访问。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服务器需要具备高可靠性和稳定性，以保证云计算服务的连续性和可用性。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网络设备</a:t>
            </a:r>
            <a:endParaRPr altLang="en-US" lang="zh-CN"/>
          </a:p>
        </p:txBody>
      </p:sp>
      <p:sp>
        <p:nvSpPr>
          <p:cNvPr id="10493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负载均衡器：负载均衡器可以将网络流量分配到多个服务器或网络设备上，以确保高可用性和可扩展性。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防火墙：高性能防火墙可以保护云计算环境免受恶意攻击和未经授权的访问，同时保证网络安全和数据隐私。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路由器：高性能路由器是高性能计算与云计算环境中的重要网络设备，能够提供高速数据传输和可靠的网络连接。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交换机：高性能交换机能够提供更高的数据传输速率和更大的数据吞吐量，支持更多的端口和更灵活的网络配置。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数据存储设备</a:t>
            </a:r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分布式存储系统：将数据分散存储在多个节点上，具有高可用性和可扩展性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存储区域网络（SAN）：通过专用网络将数据存储设备连接起来，提供高速数据访问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网络附加存储（NAS）：将数据存储在集中的服务器上，并通过网络访问，易于共享和管理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直接附加存储（DAS）：将数据存储在本地磁盘上，直接与计算机相连，适用于小型系统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高性能计算与云计算的软件产品</a:t>
            </a:r>
            <a:endParaRPr altLang="en-US" dirty="0" lang="zh-CN"/>
          </a:p>
        </p:txBody>
      </p:sp>
      <p:sp>
        <p:nvSpPr>
          <p:cNvPr id="10494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操作系统</a:t>
            </a:r>
            <a:endParaRPr altLang="en-US" lang="zh-CN"/>
          </a:p>
        </p:txBody>
      </p:sp>
      <p:sp>
        <p:nvSpPr>
          <p:cNvPr id="10495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定义：操作系统是控制和管理计算机硬件和软件资源的软件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功能：操作系统提供了用户界面、进程管理、内存管理、文件系统等核心功能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应用领域：操作系统广泛应用于个人计算机、服务器、移动设备等领域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发展趋势：随着云计算、大数据等技术的不断发展，操作系统也在不断演进和变革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数据库系统</a:t>
            </a:r>
            <a:endParaRPr altLang="en-US" lang="zh-CN"/>
          </a:p>
        </p:txBody>
      </p:sp>
      <p:sp>
        <p:nvSpPr>
          <p:cNvPr id="10495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数据库系统是高性能计算与云计算的重要组成部分，用于存储和管理大量数据。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常见的数据库系统包括关系型数据库和非关系型数据库，如MySQL、Oracle、MongoDB等。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在高性能计算与云计算环境中，数据库系统需要具备高性能、高可用性和可扩展性等特点。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针对不同的应用场景，可以选择适合的数据库系统来满足需求，如分布式数据库、列式存储数据库等。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云计算平台</a:t>
            </a:r>
            <a:endParaRPr altLang="en-US" lang="zh-CN"/>
          </a:p>
        </p:txBody>
      </p:sp>
      <p:sp>
        <p:nvSpPr>
          <p:cNvPr id="10496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云计算平台定义：提供计算、存储、网络等资源的软件产品，支持企业快速构建和管理云计算环境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云计算平台功能：包括虚拟化、资源管理、数据存储、安全保障等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云计算平台优势：可提高资源利用率、降低成本、提升业务灵活性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知名云计算平台：亚马逊AWS、阿里云、腾讯云等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应用软件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计算软件：支持大规模并行计算，提高计算效率和精度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存储软件：实现高效数据存储、管理和备份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管理软件：监控云计算资源使用情况，优化资源分配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安全软件：保障云计算应用的安全性和可靠性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高性能计算与云计算的安全与隐私保护</a:t>
            </a:r>
            <a:endParaRPr altLang="en-US" dirty="0" lang="zh-CN"/>
          </a:p>
        </p:txBody>
      </p:sp>
      <p:sp>
        <p:nvSpPr>
          <p:cNvPr id="10497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数据安全保护</a:t>
            </a:r>
            <a:endParaRPr altLang="en-US" lang="zh-CN"/>
          </a:p>
        </p:txBody>
      </p:sp>
      <p:sp>
        <p:nvSpPr>
          <p:cNvPr id="10497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数据加密：对敏感数据进行加密存储，确保数据在传输和存储过程中的安全性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访问控制：实施严格的访问控制策略，限制对数据的访问权限，防止未经授权的访问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安全审计：定期进行安全审计，检测和预防潜在的安全威胁，确保数据的安全性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数据备份与恢复：定期备份数据，确保数据在意外情况下能够及时恢复，防止数据丢失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网络安全保护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防火墙：防止外部攻击和非法访问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加密技术：对数据传输和存储进行加密，保证数据安全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安全审计：定期对系统进行安全审计，发现和修复安全漏洞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访问控制：对不同用户进行权限管理，防止未经授权的访问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应用安全保护</a:t>
            </a:r>
            <a:endParaRPr altLang="en-US" lang="zh-CN"/>
          </a:p>
        </p:txBody>
      </p:sp>
      <p:sp>
        <p:nvSpPr>
          <p:cNvPr id="10498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加密技术：对数据和通信进行加密，确保数据安全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容灾备份：对重要数据进行备份和恢复，确保数据不丢失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安全审计：对系统进行安全审计，发现并修复安全漏洞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访问控制：限制对资源的访问，防止未经授权的访问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隐私保护技术</a:t>
            </a:r>
            <a:endParaRPr altLang="en-US" lang="zh-CN"/>
          </a:p>
        </p:txBody>
      </p:sp>
      <p:sp>
        <p:nvSpPr>
          <p:cNvPr id="10499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数据加密：对敏感数据进行加密，确保数据在传输和存储过程中的安全性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安全审计：对系统进行安全审计，及时发现和修复安全漏洞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匿名化处理：对个人信息进行匿名化处理，保护用户隐私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访问控制：限制对数据的访问权限，防止未经授权的访问和泄露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高性能计算与云计算的未来发展</a:t>
            </a:r>
            <a:endParaRPr altLang="en-US" dirty="0" lang="zh-CN"/>
          </a:p>
        </p:txBody>
      </p:sp>
      <p:sp>
        <p:nvSpPr>
          <p:cNvPr id="1050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500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5G通信技术对高性能计算的影响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云计算与高性能计算的融合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人工智能与机器学习在高性能计算中的应用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量子计算的发展前景与挑战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应用领域拓展</a:t>
            </a:r>
            <a:endParaRPr altLang="en-US" lang="zh-CN"/>
          </a:p>
        </p:txBody>
      </p:sp>
      <p:sp>
        <p:nvSpPr>
          <p:cNvPr id="10501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生物医疗与科学计算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金融风控与数据分析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智能制造与工业互联网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502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挑战：数据安全和隐私保护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挑战：技术更新换代和兼容性问题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机遇：人工智能和机器学习的发展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机遇：云计算的普及和推广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25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254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56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258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2024-01-06T08:21:08Z</dcterms:created>
  <dcterms:modified xsi:type="dcterms:W3CDTF">2024-01-06T08:21:08Z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5952428bf43e4b3ca3bfb63898881ac8_21</vt:lpwstr>
  </property>
</Properties>
</file>