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333" r:id="rId1"/>
    <p:sldMasterId id="2147491370" r:id="rId2"/>
  </p:sldMasterIdLst>
  <p:notesMasterIdLst>
    <p:notesMasterId r:id="rId3"/>
  </p:notesMasterIdLst>
  <p:sldIdLst>
    <p:sldId id="3804" r:id="rId4"/>
    <p:sldId id="3809" r:id="rId5"/>
    <p:sldId id="3814" r:id="rId6"/>
    <p:sldId id="3818" r:id="rId7"/>
    <p:sldId id="3821" r:id="rId8"/>
    <p:sldId id="3824" r:id="rId9"/>
    <p:sldId id="3827" r:id="rId10"/>
    <p:sldId id="3831" r:id="rId11"/>
    <p:sldId id="3835" r:id="rId12"/>
    <p:sldId id="3838" r:id="rId13"/>
    <p:sldId id="3841" r:id="rId14"/>
    <p:sldId id="3844" r:id="rId15"/>
    <p:sldId id="3848" r:id="rId16"/>
    <p:sldId id="3852" r:id="rId17"/>
    <p:sldId id="3855" r:id="rId18"/>
    <p:sldId id="3858" r:id="rId19"/>
    <p:sldId id="3861" r:id="rId20"/>
    <p:sldId id="3865" r:id="rId21"/>
    <p:sldId id="3869" r:id="rId22"/>
    <p:sldId id="3872" r:id="rId23"/>
    <p:sldId id="3875" r:id="rId24"/>
    <p:sldId id="3878" r:id="rId25"/>
    <p:sldId id="3882" r:id="rId26"/>
    <p:sldId id="3886" r:id="rId27"/>
    <p:sldId id="3889" r:id="rId28"/>
    <p:sldId id="3892" r:id="rId29"/>
    <p:sldId id="3895" r:id="rId30"/>
    <p:sldId id="3899" r:id="rId31"/>
    <p:sldId id="3903" r:id="rId32"/>
    <p:sldId id="3906" r:id="rId33"/>
    <p:sldId id="3910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334" r:id="rId1"/>
    <p:sldLayoutId id="2147491335" r:id="rId2"/>
    <p:sldLayoutId id="2147491336" r:id="rId3"/>
    <p:sldLayoutId id="2147491337" r:id="rId4"/>
    <p:sldLayoutId id="2147491338" r:id="rId5"/>
    <p:sldLayoutId id="2147491339" r:id="rId6"/>
    <p:sldLayoutId id="2147491340" r:id="rId7"/>
    <p:sldLayoutId id="2147491341" r:id="rId8"/>
    <p:sldLayoutId id="2147491342" r:id="rId9"/>
    <p:sldLayoutId id="2147491343" r:id="rId10"/>
    <p:sldLayoutId id="214749134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371" r:id="rId1"/>
    <p:sldLayoutId id="2147491372" r:id="rId2"/>
    <p:sldLayoutId id="2147491373" r:id="rId3"/>
    <p:sldLayoutId id="2147491374" r:id="rId4"/>
    <p:sldLayoutId id="2147491375" r:id="rId5"/>
    <p:sldLayoutId id="2147491376" r:id="rId6"/>
    <p:sldLayoutId id="2147491377" r:id="rId7"/>
    <p:sldLayoutId id="2147491378" r:id="rId8"/>
    <p:sldLayoutId id="2147491379" r:id="rId9"/>
    <p:sldLayoutId id="2147491380" r:id="rId10"/>
    <p:sldLayoutId id="214749138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tags" Target="../tags/tag139.xml"/><Relationship Id="rId18" Type="http://schemas.openxmlformats.org/officeDocument/2006/relationships/tags" Target="../tags/tag140.xml"/><Relationship Id="rId19" Type="http://schemas.openxmlformats.org/officeDocument/2006/relationships/tags" Target="../tags/tag141.xml"/><Relationship Id="rId20" Type="http://schemas.openxmlformats.org/officeDocument/2006/relationships/tags" Target="../tags/tag142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tags" Target="../tags/tag175.xml"/><Relationship Id="rId18" Type="http://schemas.openxmlformats.org/officeDocument/2006/relationships/tags" Target="../tags/tag176.xml"/><Relationship Id="rId19" Type="http://schemas.openxmlformats.org/officeDocument/2006/relationships/tags" Target="../tags/tag177.xml"/><Relationship Id="rId20" Type="http://schemas.openxmlformats.org/officeDocument/2006/relationships/tags" Target="../tags/tag178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tags" Target="../tags/tag286.xml"/><Relationship Id="rId22" Type="http://schemas.openxmlformats.org/officeDocument/2006/relationships/tags" Target="../tags/tag287.xml"/><Relationship Id="rId23" Type="http://schemas.openxmlformats.org/officeDocument/2006/relationships/tags" Target="../tags/tag288.xml"/><Relationship Id="rId24" Type="http://schemas.openxmlformats.org/officeDocument/2006/relationships/tags" Target="../tags/tag289.xml"/><Relationship Id="rId25" Type="http://schemas.openxmlformats.org/officeDocument/2006/relationships/tags" Target="../tags/tag290.xml"/><Relationship Id="rId26" Type="http://schemas.openxmlformats.org/officeDocument/2006/relationships/tags" Target="../tags/tag291.xml"/><Relationship Id="rId27" Type="http://schemas.openxmlformats.org/officeDocument/2006/relationships/tags" Target="../tags/tag292.xml"/><Relationship Id="rId28" Type="http://schemas.openxmlformats.org/officeDocument/2006/relationships/tags" Target="../tags/tag293.xml"/><Relationship Id="rId29" Type="http://schemas.openxmlformats.org/officeDocument/2006/relationships/tags" Target="../tags/tag294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tags" Target="../tags/tag366.xml"/><Relationship Id="rId18" Type="http://schemas.openxmlformats.org/officeDocument/2006/relationships/tags" Target="../tags/tag367.xml"/><Relationship Id="rId19" Type="http://schemas.openxmlformats.org/officeDocument/2006/relationships/tags" Target="../tags/tag368.xml"/><Relationship Id="rId20" Type="http://schemas.openxmlformats.org/officeDocument/2006/relationships/tags" Target="../tags/tag369.xml"/><Relationship Id="rId21" Type="http://schemas.openxmlformats.org/officeDocument/2006/relationships/tags" Target="../tags/tag370.xml"/><Relationship Id="rId22" Type="http://schemas.openxmlformats.org/officeDocument/2006/relationships/tags" Target="../tags/tag371.xml"/><Relationship Id="rId23" Type="http://schemas.openxmlformats.org/officeDocument/2006/relationships/tags" Target="../tags/tag372.xml"/><Relationship Id="rId24" Type="http://schemas.openxmlformats.org/officeDocument/2006/relationships/tags" Target="../tags/tag373.xml"/><Relationship Id="rId25" Type="http://schemas.openxmlformats.org/officeDocument/2006/relationships/tags" Target="../tags/tag374.xml"/><Relationship Id="rId26" Type="http://schemas.openxmlformats.org/officeDocument/2006/relationships/tags" Target="../tags/tag375.xml"/><Relationship Id="rId27" Type="http://schemas.openxmlformats.org/officeDocument/2006/relationships/tags" Target="../tags/tag376.xml"/><Relationship Id="rId28" Type="http://schemas.openxmlformats.org/officeDocument/2006/relationships/tags" Target="../tags/tag377.xml"/><Relationship Id="rId29" Type="http://schemas.openxmlformats.org/officeDocument/2006/relationships/tags" Target="../tags/tag378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tags" Target="../tags/tag406.xml"/><Relationship Id="rId14" Type="http://schemas.openxmlformats.org/officeDocument/2006/relationships/tags" Target="../tags/tag407.xml"/><Relationship Id="rId15" Type="http://schemas.openxmlformats.org/officeDocument/2006/relationships/tags" Target="../tags/tag408.xml"/><Relationship Id="rId16" Type="http://schemas.openxmlformats.org/officeDocument/2006/relationships/tags" Target="../tags/tag409.xml"/><Relationship Id="rId17" Type="http://schemas.openxmlformats.org/officeDocument/2006/relationships/tags" Target="../tags/tag410.xml"/><Relationship Id="rId18" Type="http://schemas.openxmlformats.org/officeDocument/2006/relationships/tags" Target="../tags/tag411.xml"/><Relationship Id="rId19" Type="http://schemas.openxmlformats.org/officeDocument/2006/relationships/tags" Target="../tags/tag412.xml"/><Relationship Id="rId20" Type="http://schemas.openxmlformats.org/officeDocument/2006/relationships/tags" Target="../tags/tag413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tags" Target="../tags/tag422.xml"/><Relationship Id="rId10" Type="http://schemas.openxmlformats.org/officeDocument/2006/relationships/tags" Target="../tags/tag423.xml"/><Relationship Id="rId11" Type="http://schemas.openxmlformats.org/officeDocument/2006/relationships/tags" Target="../tags/tag424.xml"/><Relationship Id="rId12" Type="http://schemas.openxmlformats.org/officeDocument/2006/relationships/tags" Target="../tags/tag425.xml"/><Relationship Id="rId13" Type="http://schemas.openxmlformats.org/officeDocument/2006/relationships/tags" Target="../tags/tag426.xml"/><Relationship Id="rId14" Type="http://schemas.openxmlformats.org/officeDocument/2006/relationships/tags" Target="../tags/tag427.xml"/><Relationship Id="rId15" Type="http://schemas.openxmlformats.org/officeDocument/2006/relationships/tags" Target="../tags/tag428.xml"/><Relationship Id="rId16" Type="http://schemas.openxmlformats.org/officeDocument/2006/relationships/tags" Target="../tags/tag429.xml"/><Relationship Id="rId17" Type="http://schemas.openxmlformats.org/officeDocument/2006/relationships/tags" Target="../tags/tag430.xml"/><Relationship Id="rId18" Type="http://schemas.openxmlformats.org/officeDocument/2006/relationships/tags" Target="../tags/tag431.xml"/><Relationship Id="rId19" Type="http://schemas.openxmlformats.org/officeDocument/2006/relationships/tags" Target="../tags/tag432.xml"/><Relationship Id="rId20" Type="http://schemas.openxmlformats.org/officeDocument/2006/relationships/tags" Target="../tags/tag433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医疗保健行业2024年市场预测与投资策略研究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医疗保健行业概述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2024年医疗保健市场预测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投资策略研究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行业发展趋势与投资机会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投资策略建议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结论与展望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医疗保健行业概述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894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6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8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医疗保健行业定义：提供预防、诊断、治疗和康复等医疗服务的行业。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00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分类：医院、诊所、药店、医疗器械、生物医药等。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06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行业特点：与人类健康密切相关，需求稳定，政策影响大。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12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发展趋势：数字化、智能化、个性化。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89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全球医疗保健行业市场规模持续增长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亚太地区成为全球增长最快的市场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医疗保健行业市场规模受多重因素影响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2024年预计达到近10万亿美元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2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医疗保健与保险的融合：随着医疗保险市场的不断扩大和深化，医疗保健行业将与保险行业更加紧密地结合。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数字化医疗：随着科技的发展，医疗保健行业将越来越依赖数字化技术，如远程医疗、电子病历等。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个性化医疗：随着基因测序等技术的发展，医疗保健行业将更加注重个性化治疗和预防保健。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医疗保健行业的国际化：随着全球化进程的加速，医疗保健行业将逐渐走向国际化，跨国合作将成为常态。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行业政策环境</a:t>
            </a:r>
            <a:endParaRPr altLang="en-US" lang="zh-CN"/>
          </a:p>
        </p:txBody>
      </p:sp>
      <p:sp>
        <p:nvSpPr>
          <p:cNvPr id="10490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医疗保健行业政策概述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政策对医疗保健行业的影响分析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未来医疗保健行业政策趋势预测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2024年医疗保健行业政策变化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2024年医疗保健市场预测</a:t>
            </a:r>
            <a:endParaRPr altLang="en-US" lang="zh-CN"/>
          </a:p>
        </p:txBody>
      </p:sp>
      <p:sp>
        <p:nvSpPr>
          <p:cNvPr id="10491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全球医疗保健市场预测</a:t>
            </a:r>
            <a:endParaRPr altLang="en-US" lang="zh-CN"/>
          </a:p>
        </p:txBody>
      </p:sp>
      <p:sp>
        <p:nvSpPr>
          <p:cNvPr id="104920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全球医疗保健行业规模将继续扩大，预计到2024年将达到近9万亿美元。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数字化医疗保健技术将加速发展，远程医疗、移动医疗和人工智能等新兴技术将进一步普及。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全球人口老龄化趋势加剧，将推动医疗保健行业向老年护理、康复和长期照护等领域发展。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全球医疗保健市场竞争格局将更加激烈，企业需要不断创新和提升服务质量以保持竞争优势。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中国医疗保健市场预测</a:t>
            </a:r>
            <a:endParaRPr altLang="en-US" lang="zh-CN"/>
          </a:p>
        </p:txBody>
      </p:sp>
      <p:sp>
        <p:nvSpPr>
          <p:cNvPr id="1049260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市场规模：预计到2024年中国医疗保健市场规模将达到XXXX亿元人民币，年复合增长率约为XX%。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增长动力：主要来源于人口老龄化、慢性病发病率上升以及医疗保健消费升级等因素。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竞争格局：国内医疗保健市场竞争激烈，但也将吸引更多国内外企业进入市场，推动行业创新发展。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投资机会：投资者可以关注创新药、医疗器械、医疗服务等领域，寻找具有潜力的投资标的。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细分领域市场预测</a:t>
            </a:r>
            <a:endParaRPr altLang="en-US" lang="zh-CN"/>
          </a:p>
        </p:txBody>
      </p:sp>
      <p:sp>
        <p:nvSpPr>
          <p:cNvPr id="104930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药品市场：受益于创新药物和生物技术的快速发展，预计将保持稳定增长。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医疗器械市场：受益于技术进步和老龄化人口，预计将呈现快速增长。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医疗服务市场：受益于医疗改革和数字化转型，预计将呈现温和增长。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健康管理市场：受益于消费者健康意识的提高和数字化技术的普及，预计将呈现快速增长。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市场竞争格局预测</a:t>
            </a:r>
            <a:endParaRPr altLang="en-US" lang="zh-CN"/>
          </a:p>
        </p:txBody>
      </p:sp>
      <p:sp>
        <p:nvSpPr>
          <p:cNvPr id="1049360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2024年医疗保健市场竞争将更加激烈，新兴技术将加速行业洗牌。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数字化医疗、远程医疗和人工智能等新兴领域将成为市场竞争的焦点。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跨界合作将成为市场竞争的新常态，传统医疗企业将面临巨大压力。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2024年医疗保健市场将呈现多元化、个性化的发展趋势，企业需不断创新以适应市场需求。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投资策略研究</a:t>
            </a:r>
            <a:endParaRPr altLang="en-US" lang="zh-CN"/>
          </a:p>
        </p:txBody>
      </p:sp>
      <p:sp>
        <p:nvSpPr>
          <p:cNvPr id="104940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43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投资机会分析：重点领域与潜力项目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医疗保健行业投资机会概述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2024年市场预测与投资策略研究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投资风险与挑战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4950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行业风险：政策变化、技术更新、市场需求波动等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竞争风险：竞争对手的策略、市场份额变化等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经营风险：产品质量、供应链管理、成本控制等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财务风险：资金流动性、盈利能力、偿债能力等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投资策略制定</a:t>
            </a:r>
            <a:endParaRPr altLang="en-US" lang="zh-CN"/>
          </a:p>
        </p:txBody>
      </p:sp>
      <p:sp>
        <p:nvSpPr>
          <p:cNvPr id="1049562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制定具体的投资计划和策略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72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评估潜在的风险和机会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0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分析目标客户的需求和行为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84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了解市场趋势和竞争格局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投资案例分析</a:t>
            </a:r>
            <a:endParaRPr altLang="en-US" lang="zh-CN"/>
          </a:p>
        </p:txBody>
      </p:sp>
      <p:sp>
        <p:nvSpPr>
          <p:cNvPr id="104962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投资案例1：腾讯医疗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投资案例2：阿里巴巴健康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投资案例3：京东健康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投资案例4：平安好医生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行业发展趋势与投资机会</a:t>
            </a:r>
            <a:endParaRPr altLang="en-US" lang="zh-CN"/>
          </a:p>
        </p:txBody>
      </p:sp>
      <p:sp>
        <p:nvSpPr>
          <p:cNvPr id="10496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全球医疗保健行业发展趋势</a:t>
            </a:r>
            <a:endParaRPr altLang="en-US" lang="zh-CN"/>
          </a:p>
        </p:txBody>
      </p:sp>
      <p:sp>
        <p:nvSpPr>
          <p:cNvPr id="1049702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6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8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0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0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2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4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8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数字化医疗的普及与提高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人工智能在医疗保健行业的应用与前景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远程医疗与在线医疗服务的广泛应用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精准医疗与基因编辑技术的快速发展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中国医疗保健行业发展趋势</a:t>
            </a:r>
            <a:endParaRPr altLang="en-US" lang="zh-CN"/>
          </a:p>
        </p:txBody>
      </p:sp>
      <p:sp>
        <p:nvSpPr>
          <p:cNvPr id="1049780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数字化转型：医疗保健行业将加速数字化转型，提高医疗服务的效率和质量。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精准医疗：基于基因测序、大数据和人工智能等技术，精准医疗将成为未来的发展趋势。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医疗保健消费升级：随着消费者健康意识的提高，医疗保健消费将不断升级，高端医疗服务市场将迎来发展机遇。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互联网医疗：互联网医疗将进一步普及，实现线上线下的全覆盖，为消费者提供更加便捷的医疗服务。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医疗保健行业新兴领域投资机会</a:t>
            </a:r>
            <a:endParaRPr altLang="en-US" lang="zh-CN"/>
          </a:p>
        </p:txBody>
      </p:sp>
      <p:sp>
        <p:nvSpPr>
          <p:cNvPr id="10498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基因编辑技术：CRISPR等基因编辑技术为遗传病治疗提供了新途径，相关投资机会值得关注。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细胞疗法：CAR-T细胞疗法等细胞疗法在癌症治疗等领域展现出巨大潜力，相关产业链投资机会显现。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数字医疗：随着互联网技术的发展，远程医疗、AI辅助诊断等数字医疗领域发展迅速，具有较大的投资潜力。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医疗器械创新：随着技术的进步，新型医疗器械如可穿戴设备、智能医疗等逐渐普及，相关投资机会值得挖掘。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医疗保健行业未来发展前景</a:t>
            </a:r>
            <a:endParaRPr altLang="en-US" lang="zh-CN"/>
          </a:p>
        </p:txBody>
      </p:sp>
      <p:sp>
        <p:nvSpPr>
          <p:cNvPr id="104988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数字化医疗：随着技术的进步，远程医疗和电子健康记录将成为主流。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个性化医疗：基因编辑和精准医疗的发展将推动个性化医疗的普及。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医疗保健与科技融合：AI、大数据和物联网等技术在医疗保健行业的应用将进一步加深。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医疗保健全球化：跨国合作和国际医疗保险将逐渐成为趋势。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93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短期投资策略建议</a:t>
            </a:r>
            <a:endParaRPr altLang="en-US" lang="zh-CN"/>
          </a:p>
        </p:txBody>
      </p:sp>
      <p:sp>
        <p:nvSpPr>
          <p:cNvPr id="104997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关注政策动向：关注政策变化，及时调整投资策略。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长期投资视角：尽管短期市场波动，但保持长期投资视角，不轻易追涨杀跌。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关注创新技术：投资于具有创新技术和市场潜力的医疗保健企业。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多元化投资组合：分散投资风险，降低整体投资组合的波动性。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中长期投资策略建议</a:t>
            </a:r>
            <a:endParaRPr altLang="en-US" lang="zh-CN"/>
          </a:p>
        </p:txBody>
      </p:sp>
      <p:sp>
        <p:nvSpPr>
          <p:cNvPr id="1050032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关注具备创新能力和研发实力的企业，以应对不断变化的市场需求和政策环境。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投资于具备全球竞争力的医疗保健企业，以获取更广泛的业务覆盖和市场份额。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关注新兴技术领域，如人工智能、基因编辑等，以把握未来市场发展的机遇。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保持谨慎的投资态度，避免盲目跟风和过度投资，以降低投资风险。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风险控制策略建议</a:t>
            </a:r>
            <a:endParaRPr altLang="en-US" lang="zh-CN"/>
          </a:p>
        </p:txBody>
      </p:sp>
      <p:sp>
        <p:nvSpPr>
          <p:cNvPr id="1050090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2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4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6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8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0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4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1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1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8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0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2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6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多元化投资：分散风险，降低单一投资带来的损失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法律法规遵循：确保投资行为合法合规，避免因违规操作带来的风险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投资组合调整：根据市场变化及时调整投资组合，降低风险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风险管理：建立完善的风险管理体系，对潜在风险进行预警和防范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个性化投资建议</a:t>
            </a:r>
            <a:endParaRPr altLang="en-US" lang="zh-CN"/>
          </a:p>
        </p:txBody>
      </p:sp>
      <p:sp>
        <p:nvSpPr>
          <p:cNvPr id="105016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关注细分领域：针对特定人群或病症的医疗保健企业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7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创新技术投资：投资于技术创新和研发的企业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8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价值投资：寻找具有长期增长潜力和低估值的企业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8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风险管理：分散投资，降低单一资产的风险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  <p:sp>
        <p:nvSpPr>
          <p:cNvPr id="105022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研究结论总结</a:t>
            </a:r>
            <a:endParaRPr altLang="en-US" lang="zh-CN"/>
          </a:p>
        </p:txBody>
      </p:sp>
      <p:sp>
        <p:nvSpPr>
          <p:cNvPr id="10502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医疗保健行业将继续保持增长趋势，但增速将放缓。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未来医疗保健行业将更加注重个性化、精准化和预防性医疗。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政策环境和市场环境将继续影响医疗保健行业的发展。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数字化和智能化技术将加速医疗保健行业的变革。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未来研究展望</a:t>
            </a:r>
            <a:endParaRPr altLang="en-US" lang="zh-CN"/>
          </a:p>
        </p:txBody>
      </p:sp>
      <p:sp>
        <p:nvSpPr>
          <p:cNvPr id="10503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持续关注新技术在医疗保健行业的应用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关注新兴市场的医疗保健需求和机会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加强跨行业合作，推动医疗保健行业的创新发展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深入研究全球医疗保健行业的发展趋势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1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8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21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6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32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9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3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36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2024-01-03T11:12:20Z</dcterms:created>
  <dcterms:modified xsi:type="dcterms:W3CDTF">2024-01-03T11:12:20Z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e4f4bcffca5e4a35bac6289272d5a236_21</vt:lpwstr>
  </property>
</Properties>
</file>