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157" r:id="rId1"/>
    <p:sldMasterId id="2147493194" r:id="rId2"/>
  </p:sldMasterIdLst>
  <p:notesMasterIdLst>
    <p:notesMasterId r:id="rId3"/>
  </p:notesMasterIdLst>
  <p:sldIdLst>
    <p:sldId id="4740" r:id="rId4"/>
    <p:sldId id="4745" r:id="rId5"/>
    <p:sldId id="4749" r:id="rId6"/>
    <p:sldId id="4752" r:id="rId7"/>
    <p:sldId id="4758" r:id="rId9"/>
    <p:sldId id="4761" r:id="rId10"/>
    <p:sldId id="4764" r:id="rId11"/>
    <p:sldId id="4767" r:id="rId12"/>
    <p:sldId id="4773" r:id="rId14"/>
    <p:sldId id="4776" r:id="rId15"/>
    <p:sldId id="4779" r:id="rId16"/>
    <p:sldId id="4782" r:id="rId17"/>
    <p:sldId id="4788" r:id="rId19"/>
    <p:sldId id="4791" r:id="rId20"/>
    <p:sldId id="4794" r:id="rId21"/>
    <p:sldId id="4797" r:id="rId22"/>
    <p:sldId id="4803" r:id="rId24"/>
    <p:sldId id="4806" r:id="rId25"/>
    <p:sldId id="4809" r:id="rId26"/>
    <p:sldId id="4812" r:id="rId27"/>
    <p:sldId id="4818" r:id="rId29"/>
    <p:sldId id="4821" r:id="rId30"/>
    <p:sldId id="4824" r:id="rId31"/>
    <p:sldId id="4827" r:id="rId32"/>
    <p:sldId id="4833" r:id="rId34"/>
    <p:sldId id="4836" r:id="rId35"/>
    <p:sldId id="4839" r:id="rId36"/>
    <p:sldId id="4842" r:id="rId37"/>
    <p:sldId id="4848" r:id="rId39"/>
    <p:sldId id="4851" r:id="rId40"/>
    <p:sldId id="4854" r:id="rId41"/>
    <p:sldId id="4857" r:id="rId42"/>
    <p:sldId id="4863" r:id="rId44"/>
    <p:sldId id="4866" r:id="rId45"/>
    <p:sldId id="4869" r:id="rId46"/>
    <p:sldId id="4873" r:id="rId4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9" Type="http://schemas.openxmlformats.org/officeDocument/2006/relationships/slide" Target="slides/slide29.xml"/><Relationship Id="rId40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4" Type="http://schemas.openxmlformats.org/officeDocument/2006/relationships/slide" Target="slides/slide33.xml"/><Relationship Id="rId45" Type="http://schemas.openxmlformats.org/officeDocument/2006/relationships/slide" Target="slides/slide34.xml"/><Relationship Id="rId46" Type="http://schemas.openxmlformats.org/officeDocument/2006/relationships/slide" Target="slides/slide35.xml"/><Relationship Id="rId47" Type="http://schemas.openxmlformats.org/officeDocument/2006/relationships/slide" Target="slides/slide36.xml"/><Relationship Id="rId48" Type="http://schemas.openxmlformats.org/officeDocument/2006/relationships/tableStyles" Target="tableStyles.xml"/><Relationship Id="rId49" Type="http://schemas.openxmlformats.org/officeDocument/2006/relationships/presProps" Target="presProps.xml"/><Relationship Id="rId50" Type="http://schemas.openxmlformats.org/officeDocument/2006/relationships/viewProps" Target="viewProps.xml"/><Relationship Id="rId5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58" r:id="rId1"/>
    <p:sldLayoutId id="2147493159" r:id="rId2"/>
    <p:sldLayoutId id="2147493160" r:id="rId3"/>
    <p:sldLayoutId id="2147493161" r:id="rId4"/>
    <p:sldLayoutId id="2147493162" r:id="rId5"/>
    <p:sldLayoutId id="2147493163" r:id="rId6"/>
    <p:sldLayoutId id="2147493164" r:id="rId7"/>
    <p:sldLayoutId id="2147493165" r:id="rId8"/>
    <p:sldLayoutId id="2147493166" r:id="rId9"/>
    <p:sldLayoutId id="2147493167" r:id="rId10"/>
    <p:sldLayoutId id="21474931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195" r:id="rId1"/>
    <p:sldLayoutId id="2147493196" r:id="rId2"/>
    <p:sldLayoutId id="2147493197" r:id="rId3"/>
    <p:sldLayoutId id="2147493198" r:id="rId4"/>
    <p:sldLayoutId id="2147493199" r:id="rId5"/>
    <p:sldLayoutId id="2147493200" r:id="rId6"/>
    <p:sldLayoutId id="2147493201" r:id="rId7"/>
    <p:sldLayoutId id="2147493202" r:id="rId8"/>
    <p:sldLayoutId id="2147493203" r:id="rId9"/>
    <p:sldLayoutId id="2147493204" r:id="rId10"/>
    <p:sldLayoutId id="21474932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tags" Target="../tags/tag288.xml"/><Relationship Id="rId22" Type="http://schemas.openxmlformats.org/officeDocument/2006/relationships/tags" Target="../tags/tag289.xml"/><Relationship Id="rId23" Type="http://schemas.openxmlformats.org/officeDocument/2006/relationships/tags" Target="../tags/tag290.xml"/><Relationship Id="rId24" Type="http://schemas.openxmlformats.org/officeDocument/2006/relationships/tags" Target="../tags/tag291.xml"/><Relationship Id="rId25" Type="http://schemas.openxmlformats.org/officeDocument/2006/relationships/tags" Target="../tags/tag292.xml"/><Relationship Id="rId26" Type="http://schemas.openxmlformats.org/officeDocument/2006/relationships/tags" Target="../tags/tag293.xml"/><Relationship Id="rId27" Type="http://schemas.openxmlformats.org/officeDocument/2006/relationships/tags" Target="../tags/tag294.xml"/><Relationship Id="rId28" Type="http://schemas.openxmlformats.org/officeDocument/2006/relationships/tags" Target="../tags/tag295.xml"/><Relationship Id="rId29" Type="http://schemas.openxmlformats.org/officeDocument/2006/relationships/tags" Target="../tags/tag296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实施质量管理体系完善计划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质量管理体系现状分析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完善计划目标与原则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组织架构与职责分工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流程优化与再造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资源保障与投入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质量管理体系现状分析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当前质量管理体系存在的问题</a:t>
            </a:r>
            <a:endParaRPr altLang="en-US" lang="zh-CN"/>
          </a:p>
        </p:txBody>
      </p:sp>
      <p:sp>
        <p:nvSpPr>
          <p:cNvPr id="104897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员工质量意识不强，缺乏有效的培训和激励机制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质量信息反馈不及时，无法及时发现和解决问题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质量改进动力不足，缺乏持续改进的意识和行动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0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质量管理体系不完善，存在漏洞和缺陷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4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6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质量标准不明确，执行力度不够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0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2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质量检测手段落后，无法满足市场需求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质量管理体系运行效果评估</a:t>
            </a:r>
            <a:endParaRPr altLang="en-US" lang="zh-CN"/>
          </a:p>
        </p:txBody>
      </p:sp>
      <p:sp>
        <p:nvSpPr>
          <p:cNvPr id="10490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质量目标达成情况：评估质量管理体系是否达成预期的质量目标，分析目标达成的原因和存在的问题。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过程控制有效性：对各个过程进行监控和测量，评估过程控制的有效性，确定需要改进的过程和环节。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客户满意度调查：通过客户满意度调查，了解客户对产品或服务的评价和反馈，评估质量管理体系在满足客户需求方面的表现。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内部审核结果：根据内部审核结果，分析质量管理体系存在的问题和不足，提出改进措施和建议。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客户反馈及市场趋势分析</a:t>
            </a:r>
            <a:endParaRPr altLang="en-US" lang="zh-CN"/>
          </a:p>
        </p:txBody>
      </p:sp>
      <p:sp>
        <p:nvSpPr>
          <p:cNvPr id="10490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客户反馈：收集客户对产品或服务的意见和建议，分析客户满意度和忠诚度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市场趋势分析：了解行业发展趋势和竞争对手情况，分析市场变化对产品或服务的影响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质量管理体系现状分析：评估现有质量管理体系的运作情况和存在的问题，找出改进方向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质量管理体系完善计划：制定完善质量管理体系的计划和措施，包括改进流程、提高员工素质、加强监督等方面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完善计划目标与原则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明确完善计划的目标</a:t>
            </a:r>
            <a:endParaRPr altLang="en-US" lang="zh-CN"/>
          </a:p>
        </p:txBody>
      </p:sp>
      <p:sp>
        <p:nvSpPr>
          <p:cNvPr id="10492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提高产品质量水平，满足客户需求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降低生产成本，提高企业竞争力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优化生产流程，提高生产效率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增强员工质量意识，提高员工素质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遵循的原则</a:t>
            </a:r>
            <a:endParaRPr altLang="en-US" lang="zh-CN"/>
          </a:p>
        </p:txBody>
      </p:sp>
      <p:sp>
        <p:nvSpPr>
          <p:cNvPr id="10492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遵循国际标准：遵循ISO 9001等国际质量管理体系标准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客户至上：以客户为中心，满足客户需求，提高客户满意度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持续改进：不断改进质量管理体系，提高企业质量管理水平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结合企业实际：结合企业实际情况，制定可操作的质量管理体系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关键绩效指标的设定</a:t>
            </a:r>
            <a:endParaRPr altLang="en-US" lang="zh-CN"/>
          </a:p>
        </p:txBody>
      </p:sp>
      <p:sp>
        <p:nvSpPr>
          <p:cNvPr id="10493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明确质量管理体系的核心目标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确定关键绩效指标的评估标准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设定具体可衡量的绩效指标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确保绩效指标与公司战略目标保持一致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组织架构与职责分工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调整组织架构以适应完善计划</a:t>
            </a:r>
            <a:endParaRPr altLang="en-US" lang="zh-CN"/>
          </a:p>
        </p:txBody>
      </p:sp>
      <p:sp>
        <p:nvSpPr>
          <p:cNvPr id="104947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8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明确组织架构：梳理现有组织架构，明确各部门职责和权限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调整部门设置：根据完善计划需要，增设或合并相关部门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职责分工明确：为各部门分配具体任务和责任，确保工作顺利进行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跨部门协作机制：建立跨部门协作机制，促进信息共享和沟通协调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明确各部门职责分工与协作方式</a:t>
            </a:r>
            <a:endParaRPr altLang="en-US" lang="zh-CN"/>
          </a:p>
        </p:txBody>
      </p:sp>
      <p:sp>
        <p:nvSpPr>
          <p:cNvPr id="10495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明确各部门职责分工：确定各部门在质量管理体系中的具体职责，避免职责重叠和缺位。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协作方式：建立有效的沟通机制，促进各部门之间的协作与配合，确保质量管理体系的顺利实施。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跨部门协作：加强不同部门之间的协作，形成合力，共同推动质量管理体系的完善。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协作效果评估：定期对各部门之间的协作效果进行评估，及时发现问题并进行改进，确保质量管理体系的持续有效。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建立跨部门沟通机制</a:t>
            </a:r>
            <a:endParaRPr altLang="en-US" lang="zh-CN"/>
          </a:p>
        </p:txBody>
      </p:sp>
      <p:sp>
        <p:nvSpPr>
          <p:cNvPr id="10495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明确各部门职责与分工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定期召开跨部门会议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鼓励员工提出改进意见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流程优化与再造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对现有流程进行全面梳理和分析</a:t>
            </a:r>
            <a:endParaRPr altLang="en-US" lang="zh-CN"/>
          </a:p>
        </p:txBody>
      </p:sp>
      <p:sp>
        <p:nvSpPr>
          <p:cNvPr id="10497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梳理现有流程：对现有流程进行全面梳理，包括流程图、流程步骤、流程时间等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分析现有流程：对现有流程进行分析，找出存在的问题和瓶颈，提出改进意见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确定优化目标：根据分析结果，确定优化目标，包括提高效率、降低成本、提升质量等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制定优化方案：根据优化目标，制定具体的优化方案，包括流程再造、流程优化、流程改进等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针对问题提出优化建议并实施改进</a:t>
            </a:r>
            <a:endParaRPr altLang="en-US" lang="zh-CN"/>
          </a:p>
        </p:txBody>
      </p:sp>
      <p:sp>
        <p:nvSpPr>
          <p:cNvPr id="10497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识别问题：对现有流程进行全面分析，找出存在的问题和瓶颈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持续改进：对改进后的流程进行持续监控和评估，确保改进效果持续有效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实施改进：将优化建议付诸实践，对流程进行改进和优化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制定优化建议：针对识别出的问题，制定具体的优化建议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建立流程持续改进机制</a:t>
            </a:r>
            <a:endParaRPr altLang="en-US" lang="zh-CN"/>
          </a:p>
        </p:txBody>
      </p:sp>
      <p:sp>
        <p:nvSpPr>
          <p:cNvPr id="10498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引入先进管理理念：借鉴行业最佳实践，引入先进的管理理念和方法，为流程改进提供有力支持。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明确流程改进目标：制定流程优化计划，明确改进目标，确保改进方向的一致性。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识别流程瓶颈：对现有流程进行全面分析，找出瓶颈环节，确定改进重点。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建立持续改进机制：将流程改进纳入日常工作，建立持续改进机制，确保流程不断优化和提升。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资源保障与投入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确保人力资源充足且具备相应技能</a:t>
            </a:r>
            <a:endParaRPr altLang="en-US" lang="zh-CN"/>
          </a:p>
        </p:txBody>
      </p:sp>
      <p:sp>
        <p:nvSpPr>
          <p:cNvPr id="10499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招聘与选拔：积极招聘具备相应技能和经验的人才，通过面试、笔试等方式进行选拔，确保招聘到的人才能够胜任工作。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激励机制：建立激励机制，鼓励员工积极参与质量管理体系的完善工作，提高员工的工作积极性和效率。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制定人力资源计划：根据项目需求，提前规划好所需的人力资源，包括数量、技能和经验等。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培训与技能提升：对现有员工进行培训和技能提升，确保他们具备实施质量管理体系所需的技能和知识。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投入必要的技术和设备支持质量管理体系完善</a:t>
            </a:r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技术和设备的选择：根据质量管理体系的要求，选择适合的技术和设备，确保其能够满足质量管理的需要。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技术和设备的采购：通过合理的采购流程，确保所采购的技术和设备符合要求，并且价格合理、质量可靠。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技术和设备的安装与调试：在安装和调试过程中，要确保技术和设备的正常运行，并且符合质量管理体系的要求。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技术和设备的维护与保养：建立有效的维护和保养机制，确保技术和设备的长期稳定运行，延长其使用寿命。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加强培训和人才培养工作</a:t>
            </a:r>
            <a:endParaRPr altLang="en-US" lang="zh-CN"/>
          </a:p>
        </p:txBody>
      </p:sp>
      <p:sp>
        <p:nvSpPr>
          <p:cNvPr id="10500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加强内部培训，提高员工技能和素质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制定培训计划，明确培训内容和目标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引进外部培训资源，拓展员工视野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建立激励机制，鼓励员工自我提升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风险识别与应对策略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对可能出现的风险进行全面识别和分析</a:t>
            </a:r>
            <a:endParaRPr altLang="en-US" lang="zh-CN"/>
          </a:p>
        </p:txBody>
      </p:sp>
      <p:sp>
        <p:nvSpPr>
          <p:cNvPr id="10501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风险评估：对识别出的风险进行评估，确定其可能性和影响程度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识别潜在风险：对项目或产品进行全面分析，识别可能出现的风险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制定应对策略：根据风险评估结果，制定相应的应对策略和措施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监控与调整：对实施过程中的风险进行监控，及时调整应对策略和措施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制定针对性的应对策略和措施</a:t>
            </a:r>
            <a:endParaRPr altLang="en-US" lang="zh-CN"/>
          </a:p>
        </p:txBody>
      </p:sp>
      <p:sp>
        <p:nvSpPr>
          <p:cNvPr id="10502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确定应对措施的责任人，确保措施的有效执行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针对不同风险类型，制定相应的应对策略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明确应对措施的具体内容，包括目标、计划、时间表等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对应对措施进行定期评估和调整，确保其适应变化的风险情况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建立风险预警机制和快速响应机制</a:t>
            </a:r>
            <a:endParaRPr altLang="en-US" lang="zh-CN"/>
          </a:p>
        </p:txBody>
      </p:sp>
      <p:sp>
        <p:nvSpPr>
          <p:cNvPr id="10503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风险预警机制：通过收集和分析数据，识别潜在风险，及时发出预警信号，为决策者提供参考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快速响应机制：在风险发生时，迅速采取应对措施，降低损失，确保质量管理体系的稳定运行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建立风险预警机制和快速响应机制的意义：提高企业应对风险的能力，减少损失，保障质量管理体系的持续改进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实施步骤：制定风险预警标准和响应流程，明确责任分工，加强培训和沟通，确保机制的有效实施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EIGHT</a:t>
            </a:r>
            <a:endParaRPr altLang="en-US" lang="zh-CN"/>
          </a:p>
        </p:txBody>
      </p:sp>
      <p:sp>
        <p:nvSpPr>
          <p:cNvPr id="10503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监督与检查机制建立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设立专门的监督检查机构或岗位</a:t>
            </a:r>
            <a:endParaRPr altLang="en-US" lang="zh-CN"/>
          </a:p>
        </p:txBody>
      </p:sp>
      <p:sp>
        <p:nvSpPr>
          <p:cNvPr id="10504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制定监督检查计划，明确检查内容、方法和标准，确保检查工作的有效性和客观性。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设立专门的监督检查机构或岗位，负责监督和检查质量管理体系的执行情况。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对检查结果进行记录和分析，及时发现和解决问题，确保质量管理体系的持续改进。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定期向管理层报告监督检查结果，为管理层决策提供依据和支持。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制定监督检查计划和标准</a:t>
            </a:r>
            <a:endParaRPr altLang="en-US" lang="zh-CN"/>
          </a:p>
        </p:txBody>
      </p:sp>
      <p:sp>
        <p:nvSpPr>
          <p:cNvPr id="10504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明确监督检查的目的和范围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制定详细的监督检查计划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确定监督检查的标准和依据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建立有效的反馈机制，及时发现问题并进行整改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对完善计划实施过程进行定期检查和评估</a:t>
            </a:r>
            <a:endParaRPr altLang="en-US" lang="zh-CN"/>
          </a:p>
        </p:txBody>
      </p:sp>
      <p:sp>
        <p:nvSpPr>
          <p:cNvPr id="10505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建立监督与检查机制的目的：确保计划实施的有效性和质量管理体系的持续改进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定期检查和评估的时间安排：制定详细的检查计划，包括检查的时间、频率和范围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检查和评估的内容：对计划实施过程中的关键环节、流程和成果进行检查和评估，确保计划的有效实施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问题反馈与改进措施：对检查和评估中发现的问题及时反馈，并采取相应的改进措施，确保计划的顺利实施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NINE</a:t>
            </a:r>
            <a:endParaRPr altLang="en-US" lang="zh-CN"/>
          </a:p>
        </p:txBody>
      </p:sp>
      <p:sp>
        <p:nvSpPr>
          <p:cNvPr id="10505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对完善计划实施成果进行总结和评价</a:t>
            </a:r>
            <a:endParaRPr altLang="en-US" lang="zh-CN"/>
          </a:p>
        </p:txBody>
      </p:sp>
      <p:sp>
        <p:nvSpPr>
          <p:cNvPr id="10506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实施成果：对完善计划的具体实施情况进行分析和总结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实施效果：对完善计划实施后产生的实际效果进行评价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经验教训：总结实施过程中遇到的问题和经验教训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改进方向：提出针对未来质量管理体系完善的改进方向和建议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分析存在的问题和不足并提出改进意见</a:t>
            </a:r>
            <a:endParaRPr altLang="en-US" lang="zh-CN"/>
          </a:p>
        </p:txBody>
      </p:sp>
      <p:sp>
        <p:nvSpPr>
          <p:cNvPr id="10507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识别并分析质量管理体系中存在的问题和不足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针对识别出的问题和不足，提出具体的改进意见和措施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明确改进意见的责任人和完成时间，确保改进工作的落实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对改进意见的执行情况进行监督和检查，确保改进效果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对未来质量管理体系持续改进方向进行展望</a:t>
            </a:r>
            <a:endParaRPr altLang="en-US" lang="zh-CN"/>
          </a:p>
        </p:txBody>
      </p:sp>
      <p:sp>
        <p:nvSpPr>
          <p:cNvPr id="1050764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持续改进质量管理体系：通过不断评估、改进和优化质量管理体系，确保其适应企业发展的需要。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6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提升员工质量意识：加强员工的质量培训和教育，提高全员的质量意识和技能水平。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8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引入先进的质量管理方法：学习和借鉴国内外先进的质量管理方法和技术，不断优化和改进企业现有的质量管理流程。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0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加强与供应商的合作与沟通：与供应商建立紧密的合作关系，共同推进质量管理体系的持续改进。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关注客户需求和反馈：加强与客户和市场的沟通和联系，及时了解客户的需求和反馈，不断优化产品和服务质量。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4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建立持续改进的企业文化：将持续改进的理念融入到企业的核心价值观中，形成全员参与、共同推进的氛围。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8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EIGHT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8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NINE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40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41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2023-12-19T21:37:55Z</dcterms:created>
  <dcterms:modified xsi:type="dcterms:W3CDTF">2023-12-19T21:37:55Z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281f2f95fa8147a9871a51bcc5d92e40_21</vt:lpwstr>
  </property>
</Properties>
</file>