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849" r:id="rId1"/>
    <p:sldMasterId id="2147498886" r:id="rId2"/>
  </p:sldMasterIdLst>
  <p:notesMasterIdLst>
    <p:notesMasterId r:id="rId3"/>
  </p:notesMasterIdLst>
  <p:sldIdLst>
    <p:sldId id="6884" r:id="rId4"/>
    <p:sldId id="6889" r:id="rId5"/>
    <p:sldId id="6893" r:id="rId6"/>
    <p:sldId id="6896" r:id="rId7"/>
    <p:sldId id="6899" r:id="rId8"/>
    <p:sldId id="6902" r:id="rId9"/>
    <p:sldId id="6905" r:id="rId10"/>
    <p:sldId id="6908" r:id="rId11"/>
    <p:sldId id="6911" r:id="rId12"/>
    <p:sldId id="6914" r:id="rId13"/>
    <p:sldId id="6917" r:id="rId14"/>
    <p:sldId id="6920" r:id="rId15"/>
    <p:sldId id="6923" r:id="rId16"/>
    <p:sldId id="6926" r:id="rId17"/>
    <p:sldId id="6929" r:id="rId18"/>
    <p:sldId id="6932" r:id="rId19"/>
    <p:sldId id="6935" r:id="rId20"/>
    <p:sldId id="6938" r:id="rId21"/>
    <p:sldId id="6941" r:id="rId22"/>
    <p:sldId id="6944" r:id="rId23"/>
    <p:sldId id="6947" r:id="rId24"/>
    <p:sldId id="6950" r:id="rId25"/>
    <p:sldId id="6953" r:id="rId26"/>
    <p:sldId id="6956" r:id="rId27"/>
    <p:sldId id="6959" r:id="rId28"/>
    <p:sldId id="6962" r:id="rId29"/>
    <p:sldId id="6965" r:id="rId30"/>
    <p:sldId id="6968" r:id="rId31"/>
    <p:sldId id="6971" r:id="rId32"/>
    <p:sldId id="6974" r:id="rId33"/>
    <p:sldId id="6977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50" r:id="rId1"/>
    <p:sldLayoutId id="2147498851" r:id="rId2"/>
    <p:sldLayoutId id="2147498852" r:id="rId3"/>
    <p:sldLayoutId id="2147498853" r:id="rId4"/>
    <p:sldLayoutId id="2147498854" r:id="rId5"/>
    <p:sldLayoutId id="2147498855" r:id="rId6"/>
    <p:sldLayoutId id="2147498856" r:id="rId7"/>
    <p:sldLayoutId id="2147498857" r:id="rId8"/>
    <p:sldLayoutId id="2147498858" r:id="rId9"/>
    <p:sldLayoutId id="2147498859" r:id="rId10"/>
    <p:sldLayoutId id="21474988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87" r:id="rId1"/>
    <p:sldLayoutId id="2147498888" r:id="rId2"/>
    <p:sldLayoutId id="2147498889" r:id="rId3"/>
    <p:sldLayoutId id="2147498890" r:id="rId4"/>
    <p:sldLayoutId id="2147498891" r:id="rId5"/>
    <p:sldLayoutId id="2147498892" r:id="rId6"/>
    <p:sldLayoutId id="2147498893" r:id="rId7"/>
    <p:sldLayoutId id="2147498894" r:id="rId8"/>
    <p:sldLayoutId id="2147498895" r:id="rId9"/>
    <p:sldLayoutId id="2147498896" r:id="rId10"/>
    <p:sldLayoutId id="214749889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tags" Target="../tags/tag250.xml"/><Relationship Id="rId22" Type="http://schemas.openxmlformats.org/officeDocument/2006/relationships/tags" Target="../tags/tag251.xml"/><Relationship Id="rId23" Type="http://schemas.openxmlformats.org/officeDocument/2006/relationships/tags" Target="../tags/tag252.xml"/><Relationship Id="rId24" Type="http://schemas.openxmlformats.org/officeDocument/2006/relationships/tags" Target="../tags/tag253.xml"/><Relationship Id="rId25" Type="http://schemas.openxmlformats.org/officeDocument/2006/relationships/tags" Target="../tags/tag254.xml"/><Relationship Id="rId26" Type="http://schemas.openxmlformats.org/officeDocument/2006/relationships/tags" Target="../tags/tag255.xml"/><Relationship Id="rId27" Type="http://schemas.openxmlformats.org/officeDocument/2006/relationships/tags" Target="../tags/tag256.xml"/><Relationship Id="rId28" Type="http://schemas.openxmlformats.org/officeDocument/2006/relationships/tags" Target="../tags/tag257.xml"/><Relationship Id="rId29" Type="http://schemas.openxmlformats.org/officeDocument/2006/relationships/tags" Target="../tags/tag25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030"/>
          </a:bodyPr>
          <a:p>
            <a:r>
              <a:rPr altLang="en-US" lang="zh-CN"/>
              <a:t>小学教育中的游戏化学习策略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游戏化学习策略的概述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游戏化学习策略的优势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96429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游戏化学习策略的实施方法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96429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游戏化学习策略的案例分析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96429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游戏化学习策略的注意事项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游戏化学习策略的未来发展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游戏化学习策略的概述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游戏化学习的定义</a:t>
            </a:r>
            <a:endParaRPr altLang="en-US" lang="zh-CN"/>
          </a:p>
        </p:txBody>
      </p:sp>
      <p:sp>
        <p:nvSpPr>
          <p:cNvPr id="10489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游戏化学习是一种将游戏元素和机制融入学习过程的方法，以提高学习者的兴趣和参与度。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游戏化学习可以应用于各种学科领域，包括数学、语言、科学等，以提高学习效果。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游戏化学习策略可以通过多种方式实现，如在线游戏、教育游戏、模拟游戏等。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游戏化学习旨在通过游戏化的方式，使学习变得更加有趣、互动和有意义。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游戏化学习的目的和意义</a:t>
            </a:r>
            <a:endParaRPr altLang="en-US" lang="zh-CN"/>
          </a:p>
        </p:txBody>
      </p:sp>
      <p:sp>
        <p:nvSpPr>
          <p:cNvPr id="10490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培养学生的创新思维和实践能力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提高学生的学习兴趣和参与度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促进学生的团队协作和沟通表达能力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帮助学生更好地理解和掌握知识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游戏化学习在小学教育中的应用场景</a:t>
            </a:r>
            <a:endParaRPr altLang="en-US" lang="zh-CN"/>
          </a:p>
        </p:txBody>
      </p:sp>
      <p:sp>
        <p:nvSpPr>
          <p:cNvPr id="10490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知识巩固：利用游戏化的学习策略，帮助学生巩固所学知识，加深记忆和理解。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课堂互动：通过游戏化的教学方式，增强学生与老师之间的互动，提高课堂参与度。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实践操作：通过游戏化的实践操作，培养学生的动手能力和创新思维，提高解决问题的能力。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团队协作：游戏化学习可以培养学生的团队协作精神，提高沟通能力和合作意识。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游戏化学习策略的优势</a:t>
            </a:r>
            <a:endParaRPr altLang="en-US" lang="zh-CN"/>
          </a:p>
        </p:txBody>
      </p:sp>
      <p:sp>
        <p:nvSpPr>
          <p:cNvPr id="10491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5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提高学习兴趣和动力</a:t>
            </a:r>
            <a:endParaRPr altLang="en-US" lang="zh-CN"/>
          </a:p>
        </p:txBody>
      </p:sp>
      <p:sp>
        <p:nvSpPr>
          <p:cNvPr id="10491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提高学习兴趣和动力：游戏化学习能够通过有趣的游戏和任务，激发学生的学习热情和兴趣，使他们更加主动地参与到学习中来。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增强记忆力和认知能力：游戏化学习通过将知识融入游戏场景中，让学生在玩乐中学习，加深对知识的理解和记忆，提高认知能力。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培养团队协作和沟通能力：游戏化学习中的团队合作和沟通环节，能够培养学生的团队协作能力和沟通能力，让他们在游戏中学会合作和分享。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提升问题解决和创新能力：游戏化学习鼓励学生面对挑战和解决问题，通过游戏中的情境和任务，激发学生的创新思维和解决问题的能力。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增强记忆力和知识掌握程度</a:t>
            </a:r>
            <a:endParaRPr altLang="en-US" lang="zh-CN"/>
          </a:p>
        </p:txBody>
      </p:sp>
      <p:sp>
        <p:nvSpPr>
          <p:cNvPr id="10492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培养团队协作和沟通能力：游戏化学习策略通常需要学生以团队的形式进行合作，从而培养学生的团队协作和沟通能力。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提升创新能力和思维拓展：游戏化学习策略鼓励学生发挥想象力和创造力，培养他们的创新能力和思维拓展能力。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增强记忆力和知识掌握程度：通过游戏化的学习方式，学生可以更加深入地理解和记忆知识，提高学习效果。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激发学习兴趣和动力：游戏化学习策略能够将枯燥的学习内容变得生动有趣，激发学生的学习兴趣和动力。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培养团队协作和沟通能力</a:t>
            </a:r>
            <a:endParaRPr altLang="en-US" lang="zh-CN"/>
          </a:p>
        </p:txBody>
      </p:sp>
      <p:sp>
        <p:nvSpPr>
          <p:cNvPr id="10493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提升沟通能力：游戏中的交流和互动环节可以锻炼学生的口头表达能力，提高沟通技巧。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培养团队协作能力：游戏化学习通常需要多人合作完成任务，有助于培养学生的团队协作意识。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培养创新思维：游戏化学习鼓励学生发挥想象力，尝试不同的解决方案，有助于培养创新思维。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增强学习动力：游戏化学习能够将枯燥的学习内容变得有趣，激发学生的学习热情，提高学习动力。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提升创新思维和实践能力</a:t>
            </a:r>
            <a:endParaRPr altLang="en-US" lang="zh-CN"/>
          </a:p>
        </p:txBody>
      </p:sp>
      <p:sp>
        <p:nvSpPr>
          <p:cNvPr id="104936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提升创新思维：游戏化学习鼓励学生发挥想象力和创造力，有助于培养创新思维。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增强实践能力：游戏化学习注重学生的动手操作，有助于提高实践能力。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激发学习兴趣：游戏化学习通过有趣的游戏吸引学生，激发学生对学习的兴趣。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促进团队协作：游戏化学习常需要团队合作，有助于培养学生的团队协作能力。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游戏化学习策略的实施方法</a:t>
            </a:r>
            <a:endParaRPr altLang="en-US" lang="zh-CN"/>
          </a:p>
        </p:txBody>
      </p:sp>
      <p:sp>
        <p:nvSpPr>
          <p:cNvPr id="104940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0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创设游戏化学习环境</a:t>
            </a:r>
            <a:endParaRPr altLang="en-US" lang="zh-CN"/>
          </a:p>
        </p:txBody>
      </p:sp>
      <p:sp>
        <p:nvSpPr>
          <p:cNvPr id="10494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利用多媒体资源，营造生动有趣的学习氛围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结合课程内容，设计富有挑战性的游戏任务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鼓励学生在游戏中互动交流，促进合作学习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创设与现实生活相关的游戏场景，增强学习的实用性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设计游戏化学习活动</a:t>
            </a:r>
            <a:endParaRPr altLang="en-US" lang="zh-CN"/>
          </a:p>
        </p:txBody>
      </p:sp>
      <p:sp>
        <p:nvSpPr>
          <p:cNvPr id="10494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设计有趣的游戏化学习活动，激发学生的学习热情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制定游戏规则和评价标准，确保游戏化学习的有效性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确定学习目标与内容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选择合适的游戏类型和元素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制定游戏化学习规则</a:t>
            </a:r>
            <a:endParaRPr altLang="en-US" lang="zh-CN"/>
          </a:p>
        </p:txBody>
      </p:sp>
      <p:sp>
        <p:nvSpPr>
          <p:cNvPr id="10495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确定游戏类型和目标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确定教师和学生的角色和职责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制定游戏规则和评分标准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设计游戏关卡和任务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评估游戏化学习效果</a:t>
            </a:r>
            <a:endParaRPr altLang="en-US" lang="zh-CN"/>
          </a:p>
        </p:txBody>
      </p:sp>
      <p:sp>
        <p:nvSpPr>
          <p:cNvPr id="10496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观察与记录：在游戏化学习过程中，教师需要观察学生的学习表现，记录学生的参与度、学习成果和问题解决能力等方面的信息。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制定评估标准：根据教学目标和学生实际情况，制定具体的评估标准，以便对游戏化学习效果进行客观评价。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反馈与调整：根据评估结果，及时向学生和家长反馈学习情况，针对问题进行有针对性的指导和调整，以提高游戏化学习的效果。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总结与反思：在游戏化学习结束后，对整个学习过程进行总结和反思，总结经验教训，为今后的游戏化学习提供借鉴和改进方向。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游戏化学习策略的案例分析</a:t>
            </a:r>
            <a:endParaRPr altLang="en-US" lang="zh-CN"/>
          </a:p>
        </p:txBody>
      </p:sp>
      <p:sp>
        <p:nvSpPr>
          <p:cNvPr id="104967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7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案例一：角色扮演游戏在英语课堂中的应用</a:t>
            </a:r>
            <a:endParaRPr altLang="en-US" lang="zh-CN"/>
          </a:p>
        </p:txBody>
      </p:sp>
      <p:sp>
        <p:nvSpPr>
          <p:cNvPr id="10497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介绍：角色扮演游戏是一种模拟现实场景的游戏，让学生通过扮演不同的角色来学习英语。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案例描述：在英语课堂上，教师让学生扮演不同的角色，如餐厅服务员、导游等，通过模拟对话来练习英语口语。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实施效果：通过角色扮演游戏，学生能够更加积极地参与到英语学习中，提高口语表达能力和自信心。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结论：角色扮演游戏是一种有效的游戏化学习策略，能够激发学生的学习兴趣和创造力，提高学习效果。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案例二：解谜游戏在数学课堂中的应用</a:t>
            </a:r>
            <a:endParaRPr altLang="en-US" lang="zh-CN"/>
          </a:p>
        </p:txBody>
      </p:sp>
      <p:sp>
        <p:nvSpPr>
          <p:cNvPr id="10497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案例背景：介绍解谜游戏在数学课堂中的应用背景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游戏设计：分析解谜游戏的设计理念和目标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实施过程：详细描述解谜游戏在数学课堂中的实施过程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效果评估：对解谜游戏在数学课堂中的应用效果进行评估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案例三：合作游戏在科学课堂中的应用</a:t>
            </a:r>
            <a:endParaRPr altLang="en-US" lang="zh-CN"/>
          </a:p>
        </p:txBody>
      </p:sp>
      <p:sp>
        <p:nvSpPr>
          <p:cNvPr id="10498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游戏名称：科学实验室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适用年级：小学三年级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游戏目的：通过合作完成实验任务，培养小学生的科学素养和团队协作能力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游戏过程：学生们分组进行实验，共同完成任务，最后进行成果展示和评价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案例四：创意游戏在语文课堂中的应用</a:t>
            </a:r>
            <a:endParaRPr altLang="en-US" lang="zh-CN"/>
          </a:p>
        </p:txBody>
      </p:sp>
      <p:sp>
        <p:nvSpPr>
          <p:cNvPr id="10498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游戏名称：《汉字英雄》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游戏目的：帮助学生记忆汉字，提高语文学习兴趣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游戏玩法：学生通过扮演不同的角色，在游戏中学习和掌握汉字的读写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游戏效果：有效提高了学生的语文成绩和参与度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游戏化学习策略的注意事项</a:t>
            </a:r>
            <a:endParaRPr altLang="en-US" lang="zh-CN"/>
          </a:p>
        </p:txBody>
      </p:sp>
      <p:sp>
        <p:nvSpPr>
          <p:cNvPr id="1049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注意游戏的选择和改编</a:t>
            </a:r>
            <a:endParaRPr altLang="en-US" lang="zh-CN"/>
          </a:p>
        </p:txBody>
      </p:sp>
      <p:sp>
        <p:nvSpPr>
          <p:cNvPr id="10499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游戏应符合学生的年龄和认知水平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游戏应与教学内容紧密相关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游戏应注重学生的全面发展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游戏应具有教育性和趣味性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注意学生的身心健康</a:t>
            </a:r>
            <a:endParaRPr altLang="en-US" lang="zh-CN"/>
          </a:p>
        </p:txBody>
      </p:sp>
      <p:sp>
        <p:nvSpPr>
          <p:cNvPr id="10500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确保游戏内容健康向上，无不良影响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控制游戏时间，避免过度沉迷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关注学生的视力、骨骼等身体健康状况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关注学生的心理状态，预防游戏成瘾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注意课堂纪律和安全问题</a:t>
            </a:r>
            <a:endParaRPr altLang="en-US" lang="zh-CN"/>
          </a:p>
        </p:txBody>
      </p:sp>
      <p:sp>
        <p:nvSpPr>
          <p:cNvPr id="10500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确保游戏化学习策略符合课堂纪律要求，避免影响正常的教学秩序。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关注学生的安全问题，确保游戏环节的安全性和可靠性。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在游戏化学习过程中，教师应随时监督学生的行为，避免出现不良行为。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在游戏化学习结束后，教师应及时总结和反思，针对存在的问题提出改进措施。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注意与传统教学方法的结合</a:t>
            </a:r>
            <a:endParaRPr altLang="en-US" lang="zh-CN"/>
          </a:p>
        </p:txBody>
      </p:sp>
      <p:sp>
        <p:nvSpPr>
          <p:cNvPr id="10501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游戏化学习策略应与传统教学方法相结合，以充分发挥各自的优势。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在游戏化学习过程中，应注重学生的参与和互动，避免传统单向传授的教学模式。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教师应根据学生的实际情况和教学内容，选择合适的游戏化学习策略，避免过度依赖游戏化学习。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游戏化学习策略应注重学生的全面发展，避免只注重知识传授而忽视其他方面的发展。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游戏化学习策略的未来发展</a:t>
            </a:r>
            <a:endParaRPr altLang="en-US" lang="zh-CN"/>
          </a:p>
        </p:txBody>
      </p:sp>
      <p:sp>
        <p:nvSpPr>
          <p:cNvPr id="10501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17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游戏化学习策略的发展趋势</a:t>
            </a:r>
            <a:endParaRPr altLang="en-US" lang="zh-CN"/>
          </a:p>
        </p:txBody>
      </p:sp>
      <p:sp>
        <p:nvSpPr>
          <p:cNvPr id="10502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人工智能技术：提高游戏化学习策略的个性化程度和适应性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虚拟现实技术：增强游戏化学习策略的沉浸感和交互性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移动学习：扩大游戏化学习策略的应用范围和便捷性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跨学科整合：丰富游戏化学习策略的内容和形式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游戏化学习策略的挑战与机遇</a:t>
            </a:r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游戏化学习策略在教育改革中的作用</a:t>
            </a:r>
            <a:endParaRPr altLang="en-US" lang="zh-CN"/>
          </a:p>
        </p:txBody>
      </p:sp>
      <p:sp>
        <p:nvSpPr>
          <p:cNvPr id="10502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提升学生学习兴趣和参与度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培养学生创新思维和实践能力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促进教师与学生之间的互动与合作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为教育改革提供新的思路和方法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3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61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2024-01-03T12:55:00Z</dcterms:created>
  <dcterms:modified xsi:type="dcterms:W3CDTF">2024-01-03T12:55:00Z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e512330855224682be7655dd1255ce7d_21</vt:lpwstr>
  </property>
</Properties>
</file>