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255" r:id="rId1"/>
    <p:sldMasterId id="2147495292" r:id="rId2"/>
  </p:sldMasterIdLst>
  <p:notesMasterIdLst>
    <p:notesMasterId r:id="rId3"/>
  </p:notesMasterIdLst>
  <p:sldIdLst>
    <p:sldId id="5324" r:id="rId4"/>
    <p:sldId id="5328" r:id="rId5"/>
    <p:sldId id="5331" r:id="rId6"/>
    <p:sldId id="5334" r:id="rId7"/>
    <p:sldId id="5337" r:id="rId8"/>
    <p:sldId id="5340" r:id="rId9"/>
    <p:sldId id="5343" r:id="rId10"/>
    <p:sldId id="5346" r:id="rId11"/>
    <p:sldId id="5349" r:id="rId12"/>
    <p:sldId id="5352" r:id="rId13"/>
    <p:sldId id="5355" r:id="rId14"/>
    <p:sldId id="5358" r:id="rId15"/>
    <p:sldId id="5361" r:id="rId16"/>
    <p:sldId id="5364" r:id="rId17"/>
    <p:sldId id="5367" r:id="rId18"/>
    <p:sldId id="5370" r:id="rId19"/>
    <p:sldId id="5373" r:id="rId20"/>
    <p:sldId id="5376" r:id="rId21"/>
    <p:sldId id="5379" r:id="rId22"/>
    <p:sldId id="5382" r:id="rId23"/>
    <p:sldId id="5385" r:id="rId24"/>
    <p:sldId id="5388" r:id="rId25"/>
    <p:sldId id="5391" r:id="rId26"/>
    <p:sldId id="5394" r:id="rId27"/>
    <p:sldId id="5397" r:id="rId28"/>
    <p:sldId id="5400" r:id="rId29"/>
    <p:sldId id="5403" r:id="rId30"/>
    <p:sldId id="540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56" r:id="rId1"/>
    <p:sldLayoutId id="2147495257" r:id="rId2"/>
    <p:sldLayoutId id="2147495258" r:id="rId3"/>
    <p:sldLayoutId id="2147495259" r:id="rId4"/>
    <p:sldLayoutId id="2147495260" r:id="rId5"/>
    <p:sldLayoutId id="2147495261" r:id="rId6"/>
    <p:sldLayoutId id="2147495262" r:id="rId7"/>
    <p:sldLayoutId id="2147495263" r:id="rId8"/>
    <p:sldLayoutId id="2147495264" r:id="rId9"/>
    <p:sldLayoutId id="2147495265" r:id="rId10"/>
    <p:sldLayoutId id="21474952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93" r:id="rId1"/>
    <p:sldLayoutId id="2147495294" r:id="rId2"/>
    <p:sldLayoutId id="2147495295" r:id="rId3"/>
    <p:sldLayoutId id="2147495296" r:id="rId4"/>
    <p:sldLayoutId id="2147495297" r:id="rId5"/>
    <p:sldLayoutId id="2147495298" r:id="rId6"/>
    <p:sldLayoutId id="2147495299" r:id="rId7"/>
    <p:sldLayoutId id="2147495300" r:id="rId8"/>
    <p:sldLayoutId id="2147495301" r:id="rId9"/>
    <p:sldLayoutId id="2147495302" r:id="rId10"/>
    <p:sldLayoutId id="21474953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社会实践在初中教育中的作用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社会实践的意义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社会实践在初中教育中的具体作用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社会实践在初中教育中的实施方式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社会实践在初中教育中的效果评估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社会实践在初中教育中的改进建议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社会实践的意义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增强学生的社会责任感</a:t>
            </a:r>
            <a:endParaRPr altLang="en-US" lang="zh-CN"/>
          </a:p>
        </p:txBody>
      </p:sp>
      <p:sp>
        <p:nvSpPr>
          <p:cNvPr id="10489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参与社会实践有助于学生了解社会、认识国情，增强社会责任感。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通过社会实践，学生能够亲身感受到社会的需求和挑战，从而激发其为社会做出贡献的意愿。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社会实践可以培养学生的团队协作精神，提高其与人沟通、合作的能力，增强社会责任感。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在社会实践中，学生能够亲身体验到自己的成长与进步，从而更加珍惜自己的学习成果，增强社会责任感。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培养学生的团队协作能力</a:t>
            </a:r>
            <a:endParaRPr altLang="en-US" lang="zh-CN"/>
          </a:p>
        </p:txBody>
      </p:sp>
      <p:sp>
        <p:nvSpPr>
          <p:cNvPr id="10490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通过社会实践，学生可以更好地理解团队协作的重要性，增强团队意识和集体荣誉感。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社会实践有助于提高学生的团队协作能力，使学生在实践中学会沟通、协作和配合。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在社会实践中，学生需要共同完成任务，学会分工合作，培养协作能力。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团队协作能力是未来职业发展中非常重要的能力之一，社会实践能够为学生未来的职业生涯打下坚实的基础。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提高学生的综合素质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增强学生的社会责任感和公民意识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培养学生的团队协作和沟通能力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拓宽学生的知识视野和思维方式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促进学生的个人成长</a:t>
            </a:r>
            <a:endParaRPr altLang="en-US" lang="zh-CN"/>
          </a:p>
        </p:txBody>
      </p:sp>
      <p:sp>
        <p:nvSpPr>
          <p:cNvPr id="10491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增强学生的社会适应能力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培养学生的团队协作精神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提高学生的沟通交流能力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激发学生的创新意识和实践能力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社会实践在初中教育中的具体作用</a:t>
            </a:r>
            <a:endParaRPr altLang="en-US" lang="zh-CN"/>
          </a:p>
        </p:txBody>
      </p:sp>
      <p:sp>
        <p:nvSpPr>
          <p:cNvPr id="10491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促进学生的知识应用能力</a:t>
            </a:r>
            <a:endParaRPr altLang="en-US" lang="zh-CN"/>
          </a:p>
        </p:txBody>
      </p:sp>
      <p:sp>
        <p:nvSpPr>
          <p:cNvPr id="10492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实践活动中学生能够将理论知识与实际相结合，加深对知识的理解与记忆。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通过实践操作，学生能够发现知识在实际应用中的问题，提高解决问题的能力。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社会实践能够促进学生主动学习，探索新知识，提高自主学习能力。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在实践活动中，学生能够了解社会需求和职业发展，为未来的职业规划提供参考。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培养学生的创新意识和实践能力</a:t>
            </a:r>
            <a:endParaRPr altLang="en-US" lang="zh-CN"/>
          </a:p>
        </p:txBody>
      </p:sp>
      <p:sp>
        <p:nvSpPr>
          <p:cNvPr id="10492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具体的社会实践项目及其效果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创新意识和实践能力的定义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社会实践如何培养创新意识和实践能力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创新意识和实践能力对初中学生的重要性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增强学生的自我认知和职业规划意识</a:t>
            </a:r>
            <a:endParaRPr altLang="en-US" lang="zh-CN"/>
          </a:p>
        </p:txBody>
      </p:sp>
      <p:sp>
        <p:nvSpPr>
          <p:cNvPr id="10493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社会实践为学生提供了与各类职业人士交流的机会，了解不同行业的职业特点和要求。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社会实践有助于学生了解自己的兴趣和优势，明确职业发展方向。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通过实践中的观察和反思，学生可以更好地认识自己的不足之处，进而制定针对性的改进计划。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在实践中，学生可以逐步明确自己的职业目标，并制定相应的职业规划，为未来的发展做好准备。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提高学生的心理健康素质</a:t>
            </a:r>
            <a:endParaRPr altLang="en-US" lang="zh-CN"/>
          </a:p>
        </p:txBody>
      </p:sp>
      <p:sp>
        <p:nvSpPr>
          <p:cNvPr id="10494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增强学生的自我认知能力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培养学生的情绪管理能力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提高学生的社会适应能力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促进学生的积极心理发展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社会实践在初中教育中的实施方式</a:t>
            </a:r>
            <a:endParaRPr altLang="en-US" lang="zh-CN"/>
          </a:p>
        </p:txBody>
      </p:sp>
      <p:sp>
        <p:nvSpPr>
          <p:cNvPr id="104948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组织学生参加社会实践活动</a:t>
            </a:r>
            <a:endParaRPr altLang="en-US" lang="zh-CN"/>
          </a:p>
        </p:txBody>
      </p:sp>
      <p:sp>
        <p:nvSpPr>
          <p:cNvPr id="10495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目的：通过实践让学生了解社会，增强社会责任感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实践内容：志愿服务、实地考察、实习实训等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实践效果：提高学生的综合素质，促进个人成长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实施方式：学校组织、教师引导、学生参与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开展社区服务活动</a:t>
            </a:r>
            <a:endParaRPr altLang="en-US" lang="zh-CN"/>
          </a:p>
        </p:txBody>
      </p:sp>
      <p:sp>
        <p:nvSpPr>
          <p:cNvPr id="10496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社区服务活动可以包括义务劳动、环保活动、关爱弱势群体等形式，让学生通过亲身参与，感受社会责任和义务。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开展社区服务活动需要学校、家庭和社会各方的支持和配合，共同营造良好的教育环境。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社区服务活动是社会实践在初中教育中的重要形式之一，旨在培养学生的社会责任感和团队协作能力。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通过参与社区服务活动，学生可以了解社会、认识社会，增强社会适应能力，提高综合素质。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实施校企合作项目</a:t>
            </a:r>
            <a:endParaRPr altLang="en-US" lang="zh-CN"/>
          </a:p>
        </p:txBody>
      </p:sp>
      <p:sp>
        <p:nvSpPr>
          <p:cNvPr id="10496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优势：学生可以获得实际工作经验，提高动手能力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合作模式：学校与企业建立合作关系，共同制定人才培养方案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实施方式：学生在学校学习理论知识，到企业进行实践操作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目的：通过校企合作，实现学校与企业的资源共享，提高人才培养质量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举办社会实践竞赛</a:t>
            </a:r>
            <a:endParaRPr altLang="en-US" lang="zh-CN"/>
          </a:p>
        </p:txBody>
      </p:sp>
      <p:sp>
        <p:nvSpPr>
          <p:cNvPr id="10497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目的：提高学生社会实践能力，培养团队协作精神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形式：组织各类社会实践活动竞赛，如志愿服务、科技创新等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实施方式：学校与社会机构合作，制定竞赛规则和奖励机制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效果：激发学生参与社会实践的热情，提高其综合素质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社会实践在初中教育中的效果评估</a:t>
            </a:r>
            <a:endParaRPr altLang="en-US" lang="zh-CN"/>
          </a:p>
        </p:txBody>
      </p:sp>
      <p:sp>
        <p:nvSpPr>
          <p:cNvPr id="10497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学生参与度评估</a:t>
            </a:r>
            <a:endParaRPr altLang="en-US" lang="zh-CN"/>
          </a:p>
        </p:txBody>
      </p:sp>
      <p:sp>
        <p:nvSpPr>
          <p:cNvPr id="10498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学生参与度是评估社会实践效果的重要指标之一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评估学生参与度可从积极性、合作能力、创新能力等方面进行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提高学生参与度有助于提高社会实践的效果和价值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针对学生参与度评估结果，可采取相应措施提升社会实践效果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学生满意度评估</a:t>
            </a:r>
            <a:endParaRPr altLang="en-US" lang="zh-CN"/>
          </a:p>
        </p:txBody>
      </p:sp>
      <p:sp>
        <p:nvSpPr>
          <p:cNvPr id="10499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学生对社会实践活动的整体满意度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学生对社会实践活动的收获与成长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学生对社会实践活动对个人发展的影响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学生对社会实践活动的建议与改进意见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社会实践成果评估</a:t>
            </a:r>
            <a:endParaRPr altLang="en-US" lang="zh-CN"/>
          </a:p>
        </p:txBody>
      </p:sp>
      <p:sp>
        <p:nvSpPr>
          <p:cNvPr id="10499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评估指标：包括学生的知识运用能力、团队合作能力、解决问题能力等。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评估方法：可以采用问卷调查、学生自评、教师评价等多种方式进行评估。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评估结果：根据评估结果，可以了解社会实践在初中教育中的效果，为未来的教育提供参考。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评估价值：通过社会实践成果评估，可以促进初中教育的改革与发展，提高学生的综合素质和社会适应能力。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教育效果综合评估</a:t>
            </a:r>
            <a:endParaRPr altLang="en-US" lang="zh-CN"/>
          </a:p>
        </p:txBody>
      </p:sp>
      <p:sp>
        <p:nvSpPr>
          <p:cNvPr id="1050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综合素质提升：社会实践能够培养学生的团队协作、沟通交流等综合能力。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知识掌握程度：通过社会实践，学生对知识的理解和记忆更加深刻。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实践能力提升：社会实践让学生有机会将所学知识应用于实际中，提升实践能力。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价值观塑造：社会实践有助于引导学生形成正确的价值观和人生观。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社会实践在初中教育中的改进建议</a:t>
            </a:r>
            <a:endParaRPr altLang="en-US" lang="zh-CN"/>
          </a:p>
        </p:txBody>
      </p:sp>
      <p:sp>
        <p:nvSpPr>
          <p:cNvPr id="105010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加强社会实践活动的组织和管理</a:t>
            </a:r>
            <a:endParaRPr altLang="en-US" lang="zh-CN"/>
          </a:p>
        </p:txBody>
      </p:sp>
      <p:sp>
        <p:nvSpPr>
          <p:cNvPr id="10501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建立完善的组织架构和规章制度，确保社会实践活动的有序开展。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加强对学生参与社会实践活动的引导和监督，确保活动目标的实现。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建立社会实践活动评价机制，对活动效果进行科学评估和反馈。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加强与社会各界的合作与交流，提高社会实践活动的质量和影响力。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提高社会实践活动的针对性和实效性</a:t>
            </a:r>
            <a:endParaRPr altLang="en-US" lang="zh-CN"/>
          </a:p>
        </p:txBody>
      </p:sp>
      <p:sp>
        <p:nvSpPr>
          <p:cNvPr id="10502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针对不同年级和学科特点，设计符合学生实际需求的社会实践活动。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加强实践活动的组织和管理，确保活动的安全和顺利进行。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建立科学的评价体系，对实践活动的效果进行科学评估和反馈。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鼓励学校与企业、社区等合作，为学生提供更多的实践机会和资源。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加强对学生社会实践的指导和支持</a:t>
            </a:r>
            <a:endParaRPr altLang="en-US" lang="zh-CN"/>
          </a:p>
        </p:txBody>
      </p:sp>
      <p:sp>
        <p:nvSpPr>
          <p:cNvPr id="10502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建立专业的社会实践指导团队，为学生提供个性化的指导。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设立社会实践专项资金，为学生参与社会实践活动提供经费支持。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建立社会实践基地，为学生提供稳定的实践平台。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将社会实践纳入课程体系，提高学生对社会实践的重视程度。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完善社会实践活动的评价机制</a:t>
            </a:r>
            <a:endParaRPr altLang="en-US" lang="zh-CN"/>
          </a:p>
        </p:txBody>
      </p:sp>
      <p:sp>
        <p:nvSpPr>
          <p:cNvPr id="10503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加强评价结果的应用，为学校和学生提供有针对性的反馈和建议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建立多元化的评价标准，注重学生的实践能力和创新精神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完善评价机制，确保评价结果客观、公正、全面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鼓励学生在社会实践中发挥主观能动性，积极参与评价过程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0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8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3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3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3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2023-12-31T16:33:47Z</dcterms:created>
  <dcterms:modified xsi:type="dcterms:W3CDTF">2023-12-31T16:33:47Z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a0a5946fdc034e44a055182a1690270d_21</vt:lpwstr>
  </property>
</Properties>
</file>