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744" r:id="rId1"/>
    <p:sldMasterId id="2147492781" r:id="rId2"/>
  </p:sldMasterIdLst>
  <p:notesMasterIdLst>
    <p:notesMasterId r:id="rId3"/>
  </p:notesMasterIdLst>
  <p:sldIdLst>
    <p:sldId id="4503" r:id="rId4"/>
    <p:sldId id="4506" r:id="rId5"/>
    <p:sldId id="4509" r:id="rId6"/>
    <p:sldId id="4512" r:id="rId7"/>
    <p:sldId id="4518" r:id="rId9"/>
    <p:sldId id="4521" r:id="rId10"/>
    <p:sldId id="4524" r:id="rId11"/>
    <p:sldId id="4527" r:id="rId12"/>
    <p:sldId id="4533" r:id="rId14"/>
    <p:sldId id="4536" r:id="rId15"/>
    <p:sldId id="4539" r:id="rId16"/>
    <p:sldId id="4542" r:id="rId17"/>
    <p:sldId id="4545" r:id="rId18"/>
    <p:sldId id="4551" r:id="rId20"/>
    <p:sldId id="4554" r:id="rId21"/>
    <p:sldId id="4557" r:id="rId22"/>
    <p:sldId id="4560" r:id="rId23"/>
    <p:sldId id="4563" r:id="rId24"/>
    <p:sldId id="4569" r:id="rId26"/>
    <p:sldId id="4572" r:id="rId27"/>
    <p:sldId id="4575" r:id="rId28"/>
    <p:sldId id="4578" r:id="rId29"/>
    <p:sldId id="4581" r:id="rId30"/>
    <p:sldId id="4587" r:id="rId32"/>
    <p:sldId id="4590" r:id="rId33"/>
    <p:sldId id="459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745" r:id="rId1"/>
    <p:sldLayoutId id="2147492746" r:id="rId2"/>
    <p:sldLayoutId id="2147492747" r:id="rId3"/>
    <p:sldLayoutId id="2147492748" r:id="rId4"/>
    <p:sldLayoutId id="2147492749" r:id="rId5"/>
    <p:sldLayoutId id="2147492750" r:id="rId6"/>
    <p:sldLayoutId id="2147492751" r:id="rId7"/>
    <p:sldLayoutId id="2147492752" r:id="rId8"/>
    <p:sldLayoutId id="2147492753" r:id="rId9"/>
    <p:sldLayoutId id="2147492754" r:id="rId10"/>
    <p:sldLayoutId id="21474927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782" r:id="rId1"/>
    <p:sldLayoutId id="2147492783" r:id="rId2"/>
    <p:sldLayoutId id="2147492784" r:id="rId3"/>
    <p:sldLayoutId id="2147492785" r:id="rId4"/>
    <p:sldLayoutId id="2147492786" r:id="rId5"/>
    <p:sldLayoutId id="2147492787" r:id="rId6"/>
    <p:sldLayoutId id="2147492788" r:id="rId7"/>
    <p:sldLayoutId id="2147492789" r:id="rId8"/>
    <p:sldLayoutId id="2147492790" r:id="rId9"/>
    <p:sldLayoutId id="2147492791" r:id="rId10"/>
    <p:sldLayoutId id="21474927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2024年商业咨询行业工作总结和展望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商业咨询行业概述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2024年商业咨询行业工作总结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商业咨询行业展望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商业咨询行业未来发展建议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商业咨询行业概述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商业咨询行业的发展历程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商业咨询行业的定义与特点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商业咨询行业的主要业务领域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商业咨询行业在经济发展中的作用与贡献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行业规模：全球商业咨询行业规模庞大，涵盖多个领域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增长趋势：随着全球化和数字化的发展，商业咨询行业将持续增长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影响因素：政策、技术、市场需求等对商业咨询行业规模和增长趋势的影响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未来预测：预测商业咨询行业未来的发展趋势和市场规模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高度专业化：商业咨询行业需要具备丰富的专业知识和经验，能够为客户提供高质量的咨询服务。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定制化服务：商业咨询行业需要根据客户的需求和问题，提供定制化的解决方案，帮助客户解决商业问题。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全球化趋势：随着全球化的加速，商业咨询行业也逐渐走向全球化，为客户提供全球化的咨询服务。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高附加值：商业咨询行业提供的服务具有高附加值，能够帮助客户提高商业价值，获得更好的商业成果。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2024年商业咨询行业工作总结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行业业绩与成果</a:t>
            </a:r>
            <a:endParaRPr altLang="en-US" lang="zh-CN"/>
          </a:p>
        </p:txBody>
      </p:sp>
      <p:sp>
        <p:nvSpPr>
          <p:cNvPr id="10491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行业规模增长：2024年商业咨询行业规模持续扩大，增长率较高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行业影响力：商业咨询行业在市场上的影响力逐渐增强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客户满意度：客户对商业咨询服务的满意度较高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咨询项目数量与质量：行业咨询项目数量增加，质量得到提升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行业主要成就与突破</a:t>
            </a:r>
            <a:endParaRPr altLang="en-US" lang="zh-CN"/>
          </a:p>
        </p:txBody>
      </p:sp>
      <p:sp>
        <p:nvSpPr>
          <p:cNvPr id="10492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行业规模增长：2024年商业咨询行业规模持续扩大，成为经济增长的重要推动力。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服务质量提升：企业更加注重服务质量，通过专业化的咨询和解决方案，提升客户满意度。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数字化转型：行业积极拥抱数字化转型，利用大数据、人工智能等技术手段，提高工作效率和精准度。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国际化拓展：商业咨询企业开始拓展国际市场，为跨国企业提供全球化的咨询服务，推动全球商业交流与合作。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行业面临挑战与应对策略</a:t>
            </a:r>
            <a:endParaRPr altLang="en-US" lang="zh-CN"/>
          </a:p>
        </p:txBody>
      </p:sp>
      <p:sp>
        <p:nvSpPr>
          <p:cNvPr id="104931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行业挑战：市场竞争激烈、客户需求多样化、技术变革快速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应对策略：提升服务质量、加强人才培养、拓展业务领域、创新技术应用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3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国际化趋势加强：随着全球化的加速，商业咨询公司越来越注重拓展国际市场，提供全球化的咨询服务。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数字化转型加速：随着互联网技术的发展，商业咨询行业正加速向数字化转型，数字化工具和平台的应用越来越广泛。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专业化服务提升：商业咨询公司越来越注重专业化服务，针对不同行业和领域提供定制化的解决方案，提升服务质量。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跨界合作与创新：商业咨询公司与其他行业的跨界合作与创新越来越频繁，推动行业的创新与发展。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商业咨询行业展望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4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数字化转型加速：随着互联网技术的不断发展，商业咨询行业将更加注重数字化转型，提高工作效率和客户体验。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人工智能与大数据应用：人工智能和大数据技术将在商业咨询行业中发挥越来越重要的作用，帮助企业更好地了解客户需求和市场趋势。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定制化服务需求增加：随着消费者需求的不断变化，商业咨询行业将更加注重提供定制化服务，以满足客户的个性化需求。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跨界合作与创新：商业咨询行业将积极寻求与其他行业的跨界合作与创新，以拓展业务范围和提升竞争力。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新兴市场与机遇分析</a:t>
            </a:r>
            <a:endParaRPr altLang="en-US" lang="zh-CN"/>
          </a:p>
        </p:txBody>
      </p:sp>
      <p:sp>
        <p:nvSpPr>
          <p:cNvPr id="10495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新兴市场概述：介绍当前商业咨询行业新兴市场的规模、增长速度、主要特点等。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机遇分析：分析新兴市场为商业咨询行业带来的机遇，如客户需求增长、市场空白、技术创新等。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行业趋势：探讨商业咨询行业在新兴市场中的发展趋势，如数字化转型、个性化服务等。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挑战与对策：分析新兴市场中商业咨询行业面临的挑战，如竞争激烈、法规限制等，并提出应对策略。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行业创新方向与技术应用</a:t>
            </a:r>
            <a:endParaRPr altLang="en-US" lang="zh-CN"/>
          </a:p>
        </p:txBody>
      </p:sp>
      <p:sp>
        <p:nvSpPr>
          <p:cNvPr id="10496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人工智能与大数据：利用AI和大数据技术提供更精准的商业咨询服务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区块链技术：应用区块链技术提高商业咨询行业的透明度和可信度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物联网与5G技术：结合物联网和5G技术，实现远程咨询和实时数据传输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虚拟现实与增强现实：利用VR/AR技术为客户提供更加沉浸式的商业咨询体验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行业未来挑战与应对策略</a:t>
            </a:r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行业发展趋势：数字化、智能化、个性化等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未来挑战：市场竞争加剧、客户需求多样化、技术更新迅速等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应对策略：加强技术研发与创新、提升服务质量与效率、加强人才培养与引进等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未来展望：行业将继续发展壮大，企业需要不断创新以适应市场需求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商业咨询行业未来发展建议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引进优秀人才：积极招聘具有丰富经验和专业知识的人才，为行业发展注入新的活力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培养专业人才：通过培训、学习等方式提高现有员工的专业素质和技能水平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建立激励机制：通过合理的薪酬、晋升等激励机制，吸引和留住优秀人才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加强团队合作：建立良好的团队合作氛围，促进员工之间的交流与合作，提高整体工作效率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推动行业创新与发展</a:t>
            </a:r>
            <a:endParaRPr altLang="en-US" lang="zh-CN"/>
          </a:p>
        </p:txBody>
      </p:sp>
      <p:sp>
        <p:nvSpPr>
          <p:cNvPr id="10498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数字化转型：利用大数据、人工智能等技术提升咨询效率和质量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专业化提升：加强人才培养和团队建设，提升咨询服务的专业性和针对性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多元化发展：拓展业务领域和服务范围，满足客户多样化需求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国际化拓展：加强与国际咨询机构的合作，引进先进理念和经验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积极参与国际商业咨询组织，加强与国际同行的交流与合作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引进国际先进的商业咨询理念和技术，提高国内商业咨询水平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推动国内商业咨询机构与国际知名咨询公司的合作，共同开展项目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加强与国际客户的合作，拓展海外市场，提高国内商业咨询机构的国际影响力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提升行业品牌形象与影响力</a:t>
            </a:r>
            <a:endParaRPr altLang="en-US" lang="zh-CN"/>
          </a:p>
        </p:txBody>
      </p:sp>
      <p:sp>
        <p:nvSpPr>
          <p:cNvPr id="10499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建立行业品牌形象：通过专业化的服务、优秀的团队和良好的口碑，树立行业品牌形象，提高行业知名度和认可度。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提升行业影响力：通过参与行业活动、发表专业文章、分享行业见解等方式，扩大行业影响力，吸引更多潜在客户和合作伙伴。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强化品牌传播：利用社交媒体、网络营销等手段，加强品牌传播，提高品牌曝光度和美誉度。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拓展市场份额：通过不断创新服务模式、提高服务质量、降低成本等方式，拓展市场份额，增加行业竞争力。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对商业咨询行业的总结与评价</a:t>
            </a:r>
            <a:endParaRPr altLang="en-US" lang="zh-CN"/>
          </a:p>
        </p:txBody>
      </p:sp>
      <p:sp>
        <p:nvSpPr>
          <p:cNvPr id="10500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行业规模与增长：2024年商业咨询行业规模不断扩大，增长速度加快。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行业趋势：数字化、智能化、定制化成为行业趋势，大数据、人工智能等技术手段在商业咨询中得到广泛应用。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行业竞争：行业竞争激烈，大型咨询公司凭借品牌优势和资源优势占据市场份额，中小型咨询公司则通过专业化、个性化服务赢得客户信任。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行业前景：随着经济全球化和数字化进程的加速，商业咨询行业前景广阔，未来将有更多企业需要专业的商业咨询服务来提升竞争力。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提升专业能力：不断学习和掌握商业咨询领域的新知识、新技能，提高专业素养和竞争力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拓展业务领域：积极探索新的业务领域和市场机会，扩大业务范围和影响力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加强团队协作：加强团队建设和协作，提高工作效率和质量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关注行业动态：密切关注商业咨询行业的动态和发展趋势，及时调整战略和业务模式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8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8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2023-12-17T09:42:59Z</dcterms:created>
  <dcterms:modified xsi:type="dcterms:W3CDTF">2023-12-17T09:42:59Z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b1e44eb8b6e0438d89c064125f53c5db_21</vt:lpwstr>
  </property>
</Properties>
</file>