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393" r:id="rId1"/>
    <p:sldMasterId id="2147491430" r:id="rId2"/>
  </p:sldMasterIdLst>
  <p:notesMasterIdLst>
    <p:notesMasterId r:id="rId3"/>
  </p:notesMasterIdLst>
  <p:sldIdLst>
    <p:sldId id="3710" r:id="rId4"/>
    <p:sldId id="3715" r:id="rId5"/>
    <p:sldId id="3719" r:id="rId6"/>
    <p:sldId id="3722" r:id="rId7"/>
    <p:sldId id="3725" r:id="rId8"/>
    <p:sldId id="3728" r:id="rId9"/>
    <p:sldId id="3731" r:id="rId10"/>
    <p:sldId id="3734" r:id="rId11"/>
    <p:sldId id="3737" r:id="rId12"/>
    <p:sldId id="3740" r:id="rId13"/>
    <p:sldId id="3743" r:id="rId14"/>
    <p:sldId id="3746" r:id="rId15"/>
    <p:sldId id="3749" r:id="rId16"/>
    <p:sldId id="3752" r:id="rId17"/>
    <p:sldId id="3755" r:id="rId18"/>
    <p:sldId id="3758" r:id="rId19"/>
    <p:sldId id="3761" r:id="rId20"/>
    <p:sldId id="3764" r:id="rId21"/>
    <p:sldId id="3767" r:id="rId22"/>
    <p:sldId id="3770" r:id="rId23"/>
    <p:sldId id="3773" r:id="rId24"/>
    <p:sldId id="3776" r:id="rId25"/>
    <p:sldId id="3779" r:id="rId26"/>
    <p:sldId id="3782" r:id="rId27"/>
    <p:sldId id="3785" r:id="rId28"/>
    <p:sldId id="3788" r:id="rId29"/>
    <p:sldId id="3791" r:id="rId30"/>
    <p:sldId id="379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3.jpe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image" Target="../media/image4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image" Target="../media/image1.png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image" Target="../media/image2.png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61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/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11600" i="0" kern="1200" kumimoji="0" lang="en-US" noProof="1" normalizeH="0" spc="0" strike="noStrike" u="none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94" r:id="rId1"/>
    <p:sldLayoutId id="2147491395" r:id="rId2"/>
    <p:sldLayoutId id="2147491396" r:id="rId3"/>
    <p:sldLayoutId id="2147491397" r:id="rId4"/>
    <p:sldLayoutId id="2147491398" r:id="rId5"/>
    <p:sldLayoutId id="2147491399" r:id="rId6"/>
    <p:sldLayoutId id="2147491400" r:id="rId7"/>
    <p:sldLayoutId id="2147491401" r:id="rId8"/>
    <p:sldLayoutId id="2147491402" r:id="rId9"/>
    <p:sldLayoutId id="2147491403" r:id="rId10"/>
    <p:sldLayoutId id="214749140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8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1431" r:id="rId1"/>
    <p:sldLayoutId id="2147491432" r:id="rId2"/>
    <p:sldLayoutId id="2147491433" r:id="rId3"/>
    <p:sldLayoutId id="2147491434" r:id="rId4"/>
    <p:sldLayoutId id="2147491435" r:id="rId5"/>
    <p:sldLayoutId id="2147491436" r:id="rId6"/>
    <p:sldLayoutId id="2147491437" r:id="rId7"/>
    <p:sldLayoutId id="2147491438" r:id="rId8"/>
    <p:sldLayoutId id="2147491439" r:id="rId9"/>
    <p:sldLayoutId id="2147491440" r:id="rId10"/>
    <p:sldLayoutId id="2147491441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1.xml"/><Relationship Id="rId2" Type="http://schemas.openxmlformats.org/officeDocument/2006/relationships/tags" Target="../tags/tag82.xml"/><Relationship Id="rId3" Type="http://schemas.openxmlformats.org/officeDocument/2006/relationships/tags" Target="../tags/tag83.xml"/><Relationship Id="rId4" Type="http://schemas.openxmlformats.org/officeDocument/2006/relationships/tags" Target="../tags/tag8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tags" Target="../tags/tag244.xml"/><Relationship Id="rId18" Type="http://schemas.openxmlformats.org/officeDocument/2006/relationships/tags" Target="../tags/tag245.xml"/><Relationship Id="rId19" Type="http://schemas.openxmlformats.org/officeDocument/2006/relationships/tags" Target="../tags/tag246.xml"/><Relationship Id="rId20" Type="http://schemas.openxmlformats.org/officeDocument/2006/relationships/tags" Target="../tags/tag247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20" Type="http://schemas.openxmlformats.org/officeDocument/2006/relationships/tags" Target="../tags/tag278.xml"/><Relationship Id="rId21" Type="http://schemas.openxmlformats.org/officeDocument/2006/relationships/tags" Target="../tags/tag279.xml"/><Relationship Id="rId22" Type="http://schemas.openxmlformats.org/officeDocument/2006/relationships/tags" Target="../tags/tag280.xml"/><Relationship Id="rId23" Type="http://schemas.openxmlformats.org/officeDocument/2006/relationships/tags" Target="../tags/tag281.xml"/><Relationship Id="rId24" Type="http://schemas.openxmlformats.org/officeDocument/2006/relationships/tags" Target="../tags/tag282.xml"/><Relationship Id="rId25" Type="http://schemas.openxmlformats.org/officeDocument/2006/relationships/tags" Target="../tags/tag283.xml"/><Relationship Id="rId26" Type="http://schemas.openxmlformats.org/officeDocument/2006/relationships/tags" Target="../tags/tag284.xml"/><Relationship Id="rId27" Type="http://schemas.openxmlformats.org/officeDocument/2006/relationships/tags" Target="../tags/tag285.xml"/><Relationship Id="rId28" Type="http://schemas.openxmlformats.org/officeDocument/2006/relationships/tags" Target="../tags/tag286.xml"/><Relationship Id="rId29" Type="http://schemas.openxmlformats.org/officeDocument/2006/relationships/tags" Target="../tags/tag287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0909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学生参与2024年小学教育的主动学习环境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2" name="序号"/>
          <p:cNvSpPr txBox="1"/>
          <p:nvPr>
            <p:custDataLst>
              <p:tags r:id="rId2"/>
            </p:custDataLst>
          </p:nvPr>
        </p:nvSpPr>
        <p:spPr>
          <a:xfrm>
            <a:off x="1352550" y="212407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3"/>
            </p:custDataLst>
          </p:nvPr>
        </p:nvSpPr>
        <p:spPr>
          <a:xfrm>
            <a:off x="1352550" y="2868930"/>
            <a:ext cx="187706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主动学习环境的背景和意义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4"/>
            </p:custDataLst>
          </p:nvPr>
        </p:nvSpPr>
        <p:spPr>
          <a:xfrm>
            <a:off x="4210685" y="2124075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5"/>
            </p:custDataLst>
          </p:nvPr>
        </p:nvSpPr>
        <p:spPr>
          <a:xfrm>
            <a:off x="4210685" y="2868930"/>
            <a:ext cx="187960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学生参与主动学习环境的现状和问题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6"/>
            </p:custDataLst>
          </p:nvPr>
        </p:nvSpPr>
        <p:spPr>
          <a:xfrm>
            <a:off x="7171055" y="2124075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7"/>
            </p:custDataLst>
          </p:nvPr>
        </p:nvSpPr>
        <p:spPr>
          <a:xfrm>
            <a:off x="7171055" y="2868930"/>
            <a:ext cx="1877695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2024年小学教育中的主动学习环境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8"/>
            </p:custDataLst>
          </p:nvPr>
        </p:nvSpPr>
        <p:spPr>
          <a:xfrm>
            <a:off x="2976245" y="421449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9"/>
            </p:custDataLst>
          </p:nvPr>
        </p:nvSpPr>
        <p:spPr>
          <a:xfrm>
            <a:off x="2976245" y="4959350"/>
            <a:ext cx="187706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学生参与主动学习环境的案例分析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8" name="序号"/>
          <p:cNvSpPr txBox="1"/>
          <p:nvPr>
            <p:custDataLst>
              <p:tags r:id="rId10"/>
            </p:custDataLst>
          </p:nvPr>
        </p:nvSpPr>
        <p:spPr>
          <a:xfrm>
            <a:off x="5586730" y="4214495"/>
            <a:ext cx="162877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05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11"/>
            </p:custDataLst>
          </p:nvPr>
        </p:nvSpPr>
        <p:spPr>
          <a:xfrm>
            <a:off x="5586730" y="4959350"/>
            <a:ext cx="184023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学生参与主动学习环境的实践建议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主动学习环境的背景和意义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主动学习环境的定义</a:t>
            </a:r>
            <a:endParaRPr altLang="en-US" lang="zh-CN"/>
          </a:p>
        </p:txBody>
      </p:sp>
      <p:sp>
        <p:nvSpPr>
          <p:cNvPr id="104892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主动学习环境是一种教育理念，强调学生在学习过程中的主动参与和探究，而非被动接受知识。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主动学习环境注重学生的主体地位，鼓励学生自主思考、发现问题并解决问题。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主动学习环境强调学生的合作与交流，通过小组讨论、互动游戏等方式培养学生的团队协作能力。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主动学习环境注重学生的个性发展，根据学生的兴趣、特长和需求进行差异化教学，激发学生的学习兴趣和潜能。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主动学习环境的发展历程</a:t>
            </a:r>
            <a:endParaRPr altLang="en-US" lang="zh-CN"/>
          </a:p>
        </p:txBody>
      </p:sp>
      <p:sp>
        <p:nvSpPr>
          <p:cNvPr id="10489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发展阶段：进入21世纪，随着教育信息化的深入推进，主动学习环境得到了广泛的应用和推广。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起源：20世纪末，随着教育技术的不断发展，主动学习环境的理念开始萌芽。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现状：目前，主动学习环境已经成为教育领域的重要趋势，被广泛应用于各级各类教育中。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未来展望：随着技术的不断进步和应用，主动学习环境将进一步优化和完善，为教育质量的提升提供有力支持。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主动学习环境在小学教育中的重要性</a:t>
            </a:r>
            <a:endParaRPr altLang="en-US" lang="zh-CN"/>
          </a:p>
        </p:txBody>
      </p:sp>
      <p:sp>
        <p:nvSpPr>
          <p:cNvPr id="104903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为未来学习和职业生涯奠定基础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4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促进个性化发展和综合素质提升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培养创新精神和合作意识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5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提升学生学习兴趣和能力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主动学习环境的应用场景</a:t>
            </a:r>
            <a:endParaRPr altLang="en-US" lang="zh-CN"/>
          </a:p>
        </p:txBody>
      </p:sp>
      <p:sp>
        <p:nvSpPr>
          <p:cNvPr id="104909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9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课堂环境：通过互动教学、小组合作等方式，创造积极的学习氛围，提高学生的学习兴趣和参与度。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在线学习：利用信息技术手段，为学生提供个性化的学习资源和工具，促进自主学习和合作学习。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实验环境：提供实践操作的机会，让学生在动手实践中掌握知识和技能，培养实践能力和创新精神。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校园文化活动：通过组织各种文化、艺术、科技等活动，丰富学生的课余生活，提高学生的综合素质和领导能力。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1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学生参与主动学习环境的现状和问题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学生参与主动学习环境的现状</a:t>
            </a:r>
            <a:endParaRPr altLang="en-US" lang="zh-CN"/>
          </a:p>
        </p:txBody>
      </p:sp>
      <p:sp>
        <p:nvSpPr>
          <p:cNvPr id="104920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学生在主动学习环境中的参与程度较高，但存在一定的差异。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主动学习环境为学生提供了更多的学习机会和自主性，但部分学生仍存在学习动力不足的问题。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学生在主动学习环境中能够积极探索、思考和表达自己的想法，但部分学生仍需要提高沟通与合作能力。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主动学习环境为学生提供了多样化的学习资源和工具，但部分学生的学习技能和信息素养仍需提升。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学生在主动学习环境中面临的问题</a:t>
            </a:r>
            <a:endParaRPr altLang="en-US" lang="zh-CN"/>
          </a:p>
        </p:txBody>
      </p:sp>
      <p:sp>
        <p:nvSpPr>
          <p:cNvPr id="10492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技术问题：学生可能面临技术不熟练、操作不规范等问题，影响学习效果。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心理问题：部分学生可能对主动学习环境产生抵触心理，缺乏学习动力和兴趣。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资源问题：学生可能面临资源不足、信息获取不畅等问题，影响学习资源的获取和使用。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管理问题：学生可能对主动学习环境的管理和维护不够重视，导致学习环境混乱、无序。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主动学习环境中的学生参与度不足的原因</a:t>
            </a:r>
            <a:endParaRPr altLang="en-US" lang="zh-CN"/>
          </a:p>
        </p:txBody>
      </p:sp>
      <p:sp>
        <p:nvSpPr>
          <p:cNvPr id="10493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评价方式单一：过于注重考试成绩，忽视学生的实际能力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缺乏有效的激励机制：学生缺乏学习动力和目标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传统教育观念影响：教师主导课堂，学生被动接受知识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课程设置不合理：缺乏趣味性，难以激发学生学习兴趣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提高学生在主动学习环境中参与度的策略</a:t>
            </a:r>
            <a:endParaRPr altLang="en-US" lang="zh-CN"/>
          </a:p>
        </p:txBody>
      </p:sp>
      <p:sp>
        <p:nvSpPr>
          <p:cNvPr id="10493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激发学生兴趣：通过有趣的学习活动和课程内容，激发学生的参与热情。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引导学生自主学习：培养学生的自主学习能力，让他们在主动学习环境中更好地发挥。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及时反馈与鼓励：给予学生及时的反馈和鼓励，增强他们的学习动力和自信心。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创造良好的学习环境：提供安全、舒适、有启发性的学习环境，让学生愿意主动参与。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43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2024年小学教育中的主动学习环境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2024年小学教育的发展趋势</a:t>
            </a:r>
            <a:endParaRPr altLang="en-US" lang="zh-CN"/>
          </a:p>
        </p:txBody>
      </p:sp>
      <p:sp>
        <p:nvSpPr>
          <p:cNvPr id="104948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主动学习环境的普及：学生将更多地参与到课堂互动中，主动探索知识，而非被动接受。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技术整合：利用数字技术和多媒体资源，为学生提供更丰富的学习体验。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个性化教学：根据学生的个性化需求和学习风格，制定针对性的教学方案。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社区和家庭参与：加强学校与社区、家庭的合作，共同促进学生的全面发展。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小学教育中主动学习环境的构建方式</a:t>
            </a:r>
            <a:endParaRPr altLang="en-US" lang="zh-CN"/>
          </a:p>
        </p:txBody>
      </p:sp>
      <p:sp>
        <p:nvSpPr>
          <p:cNvPr id="104953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引入游戏化教学：通过游戏化的教学方式，激发学生的学习兴趣和主动性。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小组合作学习：组织学生进行小组合作学习，培养学生的团队协作能力和自主学习能力。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利用数字化工具：利用数字化工具如平板电脑、教育软件等，为学生提供多样化的学习资源和个性化的学习方式。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创设实际应用场景：通过模拟实际生活场景，让学生在实际应用中学习和掌握知识，提高解决问题的能力。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主动学习环境在小学教育中的优势和挑战</a:t>
            </a:r>
            <a:endParaRPr altLang="en-US" lang="zh-CN"/>
          </a:p>
        </p:txBody>
      </p:sp>
      <p:sp>
        <p:nvSpPr>
          <p:cNvPr id="104958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9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优势：提高学生学习兴趣和主动性，培养自主学习和解决问题的能力，促进学生个性化发展。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挑战：教师需要转变传统的教学观念和方式，提高自身的教学能力和素质，同时需要应对新的教育环境和挑战。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应对策略：学校应该加强教师培训和教育资源的投入，建立完善的教育评价体系，注重学生的全面发展。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未来展望：随着科技的不断进步和教育理念的不断更新，主动学习环境在小学教育中的优势将更加明显，但也需要不断应对新的挑战和问题。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小学教育中主动学习环境的未来发展方向</a:t>
            </a:r>
            <a:endParaRPr altLang="en-US" lang="zh-CN"/>
          </a:p>
        </p:txBody>
      </p:sp>
      <p:sp>
        <p:nvSpPr>
          <p:cNvPr id="10496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增强现实和虚拟现实技术的应用：为学生提供沉浸式学习体验，激发学习兴趣和动力。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协作式学习环境：培养学生团队合作和沟通协调能力，通过共同完成任务来提升学习效果。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情感智能的融入：关注学生的情感需求，提升学生的学习幸福感和心理健康水平。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个性化学习：利用大数据和人工智能技术，根据学生的学习特点和需求，提供定制化的学习资源和教学策略。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7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学生参与主动学习环境的案例分析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成功的学生参与主动学习环境案例介绍</a:t>
            </a:r>
            <a:endParaRPr altLang="en-US" lang="zh-CN"/>
          </a:p>
        </p:txBody>
      </p:sp>
      <p:sp>
        <p:nvSpPr>
          <p:cNvPr id="10497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案例简介：通过实验和互动，学生主动探索科学知识，提高动手能力和团队合作精神。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案例名称：互动式科学实验室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案例名称：学生主导的项目式学习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案例简介：学生以项目为单位，自主选择研究主题，通过实践和探究，培养创新能力和解决问题的能力。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学生参与主动学习环境的效果评估</a:t>
            </a:r>
            <a:endParaRPr altLang="en-US" lang="zh-CN"/>
          </a:p>
        </p:txBody>
      </p:sp>
      <p:sp>
        <p:nvSpPr>
          <p:cNvPr id="104982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提高学生主动性和积极性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促进学生学习成果的转化和提升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提升学生合作和协作能力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增强学生创新能力和实践能力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学生参与主动学习环境的经验总结</a:t>
            </a:r>
            <a:endParaRPr altLang="en-US" lang="zh-CN"/>
          </a:p>
        </p:txBody>
      </p:sp>
      <p:sp>
        <p:nvSpPr>
          <p:cNvPr id="104990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注重实践应用：将理论知识与实践相结合，让学生在实践中学习和掌握知识。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激发学生兴趣：通过创新教学方式和丰富学习资源，提高学生的主动性和参与度。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培养合作精神：鼓励学生之间的合作与交流，培养团队合作精神和沟通能力。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强化自我管理：培养学生的自我管理能力，提高学习效率和学习成果。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学生参与主动学习环境的改进建议</a:t>
            </a:r>
            <a:endParaRPr altLang="en-US" lang="zh-CN"/>
          </a:p>
        </p:txBody>
      </p:sp>
      <p:sp>
        <p:nvSpPr>
          <p:cNvPr id="104996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增加学生参与度：鼓励学生积极参与课堂讨论和活动，提高学习效果。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创设多元学习环境：提供多样化的学习资源和实践机会，满足学生个性化需求。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强化师生互动：加强教师与学生之间的交流与合作，促进知识传递与创新。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完善评估机制：建立科学合理的评估体系，及时反馈学生学习情况，调整教学策略。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500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学生参与主动学习环境的实践建议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教师如何引导学生参与主动学习环境</a:t>
            </a:r>
            <a:endParaRPr altLang="en-US" lang="zh-CN"/>
          </a:p>
        </p:txBody>
      </p:sp>
      <p:sp>
        <p:nvSpPr>
          <p:cNvPr id="10500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创造积极的学习氛围：鼓励学生积极参与，激发他们的学习兴趣和动力。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提供个性化的学习资源：根据学生的需求和兴趣，提供多样化的学习材料和资源。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引导学生主动探索：鼓励学生自己发现问题、解决问题，培养他们的自主学习和创新能力。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建立有效的反馈机制：及时给予学生反馈和评价，帮助他们了解自己的学习状况并调整学习策略。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如何设计有效的主动学习环境</a:t>
            </a:r>
            <a:endParaRPr altLang="en-US" lang="zh-CN"/>
          </a:p>
        </p:txBody>
      </p:sp>
      <p:sp>
        <p:nvSpPr>
          <p:cNvPr id="10501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提供丰富的学习资源和工具，帮助学生自主学习。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创造安全的学习环境，让学生感到舒适和自信。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激发学生的兴趣和好奇心，让他们主动参与学习。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设计具有挑战性的学习任务，培养学生的创新能力和解决问题的能力。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如何评估学生参与主动学习环境的效果</a:t>
            </a:r>
            <a:endParaRPr altLang="en-US" lang="zh-CN"/>
          </a:p>
        </p:txBody>
      </p:sp>
      <p:sp>
        <p:nvSpPr>
          <p:cNvPr id="105020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观察法：通过观察学生在主动学习环境中的表现，评估他们的参与程度和效果。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0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问卷调查法：向学生发放问卷，了解他们对主动学习环境的感受和满意度。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1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测试法：通过对学生主动学习环境中的知识掌握程度进行测试，评估学习效果。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1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反思法：引导学生反思自己的学习过程和效果，促进主动学习和自我评估。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如何推广学生参与主动学习环境的经验</a:t>
            </a:r>
            <a:endParaRPr altLang="en-US" lang="zh-CN"/>
          </a:p>
        </p:txBody>
      </p:sp>
      <p:sp>
        <p:nvSpPr>
          <p:cNvPr id="105025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培训教师：为教师提供关于主动学习环境的培训课程，提高教师对主动学习环境的认识和实践能力，进而更好地推广经验。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制定推广计划：制定具体的推广计划，明确推广目标、措施和时间表，确保经验推广工作的有序进行。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建立示范学校：通过示范学校展示主动学习环境的优势和成果，吸引其他学校关注和借鉴。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开展交流活动：组织学校之间的交流活动，分享各自在主动学习环境实践中的经验和做法，促进相互学习与合作。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316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6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0"/>
  <p:tag name="KSO_WM_SPECIAL_SOURCE" val="bdnull"/>
  <p:tag name="KSO_WM_TEMPLATE_THUMBS_INDEX" val="1、11"/>
</p:tagLst>
</file>

<file path=ppt/tags/tag8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0_1*b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单击此处 添加文档标题"/>
</p:tagLst>
</file>

<file path=ppt/tags/tag84.xml><?xml version="1.0" encoding="utf-8"?>
<p:tagLst xmlns:p="http://schemas.openxmlformats.org/presentationml/2006/main">
  <p:tag name="KSO_WM_SLIDE_ID" val="custom2023027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48.4&quot;,&quot;top&quot;:&quot;87.45&quot;,&quot;width&quot;:&quot;505.15&quot;,&quot;height&quot;:&quot;339.1&quot;}"/>
</p:tagLst>
</file>

<file path=ppt/tags/tag8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5*a*1"/>
  <p:tag name="KSO_WM_TEMPLATE_CATEGORY" val="custom"/>
  <p:tag name="KSO_WM_TEMPLATE_INDEX" val="20230270"/>
  <p:tag name="KSO_WM_UNIT_LAYERLEVEL" val="1"/>
  <p:tag name="KSO_WM_TAG_VERSION" val="1.0"/>
  <p:tag name="KSO_WM_DIAGRAM_GROUP_CODE" val="l1-1"/>
  <p:tag name="KSO_WM_BEAUTIFY_FLAG" val="#wm#"/>
  <p:tag name="KSO_WM_UNIT_PRESET_TEXT" val="目录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70_5*l_h_i*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70_5*l_h_i*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70_5*l_h_i*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70_5*l_h_i*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70_5*l_h_i*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27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9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8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9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0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8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73.xml><?xml version="1.0" encoding="utf-8"?>
<p:tagLst xmlns:p="http://schemas.openxmlformats.org/presentationml/2006/main">
  <p:tag name="KSO_WM_SLIDE_ID" val="custom20230270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8.4&quot;,&quot;top&quot;:&quot;87.45&quot;,&quot;width&quot;:&quot;505.15&quot;,&quot;height&quot;:&quot;339.1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2024-01-05T13:29:46Z</dcterms:created>
  <dcterms:modified xsi:type="dcterms:W3CDTF">2024-01-05T13:29:46Z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fb8b687364d647e39f868cb748bb2ccb_21</vt:lpwstr>
  </property>
</Properties>
</file>