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477" r:id="rId1"/>
    <p:sldMasterId id="2147506514" r:id="rId2"/>
  </p:sldMasterIdLst>
  <p:notesMasterIdLst>
    <p:notesMasterId r:id="rId3"/>
  </p:notesMasterIdLst>
  <p:sldIdLst>
    <p:sldId id="11001" r:id="rId4"/>
    <p:sldId id="11005" r:id="rId5"/>
    <p:sldId id="11008" r:id="rId6"/>
    <p:sldId id="11011" r:id="rId7"/>
    <p:sldId id="11017" r:id="rId9"/>
    <p:sldId id="11020" r:id="rId10"/>
    <p:sldId id="11023" r:id="rId11"/>
    <p:sldId id="11026" r:id="rId12"/>
    <p:sldId id="11029" r:id="rId13"/>
    <p:sldId id="11035" r:id="rId15"/>
    <p:sldId id="11038" r:id="rId16"/>
    <p:sldId id="11041" r:id="rId17"/>
    <p:sldId id="11044" r:id="rId18"/>
    <p:sldId id="11047" r:id="rId19"/>
    <p:sldId id="11053" r:id="rId21"/>
    <p:sldId id="11056" r:id="rId22"/>
    <p:sldId id="11059" r:id="rId23"/>
    <p:sldId id="11062" r:id="rId24"/>
    <p:sldId id="11065" r:id="rId25"/>
    <p:sldId id="11071" r:id="rId27"/>
    <p:sldId id="11074" r:id="rId28"/>
    <p:sldId id="11077" r:id="rId29"/>
    <p:sldId id="11080" r:id="rId30"/>
    <p:sldId id="1108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478" r:id="rId1"/>
    <p:sldLayoutId id="2147506479" r:id="rId2"/>
    <p:sldLayoutId id="2147506480" r:id="rId3"/>
    <p:sldLayoutId id="2147506481" r:id="rId4"/>
    <p:sldLayoutId id="2147506482" r:id="rId5"/>
    <p:sldLayoutId id="2147506483" r:id="rId6"/>
    <p:sldLayoutId id="2147506484" r:id="rId7"/>
    <p:sldLayoutId id="2147506485" r:id="rId8"/>
    <p:sldLayoutId id="2147506486" r:id="rId9"/>
    <p:sldLayoutId id="2147506487" r:id="rId10"/>
    <p:sldLayoutId id="21475064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515" r:id="rId1"/>
    <p:sldLayoutId id="2147506516" r:id="rId2"/>
    <p:sldLayoutId id="2147506517" r:id="rId3"/>
    <p:sldLayoutId id="2147506518" r:id="rId4"/>
    <p:sldLayoutId id="2147506519" r:id="rId5"/>
    <p:sldLayoutId id="2147506520" r:id="rId6"/>
    <p:sldLayoutId id="2147506521" r:id="rId7"/>
    <p:sldLayoutId id="2147506522" r:id="rId8"/>
    <p:sldLayoutId id="2147506523" r:id="rId9"/>
    <p:sldLayoutId id="2147506524" r:id="rId10"/>
    <p:sldLayoutId id="21475065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制定发展战略与目标规划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制定发展战略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目标规划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战略与目标规划的实施与监控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战略与目标规划对公司发展的意义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制定发展战略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明确公司愿景和使命</a:t>
            </a:r>
            <a:endParaRPr altLang="en-US" lang="zh-CN"/>
          </a:p>
        </p:txBody>
      </p:sp>
      <p:sp>
        <p:nvSpPr>
          <p:cNvPr id="10489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确定公司的核心业务和竞争优势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明确公司的长期发展目标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确定公司的市场定位和品牌形象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明确公司的社会责任和价值观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分析外部环境与内部资源</a:t>
            </a:r>
            <a:endParaRPr altLang="en-US" lang="zh-CN"/>
          </a:p>
        </p:txBody>
      </p:sp>
      <p:sp>
        <p:nvSpPr>
          <p:cNvPr id="10489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战略匹配分析：将外部环境与内部资源相结合，分析企业与市场、竞争者的匹配程度，以确定企业的发展方向和目标。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制定发展战略：根据分析结果，制定符合企业实际情况的发展战略，包括市场定位、产品策略、营销策略、生产策略等。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外部环境分析：包括政策法规、市场需求、竞争态势、技术趋势等因素，以了解企业所处的宏观环境和行业环境。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内部资源分析：包括企业的人力、物力、财力、技术、品牌等资源，以了解企业的优势和劣势，为制定发展战略提供依据。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确定核心竞争力和业务定位</a:t>
            </a:r>
            <a:endParaRPr altLang="en-US" lang="zh-CN"/>
          </a:p>
        </p:txBody>
      </p:sp>
      <p:sp>
        <p:nvSpPr>
          <p:cNvPr id="1049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分析市场需求和竞争环境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明确公司的业务定位和发展方向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制定相应的战略和措施来支持业务定位和发展方向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确定公司的核心竞争力和优势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制定短期和长期发展战略</a:t>
            </a:r>
            <a:endParaRPr altLang="en-US" lang="zh-CN"/>
          </a:p>
        </p:txBody>
      </p:sp>
      <p:sp>
        <p:nvSpPr>
          <p:cNvPr id="10490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长期发展战略：明确长期目标，制定长远规划和发展方向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短期发展战略：明确短期目标，制定具体计划和措施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战略制定过程：分析市场环境、竞争对手和自身情况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战略实施与调整：确保战略的有效实施，并根据实际情况进行调整和优化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目标规划</a:t>
            </a:r>
            <a:endParaRPr altLang="en-US" lang="zh-CN"/>
          </a:p>
        </p:txBody>
      </p:sp>
      <p:sp>
        <p:nvSpPr>
          <p:cNvPr id="10491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设定明确、可衡量的目标</a:t>
            </a:r>
            <a:endParaRPr altLang="en-US" lang="zh-CN"/>
          </a:p>
        </p:txBody>
      </p:sp>
      <p:sp>
        <p:nvSpPr>
          <p:cNvPr id="10491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设定挑战性目标：设定具有一定挑战性的目标，以激发团队成员的积极性和创造力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制定实现目标的计划：为实现目标制定详细的计划和时间表，确保目标的可实现性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明确目标定义：确保目标清晰、具体，避免模糊和抽象的描述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量化目标：将目标转化为可衡量的数值或指标，以便于评估和监控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制定实现目标的计划和时间表</a:t>
            </a:r>
            <a:endParaRPr altLang="en-US" lang="zh-CN"/>
          </a:p>
        </p:txBody>
      </p:sp>
      <p:sp>
        <p:nvSpPr>
          <p:cNvPr id="10492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优先级排序：根据重要性和紧急性，对计划进行优先级排序，确保重点任务优先完成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明确目标：清晰、具体、可衡量、可达成、有时限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制定计划：分解目标，制定详细计划，包括时间表、任务清单、资源需求等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调整与优化：根据实际情况，及时调整计划和时间表，确保目标的顺利实现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确定关键绩效指标（KPI）</a:t>
            </a:r>
            <a:endParaRPr altLang="en-US" lang="zh-CN"/>
          </a:p>
        </p:txBody>
      </p:sp>
      <p:sp>
        <p:nvSpPr>
          <p:cNvPr id="10493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定义：关键绩效指标（KPI）是衡量企业或组织绩效的重要指标，用于评估战略目标的实现程度。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作用：KPI有助于明确目标，为组织和个人提供清晰的方向，确保资源得到有效利用。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制定方法：制定KPI时，需要结合企业或组织的实际情况，从多个维度进行考虑，确保指标具有可衡量性、可达成性和挑战性。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实施与调整：制定完成后，需要定期对KPI进行评估和调整，以确保其与战略目标保持一致，并根据实际情况进行调整和优化。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建立激励机制，确保目标实现</a:t>
            </a:r>
            <a:endParaRPr altLang="en-US" lang="zh-CN"/>
          </a:p>
        </p:txBody>
      </p:sp>
      <p:sp>
        <p:nvSpPr>
          <p:cNvPr id="1049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明确目标：制定清晰、具体、可衡量的目标，确保团队成员对目标有充分的理解和认同。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制定计划：为实现目标制定详细的计划，包括时间表、任务分配、资源需求等。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激励机制：建立激励机制，鼓励团队成员积极投入工作，提高工作积极性和效率。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监督与评估：对目标实现过程进行监督和评估，及时发现问题并采取相应措施进行调整和改进。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反馈与调整：在目标实现过程中，及时收集反馈信息，对计划进行必要的调整和优化，以确保目标的顺利实现。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战略与目标规划的实施与监控</a:t>
            </a:r>
            <a:endParaRPr altLang="en-US" lang="zh-CN"/>
          </a:p>
        </p:txBody>
      </p:sp>
      <p:sp>
        <p:nvSpPr>
          <p:cNvPr id="10494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确保资源投入与战略目标相匹配</a:t>
            </a:r>
            <a:endParaRPr altLang="en-US" lang="zh-CN"/>
          </a:p>
        </p:txBody>
      </p:sp>
      <p:sp>
        <p:nvSpPr>
          <p:cNvPr id="10494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资源使用情况的监控与评估：建立有效的监控机制，对资源使用情况进行实时跟踪和评估，及时发现问题并进行调整，确保资源投入与战略目标保持一致。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资源投入与战略目标的调整：根据实际情况对资源投入和战略目标进行适时调整，确保资源的有效利用和战略目标的顺利实现。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5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资源投入的计划与预算：根据战略目标制定详细的资源投入计划，包括人力、物力、财力等方面的预算，确保资源的合理分配。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5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资源整合与调配：通过有效的资源整合和调配，实现资源的最大化利用，确保资源投入与战略目标相匹配。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建立有效的沟通机制，确保员工理解和支持战略目标</a:t>
            </a:r>
            <a:endParaRPr altLang="en-US" lang="zh-CN"/>
          </a:p>
        </p:txBody>
      </p:sp>
      <p:sp>
        <p:nvSpPr>
          <p:cNvPr id="10495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建立定期的沟通会议，让员工了解公司的战略目标和计划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通过培训和宣传，提高员工对战略目标的认识和理解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鼓励员工提出建议和意见，参与战略目标的制定和实施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建立反馈机制，及时了解员工对战略目标的看法和态度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定期评估战略和目标执行情况，及时调整计划</a:t>
            </a:r>
            <a:endParaRPr altLang="en-US" lang="zh-CN"/>
          </a:p>
        </p:txBody>
      </p:sp>
      <p:sp>
        <p:nvSpPr>
          <p:cNvPr id="10495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及时调整：根据评估结果，及时调整计划和策略，确保实现目标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定期评估：每季度或半年度对战略和目标执行情况进行评估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监控过程：对战略和目标执行过程进行监控，确保按计划推进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反馈机制：建立有效的反馈机制，及时收集和分析各方面的意见和建议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培养组织学习和创新能力，以适应不断变化的市场环境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激发创新能力：鼓励员工提出新的想法和解决方案，推动产品和服务的创新，以满足不断变化的市场需求。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培养组织学习能力：通过不断学习和分享经验，提高员工的专业素养和综合能力，增强组织的竞争力。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建立快速响应机制：提高组织对市场变化的敏感度和反应速度，及时调整战略和目标规划，保持竞争优势。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营造开放包容的文化氛围：鼓励员工敢于尝试和承担风险，为创新提供支持和保障，促进组织的持续发展。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战略与目标规划对公司发展的意义</a:t>
            </a:r>
            <a:endParaRPr altLang="en-US" lang="zh-CN"/>
          </a:p>
        </p:txBody>
      </p:sp>
      <p:sp>
        <p:nvSpPr>
          <p:cNvPr id="10496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提高决策效率和准确性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提高员工的工作积极性和效率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增强公司的竞争力和可持续发展能力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明确公司发展方向和目标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减少决策过程中的浪费和失误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增强员工凝聚力和向心力</a:t>
            </a:r>
            <a:endParaRPr altLang="en-US" lang="zh-CN"/>
          </a:p>
        </p:txBody>
      </p:sp>
      <p:sp>
        <p:nvSpPr>
          <p:cNvPr id="10498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激发员工归属感和使命感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促进员工之间的合作与交流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提升员工的工作积极性和效率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增强公司的整体竞争力和可持续发展能力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提升公司品牌形象和市场地位</a:t>
            </a:r>
            <a:endParaRPr altLang="en-US" lang="zh-CN"/>
          </a:p>
        </p:txBody>
      </p:sp>
      <p:sp>
        <p:nvSpPr>
          <p:cNvPr id="104986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6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7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7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增强公司竞争力：通过明确的战略和目标规划，公司可以更好地了解市场需求和竞争态势，从而制定更加精准的营销策略和产品定位，提高市场竞争力。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提升品牌形象：明确的战略和目标规划有助于公司塑造更加专业、可靠的品牌形象，增强消费者对公司的信任和认可。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促进市场拓展：通过明确的战略和目标规划，公司可以更好地了解市场趋势和潜在机会，从而制定更加有效的市场拓展计划，扩大市场份额。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增强员工凝聚力：明确的战略和目标规划有助于公司建立共同的价值观和目标，增强员工对公司的认同感和归属感，提高员工的工作积极性和效率。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为公司可持续发展奠定坚实基础</a:t>
            </a:r>
            <a:endParaRPr altLang="en-US" lang="zh-CN"/>
          </a:p>
        </p:txBody>
      </p:sp>
      <p:sp>
        <p:nvSpPr>
          <p:cNvPr id="104992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3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明确公司发展方向：战略与目标规划为公司指明未来发展方向，确保公司始终保持正确的前进方向。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激发员工动力：明确的战略与目标规划能够激发员工的斗志，提高员工的工作积极性和效率，推动公司不断向前发展。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促进资源合理配置：战略与目标规划有助于公司合理配置资源，确保各项资源能够得到充分利用，降低成本，提高效益。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增强公司竞争力：通过制定科学的战略与目标规划，公司能够不断提升自身竞争力，适应市场变化，实现可持续发展。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8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2023-12-19T16:39:07Z</dcterms:created>
  <dcterms:modified xsi:type="dcterms:W3CDTF">2023-12-19T16:39:07Z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9345be92b2904c84929ffd7c9ac69e08_21</vt:lpwstr>
  </property>
</Properties>
</file>