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29" r:id="rId1"/>
    <p:sldMasterId id="2147489066" r:id="rId2"/>
  </p:sldMasterIdLst>
  <p:notesMasterIdLst>
    <p:notesMasterId r:id="rId3"/>
  </p:notesMasterIdLst>
  <p:sldIdLst>
    <p:sldId id="2557" r:id="rId4"/>
    <p:sldId id="2561" r:id="rId5"/>
    <p:sldId id="2564" r:id="rId6"/>
    <p:sldId id="2567" r:id="rId7"/>
    <p:sldId id="2570" r:id="rId8"/>
    <p:sldId id="2573" r:id="rId9"/>
    <p:sldId id="2576" r:id="rId10"/>
    <p:sldId id="2579" r:id="rId11"/>
    <p:sldId id="2582" r:id="rId12"/>
    <p:sldId id="2585" r:id="rId13"/>
    <p:sldId id="2588" r:id="rId14"/>
    <p:sldId id="2591" r:id="rId15"/>
    <p:sldId id="2594" r:id="rId16"/>
    <p:sldId id="2597" r:id="rId17"/>
    <p:sldId id="2600" r:id="rId18"/>
    <p:sldId id="2603" r:id="rId19"/>
    <p:sldId id="2606" r:id="rId20"/>
    <p:sldId id="2609" r:id="rId21"/>
    <p:sldId id="2612" r:id="rId22"/>
    <p:sldId id="2615" r:id="rId23"/>
    <p:sldId id="2618" r:id="rId24"/>
    <p:sldId id="2621" r:id="rId25"/>
    <p:sldId id="2624" r:id="rId26"/>
    <p:sldId id="2627" r:id="rId27"/>
    <p:sldId id="263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30" r:id="rId1"/>
    <p:sldLayoutId id="2147489031" r:id="rId2"/>
    <p:sldLayoutId id="2147489032" r:id="rId3"/>
    <p:sldLayoutId id="2147489033" r:id="rId4"/>
    <p:sldLayoutId id="2147489034" r:id="rId5"/>
    <p:sldLayoutId id="2147489035" r:id="rId6"/>
    <p:sldLayoutId id="2147489036" r:id="rId7"/>
    <p:sldLayoutId id="2147489037" r:id="rId8"/>
    <p:sldLayoutId id="2147489038" r:id="rId9"/>
    <p:sldLayoutId id="2147489039" r:id="rId10"/>
    <p:sldLayoutId id="21474890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67" r:id="rId1"/>
    <p:sldLayoutId id="2147489068" r:id="rId2"/>
    <p:sldLayoutId id="2147489069" r:id="rId3"/>
    <p:sldLayoutId id="2147489070" r:id="rId4"/>
    <p:sldLayoutId id="2147489071" r:id="rId5"/>
    <p:sldLayoutId id="2147489072" r:id="rId6"/>
    <p:sldLayoutId id="2147489073" r:id="rId7"/>
    <p:sldLayoutId id="2147489074" r:id="rId8"/>
    <p:sldLayoutId id="2147489075" r:id="rId9"/>
    <p:sldLayoutId id="2147489076" r:id="rId10"/>
    <p:sldLayoutId id="21474890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学校双减对学生职业发展的引导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双减政策对学生职业规划的影响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学校在双减政策下如何引导学生职业发展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家庭在双减政策下如何支持学生职业发展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社会在双减政策下如何支持学生职业发展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</a:t>
            </a:r>
            <a:endParaRPr altLang="en-US" lang="zh-CN"/>
          </a:p>
        </p:txBody>
      </p:sp>
      <p:sp>
        <p:nvSpPr>
          <p:cNvPr id="10489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实施时间：2021年7月24日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政策文件：《关于进一步减轻义务教育阶段学生作业负担和校外培训负担的意见》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背景：教育焦虑、学生课业负担过重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目的：减轻学生作业负担，促进学生的全面发展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培养创新精神和实践能力，促进学生个性化发展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提升教育质量，增强学生综合素质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优化教育生态，推进教育公平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双减政策对学生职业规划的影响</a:t>
            </a:r>
            <a:endParaRPr altLang="en-US" lang="zh-CN"/>
          </a:p>
        </p:txBody>
      </p:sp>
      <p:sp>
        <p:nvSpPr>
          <p:cNvPr id="104906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减轻学生负担，提高职业规划意识</a:t>
            </a:r>
            <a:endParaRPr altLang="en-US" lang="zh-CN"/>
          </a:p>
        </p:txBody>
      </p:sp>
      <p:sp>
        <p:nvSpPr>
          <p:cNvPr id="10491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双减政策促使学生更加关注自身的发展，提高自我认知和职业规划意识，为未来的职业发展做好准备。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双减政策减轻了学生的学业负担，让他们有更多的时间和精力去探索自己的兴趣和特长。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在双减政策的推动下，学校和家长更加重视学生的职业规划教育，帮助学生明确未来的职业方向。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学校在双减政策下，加强了与企业的合作，为学生提供了更多的实践机会和职业规划指导，帮助他们更好地适应社会需求。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引导学生发掘兴趣和优势，明确职业方向</a:t>
            </a:r>
            <a:endParaRPr altLang="en-US" lang="zh-CN"/>
          </a:p>
        </p:txBody>
      </p:sp>
      <p:sp>
        <p:nvSpPr>
          <p:cNvPr id="10491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增强学生自主性：双减政策鼓励学生自主选择兴趣课程，培养了学生的自主性和决策能力，有助于他们在未来的职业生涯中更好地适应变化。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促进学生全面发展：双减政策注重学生的全面发展，通过丰富的课程和活动，帮助学生提升综合素质，为未来的职业发展奠定基础。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引导学生发掘兴趣和优势：双减政策减轻了学生的课业负担，使他们有更多时间发掘自己的兴趣和优势，为未来的职业规划打下基础。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明确职业方向：双减政策强调学生的综合素质教育，有助于学生了解不同职业的特点和要求，明确自己的职业方向。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促进学生全面发展，提升职业竞争力</a:t>
            </a:r>
            <a:endParaRPr altLang="en-US" lang="zh-CN"/>
          </a:p>
        </p:txBody>
      </p:sp>
      <p:sp>
        <p:nvSpPr>
          <p:cNvPr id="1049250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52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54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56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58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60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62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64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增强学生综合素质：双减政策减轻了学生的课业负担，让他们有更多时间发展自己的兴趣和特长，提高综合素质。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8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70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提升职业规划能力：双减政策让学生有更多机会接触社会，了解不同职业的特点和要求，从而更好地规划自己的职业发展。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2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74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培养创新实践能力：双减政策鼓励学生参加各种实践活动，培养创新意识和实践能力，提高职业竞争力。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6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78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促进教育公平发展：双减政策有助于缩小不同地区、不同学校的教育资源差距，让每个学生都能享受到优质的教育资源，为未来的职业发展打下坚实的基础。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80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学校在双减政策下如何引导学生职业发展</a:t>
            </a:r>
            <a:endParaRPr altLang="en-US" lang="zh-CN"/>
          </a:p>
        </p:txBody>
      </p:sp>
      <p:sp>
        <p:nvSpPr>
          <p:cNvPr id="104932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调整课程设置，强化职业教育和实践教育</a:t>
            </a:r>
            <a:endParaRPr altLang="en-US" lang="zh-CN"/>
          </a:p>
        </p:txBody>
      </p:sp>
      <p:sp>
        <p:nvSpPr>
          <p:cNvPr id="10493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实践教育：学校可以组织实践活动，让学生亲身体验各种职业的工作内容和要求，增强学生的实践能力和职业适应能力。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调整课程设置：针对双减政策，学校应减少不必要的课程和作业，增加职业教育的课程，引导学生了解各种职业和行业。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强化职业教育：学校可以开设职业教育课程，让学生了解各种职业的特点和要求，培养学生的职业技能和素养。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引导学生职业规划：学校可以开设职业规划课程，引导学生制定自己的职业规划，明确自己的职业发展方向和目标。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加强学生职业规划和就业指导</a:t>
            </a:r>
            <a:endParaRPr altLang="en-US" lang="zh-CN"/>
          </a:p>
        </p:txBody>
      </p:sp>
      <p:sp>
        <p:nvSpPr>
          <p:cNvPr id="10494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学校应开设职业规划课程，帮助学生了解不同职业的特点和要求，引导学生明确职业目标。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学校可以与企业合作，提供实习机会和就业指导，让学生在实际工作中积累经验和提升能力。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学校可以邀请行业专家和成功校友来校分享经验，为学生提供职业规划和就业指导的建议和意见。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学校可以组织职业规划比赛和创业大赛等活动，激发学生的职业兴趣和创造力，提高学生的职业素养和竞争力。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开展多元化的职业探索活动，拓宽学生视野</a:t>
            </a:r>
            <a:endParaRPr altLang="en-US" lang="zh-CN"/>
          </a:p>
        </p:txBody>
      </p:sp>
      <p:sp>
        <p:nvSpPr>
          <p:cNvPr id="10494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学校可以组织学生参观各类企业和机构，了解不同行业的职业特点和要求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开展职业体验活动，让学生亲身体验不同职业的工作内容和环境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邀请各行各业的专家和职业人士来学校进行讲座或交流，为学生提供更深入的职业认知和指导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学校可以与企业合作，开展实习或实训项目，让学生在实际工作中锻炼职业技能和提升职业素养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建立学生职业发展档案，持续关注学生成长</a:t>
            </a:r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学校为学生建立职业发展档案，记录学生的兴趣、特长、职业倾向等信息，为学生提供个性化的职业发展建议。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学校通过持续关注学生的成长，及时发现学生的优势和不足，针对性地提供培训和辅导，帮助学生提升职业素养和能力。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学校邀请企业导师参与学生职业发展档案的制定和实施，提供实践经验和行业动态，帮助学生更好地了解职业环境。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学校定期开展职业规划课程和讲座，引导学生树立正确的职业观念和目标，培养他们的职业素养和自我管理能力。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家庭在双减政策下如何支持学生职业发展</a:t>
            </a:r>
            <a:endParaRPr altLang="en-US" lang="zh-CN"/>
          </a:p>
        </p:txBody>
      </p:sp>
      <p:sp>
        <p:nvSpPr>
          <p:cNvPr id="10496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关注孩子兴趣和特长，引导其树立正确的职业观念</a:t>
            </a:r>
            <a:endParaRPr altLang="en-US" lang="zh-CN"/>
          </a:p>
        </p:txBody>
      </p:sp>
      <p:sp>
        <p:nvSpPr>
          <p:cNvPr id="10496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了解孩子的兴趣和特长，为他们提供相关的学习资源和机会。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培养孩子的自主性和责任感，鼓励他们积极参与家庭事务和社会实践。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引导孩子树立正确的职业观念，让他们了解不同职业的特点和要求，以及未来的发展趋势。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鼓励孩子尝试不同的职业体验，让他们了解自己的兴趣和能力，以及未来的职业发展方向。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鼓励孩子参加社会实践和志愿服务，提升综合素质</a:t>
            </a:r>
            <a:endParaRPr altLang="en-US" lang="zh-CN"/>
          </a:p>
        </p:txBody>
      </p:sp>
      <p:sp>
        <p:nvSpPr>
          <p:cNvPr id="10497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参加社会实践：让学生了解社会和职业环境，培养实际工作能力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提升综合素质：在实践中锻炼学生的领导力、创新能力和解决问题的能力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家庭支持：鼓励孩子参加社会实践和志愿服务，提供必要的支持和帮助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志愿服务：增强社会责任感，提高团队合作和沟通能力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培养孩子的自主学习和创新能力，增强职业竞争力</a:t>
            </a:r>
            <a:endParaRPr altLang="en-US" lang="zh-CN"/>
          </a:p>
        </p:txBody>
      </p:sp>
      <p:sp>
        <p:nvSpPr>
          <p:cNvPr id="10497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培养孩子的自主学习能力：在家庭中，家长可以引导孩子主动学习，培养他们的学习兴趣和习惯，鼓励他们自主探索和发现新知识，从而增强自主学习能力。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培养孩子的创新能力：家长可以鼓励孩子尝试新事物，发挥想象力和创造力，培养他们的创新思维和创新能力，从而在未来的职业发展中更具竞争力。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增强孩子的职业竞争力：家长可以通过培养孩子的自主学习和创新能力，提高他们的综合素质和竞争力，帮助他们更好地适应未来的职业环境和发展需求。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家庭支持的重要性：在双减政策下，家庭的支持对于学生的职业发展至关重要。家长应该关注孩子的成长和职业规划，提供必要的支持和指导，帮助孩子更好地实现职业发展目标。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与学校保持沟通，共同关注孩子职业发展进程</a:t>
            </a:r>
            <a:endParaRPr altLang="en-US" lang="zh-CN"/>
          </a:p>
        </p:txBody>
      </p:sp>
      <p:sp>
        <p:nvSpPr>
          <p:cNvPr id="10498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家庭与学校建立定期沟通机制，了解孩子在双减政策下的学习状况和职业兴趣。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家庭与学校共同关注孩子在双减政策下的发展进程，及时调整策略，确保孩子全面发展。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家庭与学校共同参与孩子的职业发展活动，如社会实践、志愿服务等，提升孩子的综合素质和职业能力。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家庭与学校共同制定孩子的职业发展规划，明确阶段性目标和长远规划。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社会在双减政策下如何支持学生职业发展</a:t>
            </a:r>
            <a:endParaRPr altLang="en-US" lang="zh-CN"/>
          </a:p>
        </p:txBody>
      </p:sp>
      <p:sp>
        <p:nvSpPr>
          <p:cNvPr id="10499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提供更多的实习和就业机会，帮助学生积累实践经验</a:t>
            </a:r>
            <a:endParaRPr altLang="en-US" lang="zh-CN"/>
          </a:p>
        </p:txBody>
      </p:sp>
      <p:sp>
        <p:nvSpPr>
          <p:cNvPr id="10499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提供更多的实习和就业机会，帮助学生积累实践经验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鼓励企业开展职业技能培训，提升学生的职业技能和就业竞争力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政府和社会组织提供更多的职业指导和就业服务，帮助学生了解职业规划和就业市场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增加对创新创业的支持，鼓励学生在双减政策下发挥自己的创造力和创业精神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加强职业教育培训和资源整合，提升学生职业技能</a:t>
            </a:r>
            <a:endParaRPr altLang="en-US" lang="zh-CN"/>
          </a:p>
        </p:txBody>
      </p:sp>
      <p:sp>
        <p:nvSpPr>
          <p:cNvPr id="10500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资源整合：整合各类职业教育资源，包括学校、企业、社会团体等，形成职业教育联盟或共同体，共享资源，提升教育质量。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政策支持：政府出台相关政策，鼓励企业、学校等机构开展职业教育培训，为学生提供更多职业技能提升的机会。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校企合作：学校与企业合作，共同制定职业教育课程和培训计划，让学生在学习过程中获得实际工作经验，提高职业技能。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个人发展计划：学生可以根据自己的兴趣和职业规划，选择合适的职业教育课程和培训项目，制定个人发展计划，提升职业技能和个人竞争力。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营造良好的职业发展氛围，鼓励学生创新创业</a:t>
            </a:r>
            <a:endParaRPr altLang="en-US" lang="zh-CN"/>
          </a:p>
        </p:txBody>
      </p:sp>
      <p:sp>
        <p:nvSpPr>
          <p:cNvPr id="10500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社会资源整合：建立校企合作平台，为学生提供更多的实习机会和就业资源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政府支持：提供政策扶持和资金支持，鼓励企业参与学生职业培训和实习项目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创新创业教育：加强学校创新创业教育，培养学生的创新意识和创业能力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媒体宣传：通过媒体宣传，提高社会对双减政策和学生职业发展的关注度，增强学生自信心和积极性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完善相关政策和制度，保障学生职业发展的权益。</a:t>
            </a:r>
            <a:endParaRPr altLang="en-US" lang="zh-CN"/>
          </a:p>
        </p:txBody>
      </p:sp>
      <p:sp>
        <p:nvSpPr>
          <p:cNvPr id="10501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企业参与职业教育，提供实习和就业机会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政府出台相关政策，支持学生职业发展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社会组织开展职业技能培训和认证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媒体宣传职业发展的重要性，提高社会认知度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9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4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2024-01-05T11:33:20Z</dcterms:created>
  <dcterms:modified xsi:type="dcterms:W3CDTF">2024-01-05T11:33:20Z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d338f95f4a8543c1bd979523bf6670fa_21</vt:lpwstr>
  </property>
</Properties>
</file>