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75" r:id="rId1"/>
    <p:sldMasterId id="2147485912" r:id="rId2"/>
  </p:sldMasterIdLst>
  <p:notesMasterIdLst>
    <p:notesMasterId r:id="rId3"/>
  </p:notesMasterIdLst>
  <p:sldIdLst>
    <p:sldId id="1318" r:id="rId4"/>
    <p:sldId id="1323" r:id="rId5"/>
    <p:sldId id="1327" r:id="rId6"/>
    <p:sldId id="1330" r:id="rId7"/>
    <p:sldId id="1333" r:id="rId8"/>
    <p:sldId id="1336" r:id="rId9"/>
    <p:sldId id="1339" r:id="rId10"/>
    <p:sldId id="1342" r:id="rId11"/>
    <p:sldId id="1345" r:id="rId12"/>
    <p:sldId id="1348" r:id="rId13"/>
    <p:sldId id="1351" r:id="rId14"/>
    <p:sldId id="1354" r:id="rId15"/>
    <p:sldId id="1357" r:id="rId16"/>
    <p:sldId id="1360" r:id="rId17"/>
    <p:sldId id="1363" r:id="rId18"/>
    <p:sldId id="1366" r:id="rId19"/>
    <p:sldId id="1369" r:id="rId20"/>
    <p:sldId id="1372" r:id="rId21"/>
    <p:sldId id="1375" r:id="rId22"/>
    <p:sldId id="1378" r:id="rId23"/>
    <p:sldId id="1381" r:id="rId24"/>
    <p:sldId id="1384" r:id="rId25"/>
    <p:sldId id="1387" r:id="rId26"/>
    <p:sldId id="1390" r:id="rId27"/>
    <p:sldId id="1393" r:id="rId28"/>
    <p:sldId id="1396" r:id="rId29"/>
    <p:sldId id="1399" r:id="rId30"/>
    <p:sldId id="1402" r:id="rId31"/>
    <p:sldId id="1405" r:id="rId32"/>
    <p:sldId id="1408" r:id="rId33"/>
    <p:sldId id="1411" r:id="rId34"/>
    <p:sldId id="141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76" r:id="rId1"/>
    <p:sldLayoutId id="2147485877" r:id="rId2"/>
    <p:sldLayoutId id="2147485878" r:id="rId3"/>
    <p:sldLayoutId id="2147485879" r:id="rId4"/>
    <p:sldLayoutId id="2147485880" r:id="rId5"/>
    <p:sldLayoutId id="2147485881" r:id="rId6"/>
    <p:sldLayoutId id="2147485882" r:id="rId7"/>
    <p:sldLayoutId id="2147485883" r:id="rId8"/>
    <p:sldLayoutId id="2147485884" r:id="rId9"/>
    <p:sldLayoutId id="2147485885" r:id="rId10"/>
    <p:sldLayoutId id="21474858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13" r:id="rId1"/>
    <p:sldLayoutId id="2147485914" r:id="rId2"/>
    <p:sldLayoutId id="2147485915" r:id="rId3"/>
    <p:sldLayoutId id="2147485916" r:id="rId4"/>
    <p:sldLayoutId id="2147485917" r:id="rId5"/>
    <p:sldLayoutId id="2147485918" r:id="rId6"/>
    <p:sldLayoutId id="2147485919" r:id="rId7"/>
    <p:sldLayoutId id="2147485920" r:id="rId8"/>
    <p:sldLayoutId id="2147485921" r:id="rId9"/>
    <p:sldLayoutId id="2147485922" r:id="rId10"/>
    <p:sldLayoutId id="21474859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文化传媒行业市场分析及投资前景预测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文化传媒行业投资前景预测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文化传媒行业政策法规分析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文化传媒行业未来展望与建议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文化传媒行业市场分析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文化传媒行业概述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70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行业定义：文化传媒行业是指通过各种媒介向公众传递信息和文化的行业，包括新闻出版、广播电视、网络媒体等。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行业分类：文化传媒行业可以分为传统媒体和新媒体两类。传统媒体包括报纸、杂志、电视、广播等，新媒体则包括网络媒体、社交媒体、移动媒体等。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2020年受疫情影响，市场规模有所下滑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2019年文化传媒行业市场规模达到9409亿元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预计到2025年，文化传媒行业市场规模将突破1.5万亿元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用户付费意愿提升，为行业发展带来新的增长点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5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数字化转型加速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6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内容创新成为核心竞争力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跨界融合拓展产业边界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国际化发展提升影响力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文化传媒行业市场分析</a:t>
            </a:r>
            <a:endParaRPr altLang="en-US" dirty="0" lang="zh-CN"/>
          </a:p>
        </p:txBody>
      </p:sp>
      <p:sp>
        <p:nvSpPr>
          <p:cNvPr id="1049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文化传媒行业市场需求持续增长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消费者行为变化驱动市场需求升级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政策法规对市场需求的影响和制约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数字化转型加速行业市场需求变化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内容：分析文化传媒行业的市场竞争状况，包括竞争对手、市场份额、竞争优势等。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内容：分析文化传媒行业的市场集中度，以及市场上的主要参与者。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内容：分析文化传媒行业的竞争环境，包括政策环境、技术环境、人才环境等。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内容：分析文化传媒行业的竞争策略，包括价格竞争、差异化竞争、合作竞争等。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消费者偏好：分析消费者对文化传媒产品的喜好和需求，探究不同年龄、性别、地域等因素对消费者偏好的影响。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消费习惯：研究消费者的信息获取渠道、文化娱乐消费方式等，了解消费者的消费习惯和决策过程。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消费心理：分析消费者的心理需求和动机，探究消费者对文化传媒产品的认知和态度，以及品牌忠诚度等方面。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消费趋势：预测未来消费者对文化传媒产品的需求变化和消费趋势，为投资决策提供依据。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市场痛点与机遇</a:t>
            </a:r>
            <a:endParaRPr altLang="en-US" lang="zh-CN"/>
          </a:p>
        </p:txBody>
      </p:sp>
      <p:sp>
        <p:nvSpPr>
          <p:cNvPr id="10492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痛点：传统媒体与新媒体之间的竞争加剧，导致市场饱和度提高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痛点：内容同质化严重，缺乏创新和差异化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机遇：随着科技的发展，新媒体市场仍有巨大的发展空间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机遇：内容付费模式的兴起，为优质内容创作者提供了更多机会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文化传媒行业投资前景预测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政策环境：政府对文化传媒行业的支持和鼓励政策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经济环境：文化传媒行业的发展与经济增长的关联度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社会环境：消费者对文化传媒产品的需求和消费习惯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技术环境：数字化、互联网等新技术对文化传媒行业的影响和推动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技术风险：文化传媒行业技术更新迅速，需关注技术发展趋势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政策风险：文化传媒行业受政策影响较大，需关注政策变化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市场竞争风险：行业内企业众多，竞争激烈，需关注市场动态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经营风险：文化传媒行业经营难度较大，需关注企业经营状况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投资机会挖掘</a:t>
            </a:r>
            <a:endParaRPr altLang="en-US" lang="zh-CN"/>
          </a:p>
        </p:txBody>
      </p:sp>
      <p:sp>
        <p:nvSpPr>
          <p:cNvPr id="10494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内容创新：投资具有创意和独特性的文化内容制作和发行公司。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技术创新：关注运用新技术提升文化传媒行业的公司，如虚拟现实、增强现实等技术。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平台化发展：投资具有强大用户基础和变现能力的文化传媒平台。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产业链整合：寻找具有全产业链整合能力的公司，能够实现内容制作、发行、营销等一体化运营。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内容：随着科技的发展，文化传媒行业将迎来更多的发展机遇，如虚拟现实、增强现实等新兴技术将为文化传媒行业带来更多创新。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内容：未来文化传媒行业将更加注重个性化、多元化和差异化，以满足不同消费者的需求。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内容：随着全球化的加速，文化传媒行业将面临更多的国际竞争，企业需要不断提升自身的核心竞争力，以应对市场的挑战。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内容：未来文化传媒行业将更加注重社会责任和可持续发展，以实现经济效益和社会效益的双重目标。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文化传媒行业政策法规分析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行业政策法规概览</a:t>
            </a:r>
            <a:endParaRPr altLang="en-US" lang="zh-CN"/>
          </a:p>
        </p:txBody>
      </p:sp>
      <p:sp>
        <p:nvSpPr>
          <p:cNvPr id="10495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行业监管机构及其职责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文化传媒行业政策法规概述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行业主要法律法规及其影响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未来政策趋势及对企业的影响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6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政策法规对文化传媒行业市场准入和退出机制的影响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政策法规对文化传媒行业的规范和引导作用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政策法规对文化传媒行业市场竞争格局的影响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政策法规对文化传媒行业创新发展的推动作用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行业政策法规发展趋势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政策法规与科技融合，推动产业升级和创新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国际合作加强，共同制定全球文化传媒行业标准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政策支持力度加大，鼓励文化传媒产业发展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法规不断完善，保障行业健康有序发展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行业合规性建议</a:t>
            </a:r>
            <a:endParaRPr altLang="en-US" lang="zh-CN"/>
          </a:p>
        </p:txBody>
      </p:sp>
      <p:sp>
        <p:nvSpPr>
          <p:cNvPr id="10497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关注政策动态，及时调整企业战略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遵守国家法律法规，确保企业合法经营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加强行业自律，推动行业健康发展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建立完善的合规体系，防范法律风险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文化传媒行业案例分析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成功企业经验分享</a:t>
            </a:r>
            <a:endParaRPr altLang="en-US" lang="zh-CN"/>
          </a:p>
        </p:txBody>
      </p:sp>
      <p:sp>
        <p:nvSpPr>
          <p:cNvPr id="10498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案例选择：选择具有代表性的文化传媒企业，如腾讯、阿里巴巴等。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经验总结：分析这些企业的成功经验，如创新、品牌建设、市场营销等方面。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案例分析：对每个企业进行深入分析，探讨其成功的关键因素。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行业启示：总结这些企业的成功经验对整个文化传媒行业的启示和借鉴意义。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失败企业教训总结</a:t>
            </a:r>
            <a:endParaRPr altLang="en-US" lang="zh-CN"/>
          </a:p>
        </p:txBody>
      </p:sp>
      <p:sp>
        <p:nvSpPr>
          <p:cNvPr id="10498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缺乏创新：在竞争激烈的市场中，企业必须不断创新才能保持竞争力。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定位不准确：企业应该明确自身的定位和目标客户，而不是盲目追求市场份额。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忽视人才培养：优秀的人才是企业发展的关键，企业应该注重人才培养和激励。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财务管理不善：企业应该建立完善的财务管理体系，确保资金安全和合理使用。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行业典型案例深度剖析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案例选择：选取具有代表性的文化传媒企业，如腾讯、阿里巴巴等。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案例分析：分析这些企业在文化传媒行业中的地位、竞争优势以及未来发展前景。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案例总结：总结这些企业在文化传媒行业中的成功经验，以及面临的挑战和机遇。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案例应用：探讨这些企业的商业模式、技术创新等方面的应用，以及对整个行业的启示和影响。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案例对行业的启示与借鉴</a:t>
            </a:r>
            <a:endParaRPr altLang="en-US" lang="zh-CN"/>
          </a:p>
        </p:txBody>
      </p:sp>
      <p:sp>
        <p:nvSpPr>
          <p:cNvPr id="10499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案例选择：具有代表性、典型性，能够反映行业特点和发展趋势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案例分析：深入剖析案例的背景、发展历程、业务模式、竞争优势等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启示与借鉴：总结案例的成功经验与不足之处，提出对行业的启示与借鉴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实际应用：将启示与借鉴应用到实际工作中，提升企业竞争力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文化传媒行业未来展望与建议</a:t>
            </a:r>
            <a:endParaRPr altLang="en-US" dirty="0" lang="zh-CN"/>
          </a:p>
        </p:txBody>
      </p:sp>
      <p:sp>
        <p:nvSpPr>
          <p:cNvPr id="10500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行业未来发展趋势预判</a:t>
            </a:r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数字化转型加速：随着科技的进步，文化传媒行业将加速数字化转型，实现内容制作、传播和消费的数字化。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内容创新成为核心竞争力：在数字化转型的过程中，内容创新将成为文化传媒行业的核心竞争力，优质内容将更加受到市场的青睐。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跨界融合成为新常态：文化传媒行业将与旅游、教育、娱乐等领域进行跨界融合，拓展业务范围，提升市场竞争力。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个性化需求驱动定制化服务：随着消费者需求的多样化，文化传媒行业将提供更加个性化的定制服务，满足消费者多样化的需求。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企业战略规划建议</a:t>
            </a:r>
            <a:endParaRPr altLang="en-US" lang="zh-CN"/>
          </a:p>
        </p:txBody>
      </p:sp>
      <p:sp>
        <p:nvSpPr>
          <p:cNvPr id="10501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创新业务模式：结合新技术和市场需求，探索新的业务模式和盈利点。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提升品牌价值：加强品牌建设，提高品牌知名度和美誉度，增强企业竞争力。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跨界合作：与其他产业领域进行合作，实现资源共享和优势互补，拓展市场空间。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人才培养与引进：重视人才培养和引进，建立完善的人才激励机制，提高企业整体素质。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技术创新方向指引</a:t>
            </a:r>
            <a:endParaRPr altLang="en-US" lang="zh-CN"/>
          </a:p>
        </p:txBody>
      </p:sp>
      <p:sp>
        <p:nvSpPr>
          <p:cNvPr id="10501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人工智能技术：提升内容创作与分发的智能化水平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区块链技术：建立透明可信的版权保护机制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5G技术：实现高速、低延迟的内容传输与分发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虚拟现实与增强现实技术：拓展文化传媒的沉浸式体验与交互方式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人才培养与引进策略</a:t>
            </a:r>
            <a:endParaRPr altLang="en-US" lang="zh-CN"/>
          </a:p>
        </p:txBody>
      </p:sp>
      <p:sp>
        <p:nvSpPr>
          <p:cNvPr id="1050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培养专业人才：加强教育和培训，提高从业人员的专业素质和技能水平。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建立人才库：建立完善的人才数据库，为企业提供充足的人才资源。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优化人才结构：优化人才结构，提高人才配置效率，促进文化传媒行业的可持续发展。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引进高端人才：制定优惠政策，吸引国内外优秀人才加入文化传媒行业。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2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2024-01-03T12:17:30Z</dcterms:created>
  <dcterms:modified xsi:type="dcterms:W3CDTF">2024-01-03T12:17:30Z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6282bc6735b64d4097c5ef1c6b0211dc_21</vt:lpwstr>
  </property>
</Properties>
</file>