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9616" r:id="rId1"/>
    <p:sldMasterId id="2147509653" r:id="rId2"/>
  </p:sldMasterIdLst>
  <p:notesMasterIdLst>
    <p:notesMasterId r:id="rId3"/>
  </p:notesMasterIdLst>
  <p:sldIdLst>
    <p:sldId id="11772" r:id="rId4"/>
    <p:sldId id="11777" r:id="rId5"/>
    <p:sldId id="11782" r:id="rId6"/>
    <p:sldId id="11786" r:id="rId7"/>
    <p:sldId id="11789" r:id="rId8"/>
    <p:sldId id="11792" r:id="rId9"/>
    <p:sldId id="11796" r:id="rId10"/>
    <p:sldId id="11800" r:id="rId11"/>
    <p:sldId id="11803" r:id="rId12"/>
    <p:sldId id="11806" r:id="rId13"/>
    <p:sldId id="11810" r:id="rId14"/>
    <p:sldId id="11814" r:id="rId15"/>
    <p:sldId id="11817" r:id="rId16"/>
    <p:sldId id="11820" r:id="rId17"/>
    <p:sldId id="11823" r:id="rId18"/>
    <p:sldId id="11827" r:id="rId19"/>
    <p:sldId id="11831" r:id="rId20"/>
    <p:sldId id="11834" r:id="rId21"/>
    <p:sldId id="11837" r:id="rId22"/>
    <p:sldId id="11840" r:id="rId23"/>
    <p:sldId id="11844" r:id="rId24"/>
    <p:sldId id="11848" r:id="rId25"/>
    <p:sldId id="11851" r:id="rId26"/>
    <p:sldId id="11854" r:id="rId27"/>
    <p:sldId id="11857" r:id="rId28"/>
    <p:sldId id="11861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9617" r:id="rId1"/>
    <p:sldLayoutId id="2147509618" r:id="rId2"/>
    <p:sldLayoutId id="2147509619" r:id="rId3"/>
    <p:sldLayoutId id="2147509620" r:id="rId4"/>
    <p:sldLayoutId id="2147509621" r:id="rId5"/>
    <p:sldLayoutId id="2147509622" r:id="rId6"/>
    <p:sldLayoutId id="2147509623" r:id="rId7"/>
    <p:sldLayoutId id="2147509624" r:id="rId8"/>
    <p:sldLayoutId id="2147509625" r:id="rId9"/>
    <p:sldLayoutId id="2147509626" r:id="rId10"/>
    <p:sldLayoutId id="214750962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9654" r:id="rId1"/>
    <p:sldLayoutId id="2147509655" r:id="rId2"/>
    <p:sldLayoutId id="2147509656" r:id="rId3"/>
    <p:sldLayoutId id="2147509657" r:id="rId4"/>
    <p:sldLayoutId id="2147509658" r:id="rId5"/>
    <p:sldLayoutId id="2147509659" r:id="rId6"/>
    <p:sldLayoutId id="2147509660" r:id="rId7"/>
    <p:sldLayoutId id="2147509661" r:id="rId8"/>
    <p:sldLayoutId id="2147509662" r:id="rId9"/>
    <p:sldLayoutId id="2147509663" r:id="rId10"/>
    <p:sldLayoutId id="2147509664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tags" Target="../tags/tag246.xml"/><Relationship Id="rId18" Type="http://schemas.openxmlformats.org/officeDocument/2006/relationships/tags" Target="../tags/tag247.xml"/><Relationship Id="rId19" Type="http://schemas.openxmlformats.org/officeDocument/2006/relationships/tags" Target="../tags/tag248.xml"/><Relationship Id="rId20" Type="http://schemas.openxmlformats.org/officeDocument/2006/relationships/tags" Target="../tags/tag249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tags" Target="../tags/tag276.xml"/><Relationship Id="rId16" Type="http://schemas.openxmlformats.org/officeDocument/2006/relationships/tags" Target="../tags/tag277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tags" Target="../tags/tag317.xml"/><Relationship Id="rId22" Type="http://schemas.openxmlformats.org/officeDocument/2006/relationships/tags" Target="../tags/tag318.xml"/><Relationship Id="rId23" Type="http://schemas.openxmlformats.org/officeDocument/2006/relationships/tags" Target="../tags/tag319.xml"/><Relationship Id="rId24" Type="http://schemas.openxmlformats.org/officeDocument/2006/relationships/tags" Target="../tags/tag320.xml"/><Relationship Id="rId25" Type="http://schemas.openxmlformats.org/officeDocument/2006/relationships/tags" Target="../tags/tag321.xml"/><Relationship Id="rId26" Type="http://schemas.openxmlformats.org/officeDocument/2006/relationships/tags" Target="../tags/tag322.xml"/><Relationship Id="rId27" Type="http://schemas.openxmlformats.org/officeDocument/2006/relationships/tags" Target="../tags/tag323.xml"/><Relationship Id="rId28" Type="http://schemas.openxmlformats.org/officeDocument/2006/relationships/tags" Target="../tags/tag324.xml"/><Relationship Id="rId29" Type="http://schemas.openxmlformats.org/officeDocument/2006/relationships/tags" Target="../tags/tag325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tags" Target="../tags/tag354.xml"/><Relationship Id="rId14" Type="http://schemas.openxmlformats.org/officeDocument/2006/relationships/tags" Target="../tags/tag355.xml"/><Relationship Id="rId15" Type="http://schemas.openxmlformats.org/officeDocument/2006/relationships/tags" Target="../tags/tag356.xml"/><Relationship Id="rId16" Type="http://schemas.openxmlformats.org/officeDocument/2006/relationships/tags" Target="../tags/tag357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初中体育课程改革与发展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初中体育课程改革的背景与动因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初中体育课程改革的理念与目标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初中体育课程改革的实施策略与路径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初中体育课程改革的效果与影响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初中体育课程改革的未来展望与建议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初中体育课程改革的背景与动因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当前初中体育课程存在的问题</a:t>
            </a:r>
            <a:endParaRPr altLang="en-US" lang="zh-CN"/>
          </a:p>
        </p:txBody>
      </p:sp>
      <p:sp>
        <p:nvSpPr>
          <p:cNvPr id="1048918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课程内容单一，缺乏多样性和趣味性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6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8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课程设置不合理，难以满足学生个性化需求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2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4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体育设施不完善，影响教学质量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8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师资力量不足，缺乏专业素养和教学经验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初中体育课程改革的社会需求</a:t>
            </a:r>
            <a:endParaRPr altLang="en-US" lang="zh-CN"/>
          </a:p>
        </p:txBody>
      </p:sp>
      <p:sp>
        <p:nvSpPr>
          <p:cNvPr id="1048976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8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8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增强学生体质：随着生活水平的提高，肥胖、近视等问题逐渐增多，需要加强体育锻炼。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4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培养体育精神：体育课程不仅是锻炼身体，更是培养团队合作、竞争意识等体育精神的重要途径。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0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提高体育教育水平：随着教育水平的提高，对体育教育的要求也越来越高，需要不断改革和提高。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6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适应社会发展：随着社会的发展，对人才的要求也越来越高，体育素质是人才综合素质的重要组成部分，需要加强培养。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初中体育课程改革的政策推动</a:t>
            </a:r>
            <a:endParaRPr altLang="en-US" lang="zh-CN"/>
          </a:p>
        </p:txBody>
      </p:sp>
      <p:sp>
        <p:nvSpPr>
          <p:cNvPr id="10490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教育部发布《关于全面提高义务教育质量的意见》，提出加强体育课程教学改革的要求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国务院办公厅印发《关于强化学校体育促进学生身心健康全面发展的意见》，强调体育课程的重要性和改革必要性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教育部发布《初中体育与健康课程标准（2022年版）》，明确初中体育课程改革的指导思想、基本原则和主要内容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各地教育部门相继出台相关政策，推动初中体育课程改革的实施和深化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初中体育课程改革的理念与目标</a:t>
            </a:r>
            <a:endParaRPr altLang="en-US" dirty="0" lang="zh-CN"/>
          </a:p>
        </p:txBody>
      </p:sp>
      <p:sp>
        <p:nvSpPr>
          <p:cNvPr id="104909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初中体育课程改革的理念</a:t>
            </a:r>
            <a:endParaRPr altLang="en-US" lang="zh-CN"/>
          </a:p>
        </p:txBody>
      </p:sp>
      <p:sp>
        <p:nvSpPr>
          <p:cNvPr id="10491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42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增强学生体质，提高健康水平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48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培养学生体育兴趣和运动习惯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4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促进学生的身心发展和社会适应能力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6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0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培养终身体育意识和自主锻炼能力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初中体育课程改革的目标</a:t>
            </a:r>
            <a:endParaRPr altLang="en-US" lang="zh-CN"/>
          </a:p>
        </p:txBody>
      </p:sp>
      <p:sp>
        <p:nvSpPr>
          <p:cNvPr id="1049198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0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2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4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培养学生体育兴趣和运动习惯，提高体育素养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增强学生体质，促进健康成长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强化体育课程的基础性和综合性，促进学生全面发展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推进学校体育文化建设，提升学生综合素质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初中体育课程改革的具体任务</a:t>
            </a:r>
            <a:endParaRPr altLang="en-US" lang="zh-CN"/>
          </a:p>
        </p:txBody>
      </p:sp>
      <p:sp>
        <p:nvSpPr>
          <p:cNvPr id="1049248" name="弧形 58"/>
          <p:cNvSpPr/>
          <p:nvPr>
            <p:custDataLst>
              <p:tags r:id="rId1"/>
            </p:custDataLst>
          </p:nvPr>
        </p:nvSpPr>
        <p:spPr>
          <a:xfrm>
            <a:off x="8107509" y="203445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弧形 57"/>
          <p:cNvSpPr/>
          <p:nvPr>
            <p:custDataLst>
              <p:tags r:id="rId2"/>
            </p:custDataLst>
          </p:nvPr>
        </p:nvSpPr>
        <p:spPr>
          <a:xfrm>
            <a:off x="608330" y="203445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椭圆 22"/>
          <p:cNvSpPr/>
          <p:nvPr>
            <p:custDataLst>
              <p:tags r:id="rId3"/>
            </p:custDataLst>
          </p:nvPr>
        </p:nvSpPr>
        <p:spPr>
          <a:xfrm>
            <a:off x="8448679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椭圆 23"/>
          <p:cNvSpPr/>
          <p:nvPr>
            <p:custDataLst>
              <p:tags r:id="rId4"/>
            </p:custDataLst>
          </p:nvPr>
        </p:nvSpPr>
        <p:spPr>
          <a:xfrm>
            <a:off x="8834838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正文"/>
          <p:cNvSpPr txBox="1"/>
          <p:nvPr>
            <p:custDataLst>
              <p:tags r:id="rId5"/>
            </p:custDataLst>
          </p:nvPr>
        </p:nvSpPr>
        <p:spPr>
          <a:xfrm>
            <a:off x="8901385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促进学生个性发展和创新精神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58" name="椭圆 24"/>
          <p:cNvSpPr/>
          <p:nvPr>
            <p:custDataLst>
              <p:tags r:id="rId6"/>
            </p:custDataLst>
          </p:nvPr>
        </p:nvSpPr>
        <p:spPr>
          <a:xfrm>
            <a:off x="6016437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椭圆 25"/>
          <p:cNvSpPr/>
          <p:nvPr>
            <p:custDataLst>
              <p:tags r:id="rId7"/>
            </p:custDataLst>
          </p:nvPr>
        </p:nvSpPr>
        <p:spPr>
          <a:xfrm>
            <a:off x="6401659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正文"/>
          <p:cNvSpPr txBox="1"/>
          <p:nvPr>
            <p:custDataLst>
              <p:tags r:id="rId8"/>
            </p:custDataLst>
          </p:nvPr>
        </p:nvSpPr>
        <p:spPr>
          <a:xfrm>
            <a:off x="6469143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提升学生体育素养和综合能力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椭圆 7"/>
          <p:cNvSpPr/>
          <p:nvPr>
            <p:custDataLst>
              <p:tags r:id="rId9"/>
            </p:custDataLst>
          </p:nvPr>
        </p:nvSpPr>
        <p:spPr>
          <a:xfrm>
            <a:off x="3584195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椭圆 9"/>
          <p:cNvSpPr/>
          <p:nvPr>
            <p:custDataLst>
              <p:tags r:id="rId10"/>
            </p:custDataLst>
          </p:nvPr>
        </p:nvSpPr>
        <p:spPr>
          <a:xfrm>
            <a:off x="3969417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正文"/>
          <p:cNvSpPr txBox="1"/>
          <p:nvPr>
            <p:custDataLst>
              <p:tags r:id="rId11"/>
            </p:custDataLst>
          </p:nvPr>
        </p:nvSpPr>
        <p:spPr>
          <a:xfrm>
            <a:off x="403690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培养学生体育兴趣和运动习惯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70" name="椭圆 5"/>
          <p:cNvSpPr/>
          <p:nvPr>
            <p:custDataLst>
              <p:tags r:id="rId12"/>
            </p:custDataLst>
          </p:nvPr>
        </p:nvSpPr>
        <p:spPr>
          <a:xfrm>
            <a:off x="875455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椭圆 4"/>
          <p:cNvSpPr/>
          <p:nvPr>
            <p:custDataLst>
              <p:tags r:id="rId13"/>
            </p:custDataLst>
          </p:nvPr>
        </p:nvSpPr>
        <p:spPr>
          <a:xfrm>
            <a:off x="1260677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正文"/>
          <p:cNvSpPr txBox="1"/>
          <p:nvPr>
            <p:custDataLst>
              <p:tags r:id="rId14"/>
            </p:custDataLst>
          </p:nvPr>
        </p:nvSpPr>
        <p:spPr>
          <a:xfrm>
            <a:off x="132816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增强学生体质，提高健康水平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初中体育课程改革的实施策略与路径</a:t>
            </a:r>
            <a:endParaRPr altLang="en-US" dirty="0" lang="zh-CN"/>
          </a:p>
        </p:txBody>
      </p:sp>
      <p:sp>
        <p:nvSpPr>
          <p:cNvPr id="104931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优化课程结构与内容</a:t>
            </a:r>
            <a:endParaRPr altLang="en-US" lang="zh-CN"/>
          </a:p>
        </p:txBody>
      </p:sp>
      <p:sp>
        <p:nvSpPr>
          <p:cNvPr id="1049358" name="弧形 58"/>
          <p:cNvSpPr/>
          <p:nvPr>
            <p:custDataLst>
              <p:tags r:id="rId1"/>
            </p:custDataLst>
          </p:nvPr>
        </p:nvSpPr>
        <p:spPr>
          <a:xfrm>
            <a:off x="8107509" y="203445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弧形 57"/>
          <p:cNvSpPr/>
          <p:nvPr>
            <p:custDataLst>
              <p:tags r:id="rId2"/>
            </p:custDataLst>
          </p:nvPr>
        </p:nvSpPr>
        <p:spPr>
          <a:xfrm>
            <a:off x="608330" y="203445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椭圆 22"/>
          <p:cNvSpPr/>
          <p:nvPr>
            <p:custDataLst>
              <p:tags r:id="rId3"/>
            </p:custDataLst>
          </p:nvPr>
        </p:nvSpPr>
        <p:spPr>
          <a:xfrm>
            <a:off x="8448679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椭圆 23"/>
          <p:cNvSpPr/>
          <p:nvPr>
            <p:custDataLst>
              <p:tags r:id="rId4"/>
            </p:custDataLst>
          </p:nvPr>
        </p:nvSpPr>
        <p:spPr>
          <a:xfrm>
            <a:off x="8834838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正文"/>
          <p:cNvSpPr txBox="1"/>
          <p:nvPr>
            <p:custDataLst>
              <p:tags r:id="rId5"/>
            </p:custDataLst>
          </p:nvPr>
        </p:nvSpPr>
        <p:spPr>
          <a:xfrm>
            <a:off x="8901385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强化体育课程评价机制，提高教学质量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68" name="椭圆 24"/>
          <p:cNvSpPr/>
          <p:nvPr>
            <p:custDataLst>
              <p:tags r:id="rId6"/>
            </p:custDataLst>
          </p:nvPr>
        </p:nvSpPr>
        <p:spPr>
          <a:xfrm>
            <a:off x="6016437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椭圆 25"/>
          <p:cNvSpPr/>
          <p:nvPr>
            <p:custDataLst>
              <p:tags r:id="rId7"/>
            </p:custDataLst>
          </p:nvPr>
        </p:nvSpPr>
        <p:spPr>
          <a:xfrm>
            <a:off x="6401659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正文"/>
          <p:cNvSpPr txBox="1"/>
          <p:nvPr>
            <p:custDataLst>
              <p:tags r:id="rId8"/>
            </p:custDataLst>
          </p:nvPr>
        </p:nvSpPr>
        <p:spPr>
          <a:xfrm>
            <a:off x="6469143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引入新兴体育项目，丰富课程多样性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椭圆 7"/>
          <p:cNvSpPr/>
          <p:nvPr>
            <p:custDataLst>
              <p:tags r:id="rId9"/>
            </p:custDataLst>
          </p:nvPr>
        </p:nvSpPr>
        <p:spPr>
          <a:xfrm>
            <a:off x="3584195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椭圆 9"/>
          <p:cNvSpPr/>
          <p:nvPr>
            <p:custDataLst>
              <p:tags r:id="rId10"/>
            </p:custDataLst>
          </p:nvPr>
        </p:nvSpPr>
        <p:spPr>
          <a:xfrm>
            <a:off x="3969417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8" name="正文"/>
          <p:cNvSpPr txBox="1"/>
          <p:nvPr>
            <p:custDataLst>
              <p:tags r:id="rId11"/>
            </p:custDataLst>
          </p:nvPr>
        </p:nvSpPr>
        <p:spPr>
          <a:xfrm>
            <a:off x="403690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优化课程内容，注重学生兴趣和实际需求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80" name="椭圆 5"/>
          <p:cNvSpPr/>
          <p:nvPr>
            <p:custDataLst>
              <p:tags r:id="rId12"/>
            </p:custDataLst>
          </p:nvPr>
        </p:nvSpPr>
        <p:spPr>
          <a:xfrm>
            <a:off x="875455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椭圆 4"/>
          <p:cNvSpPr/>
          <p:nvPr>
            <p:custDataLst>
              <p:tags r:id="rId13"/>
            </p:custDataLst>
          </p:nvPr>
        </p:nvSpPr>
        <p:spPr>
          <a:xfrm>
            <a:off x="1260677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正文"/>
          <p:cNvSpPr txBox="1"/>
          <p:nvPr>
            <p:custDataLst>
              <p:tags r:id="rId14"/>
            </p:custDataLst>
          </p:nvPr>
        </p:nvSpPr>
        <p:spPr>
          <a:xfrm>
            <a:off x="132816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调整课程设置，增加体育课时比重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1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创新教学方式与方法</a:t>
            </a:r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完善课程评价体系</a:t>
            </a:r>
            <a:endParaRPr altLang="en-US" lang="zh-CN"/>
          </a:p>
        </p:txBody>
      </p:sp>
      <p:sp>
        <p:nvSpPr>
          <p:cNvPr id="104945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强化评价的激励作用，激发学生参与体育活动的积极性和主动性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注重评价结果的反馈与应用，为进一步改进教学提供依据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建立多元化评价体系，注重过程评价和结果评价的有机结合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完善评价标准，确保评价内容与课程目标相一致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加强师资队伍建设</a:t>
            </a:r>
            <a:endParaRPr altLang="en-US" lang="zh-CN"/>
          </a:p>
        </p:txBody>
      </p:sp>
      <p:sp>
        <p:nvSpPr>
          <p:cNvPr id="1049508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0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2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4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引进优秀体育教育人才，充实师资队伍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培训在职体育教师，提高专业素养和教学能力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加强师德师风建设，提高教师责任心和敬业精神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建立完善的教师评价机制，激励教师不断进步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初中体育课程改革的效果与影响</a:t>
            </a:r>
            <a:endParaRPr altLang="en-US" dirty="0" lang="zh-CN"/>
          </a:p>
        </p:txBody>
      </p:sp>
      <p:sp>
        <p:nvSpPr>
          <p:cNvPr id="10495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初中体育课程改革对学生全面发展的影响</a:t>
            </a:r>
            <a:endParaRPr altLang="en-US" lang="zh-CN"/>
          </a:p>
        </p:txBody>
      </p:sp>
      <p:sp>
        <p:nvSpPr>
          <p:cNvPr id="10496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增强学生体质：通过科学的课程体系和锻炼方式，提高学生的身体素质和健康水平。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促进心理健康：通过体育运动缓解学习压力，增强学生的自信心和抗挫能力。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提升社交能力：在团队活动中培养学生的沟通、协作和领导能力，增强社会适应能力。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培养体育精神：引导学生树立正确的体育观念，培养团结协作、顽强拼搏的体育精神。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初中体育课程改革对教师专业发展的影响</a:t>
            </a:r>
            <a:endParaRPr altLang="en-US" lang="zh-CN"/>
          </a:p>
        </p:txBody>
      </p:sp>
      <p:sp>
        <p:nvSpPr>
          <p:cNvPr id="104968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提高教师课程开发能力：体育课程改革鼓励教师根据学校和学生实际情况，开发符合实际的课程，从而提高了教师的课程开发能力。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增强教师团队协作能力：体育课程改革需要教师之间进行更加紧密的合作，共同探讨课程实施中的问题，从而增强教师的团队协作能力。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提升教师教育教学能力：体育课程改革要求教师更新教育理念，掌握新的教学方法和技能，从而提升教育教学能力。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促进教师专业成长：体育课程改革需要教师不断学习和探索，积累教学经验和知识，从而促进教师的专业成长。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初中体育课程改革对学校体育发展的影响</a:t>
            </a:r>
            <a:endParaRPr altLang="en-US" lang="zh-CN"/>
          </a:p>
        </p:txBody>
      </p:sp>
      <p:sp>
        <p:nvSpPr>
          <p:cNvPr id="1049738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促进了学校体育教学的多样化和个性化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增强了学生的身体素质和运动能力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提高了学生的体育兴趣和参与度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推动了学校体育文化的建设和传播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初中体育课程改革对整个教育系统的影响</a:t>
            </a:r>
            <a:endParaRPr altLang="en-US" lang="zh-CN"/>
          </a:p>
        </p:txBody>
      </p:sp>
      <p:sp>
        <p:nvSpPr>
          <p:cNvPr id="1049804" name="矩形: 圆角 44"/>
          <p:cNvSpPr/>
          <p:nvPr>
            <p:custDataLst>
              <p:tags r:id="rId1"/>
            </p:custDataLst>
          </p:nvPr>
        </p:nvSpPr>
        <p:spPr>
          <a:xfrm>
            <a:off x="608330" y="2219974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955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820257" y="2528199"/>
            <a:ext cx="0" cy="829964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06" name="标题"/>
          <p:cNvSpPr txBox="1"/>
          <p:nvPr>
            <p:custDataLst>
              <p:tags r:id="rId3"/>
            </p:custDataLst>
          </p:nvPr>
        </p:nvSpPr>
        <p:spPr>
          <a:xfrm>
            <a:off x="738611" y="2341358"/>
            <a:ext cx="1081535" cy="12040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08" name="正文"/>
          <p:cNvSpPr txBox="1"/>
          <p:nvPr>
            <p:custDataLst>
              <p:tags r:id="rId4"/>
            </p:custDataLst>
          </p:nvPr>
        </p:nvSpPr>
        <p:spPr>
          <a:xfrm>
            <a:off x="1900968" y="2329283"/>
            <a:ext cx="3954666" cy="122775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促进教育公平：体育课程改革的实施有助于缩小城乡、校际之间的体育教育差距，让更多的学生享受到优质的体育教育资源。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10" name="矩形: 圆角 48"/>
          <p:cNvSpPr/>
          <p:nvPr>
            <p:custDataLst>
              <p:tags r:id="rId5"/>
            </p:custDataLst>
          </p:nvPr>
        </p:nvSpPr>
        <p:spPr>
          <a:xfrm>
            <a:off x="6237723" y="2219974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957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449650" y="2528199"/>
            <a:ext cx="0" cy="829964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12" name="标题"/>
          <p:cNvSpPr txBox="1"/>
          <p:nvPr>
            <p:custDataLst>
              <p:tags r:id="rId7"/>
            </p:custDataLst>
          </p:nvPr>
        </p:nvSpPr>
        <p:spPr>
          <a:xfrm>
            <a:off x="6368003" y="2341358"/>
            <a:ext cx="1081535" cy="12040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14" name="正文"/>
          <p:cNvSpPr txBox="1"/>
          <p:nvPr>
            <p:custDataLst>
              <p:tags r:id="rId8"/>
            </p:custDataLst>
          </p:nvPr>
        </p:nvSpPr>
        <p:spPr>
          <a:xfrm>
            <a:off x="7529725" y="2329283"/>
            <a:ext cx="3954666" cy="122775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提升学生综合素质：体育课程改革注重培养学生的运动兴趣和习惯，提高学生的身体健康和心理素质，有助于学生的全面发展。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16" name="矩形: 圆角 53"/>
          <p:cNvSpPr/>
          <p:nvPr>
            <p:custDataLst>
              <p:tags r:id="rId9"/>
            </p:custDataLst>
          </p:nvPr>
        </p:nvSpPr>
        <p:spPr>
          <a:xfrm>
            <a:off x="608330" y="3873585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959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820257" y="4181809"/>
            <a:ext cx="0" cy="829964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18" name="标题"/>
          <p:cNvSpPr txBox="1"/>
          <p:nvPr>
            <p:custDataLst>
              <p:tags r:id="rId11"/>
            </p:custDataLst>
          </p:nvPr>
        </p:nvSpPr>
        <p:spPr>
          <a:xfrm>
            <a:off x="738611" y="3994332"/>
            <a:ext cx="1081535" cy="12040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20" name="正文"/>
          <p:cNvSpPr txBox="1"/>
          <p:nvPr>
            <p:custDataLst>
              <p:tags r:id="rId12"/>
            </p:custDataLst>
          </p:nvPr>
        </p:nvSpPr>
        <p:spPr>
          <a:xfrm>
            <a:off x="1900968" y="3982893"/>
            <a:ext cx="3954666" cy="122775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推动教师专业成长：体育课程改革对教师的专业素养提出了更高的要求，促使教师不断学习和提升自己的教育教学水平。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22" name="矩形: 圆角 57"/>
          <p:cNvSpPr/>
          <p:nvPr>
            <p:custDataLst>
              <p:tags r:id="rId13"/>
            </p:custDataLst>
          </p:nvPr>
        </p:nvSpPr>
        <p:spPr>
          <a:xfrm>
            <a:off x="6237723" y="3873585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961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449650" y="4181809"/>
            <a:ext cx="0" cy="829964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24" name="标题"/>
          <p:cNvSpPr txBox="1"/>
          <p:nvPr>
            <p:custDataLst>
              <p:tags r:id="rId15"/>
            </p:custDataLst>
          </p:nvPr>
        </p:nvSpPr>
        <p:spPr>
          <a:xfrm>
            <a:off x="6368003" y="3994332"/>
            <a:ext cx="1081535" cy="12040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26" name="正文"/>
          <p:cNvSpPr txBox="1"/>
          <p:nvPr>
            <p:custDataLst>
              <p:tags r:id="rId16"/>
            </p:custDataLst>
          </p:nvPr>
        </p:nvSpPr>
        <p:spPr>
          <a:xfrm>
            <a:off x="7529725" y="3982893"/>
            <a:ext cx="3954666" cy="122775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引领教育改革方向：体育课程改革作为教育改革的重要组成部分，其成功实践可以为其他学科的课程改革提供有益的借鉴和参考。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初中体育课程改革的未来展望与建议</a:t>
            </a:r>
            <a:endParaRPr altLang="en-US" dirty="0" lang="zh-CN"/>
          </a:p>
        </p:txBody>
      </p:sp>
      <p:sp>
        <p:nvSpPr>
          <p:cNvPr id="104986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深入推进初中体育课程改革</a:t>
            </a:r>
            <a:endParaRPr altLang="en-US" lang="zh-CN"/>
          </a:p>
        </p:txBody>
      </p:sp>
      <p:sp>
        <p:nvSpPr>
          <p:cNvPr id="1049910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2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4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6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8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8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0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4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8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9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8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0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2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6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增加体育课程比重，确保学生每天锻炼一小时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完善评价体系，促进学生全面发展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加强师资队伍建设，提高体育教学质量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优化课程内容，注重学生兴趣和个性化需求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加强初中体育课程改革的理论研究与实践探索</a:t>
            </a:r>
            <a:endParaRPr altLang="en-US" lang="zh-CN"/>
          </a:p>
        </p:txBody>
      </p:sp>
      <p:sp>
        <p:nvSpPr>
          <p:cNvPr id="1049988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理论研究：深入研究初中体育课程改革的理念、目标和方法，为实践提供指导。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实践探索：积极开展初中体育课程改革实践，不断总结经验，完善改革方案。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学科融合：加强体育与其他学科的融合，丰富体育课程内容，提高体育教育的全面性。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教师培训：加强初中体育教师的培训和交流，提高教师的专业素养和教学水平。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提高初中体育课程改革的政策支持与资源保障</a:t>
            </a:r>
            <a:endParaRPr altLang="en-US" lang="zh-CN"/>
          </a:p>
        </p:txBody>
      </p:sp>
      <p:sp>
        <p:nvSpPr>
          <p:cNvPr id="10500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政策支持：制定相关政策，鼓励初中体育课程改革的发展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资源保障：提供充足的师资力量、场地设施等资源，确保体育课程改革的顺利进行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资金投入：增加对初中体育课程改革的经费投入，为改革提供必要的经济保障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培训与交流：加强体育教师培训和学术交流，提高教师的专业素养和教学水平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加强国际交流与合作，借鉴国外先进经验</a:t>
            </a:r>
            <a:endParaRPr altLang="en-US" lang="zh-CN"/>
          </a:p>
        </p:txBody>
      </p:sp>
      <p:sp>
        <p:nvSpPr>
          <p:cNvPr id="1050088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意义：提高我国初中体育课程的质量和水平，培养具有国际视野的人才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目的：引进国外先进的体育课程理念和教学方法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途径：参加国际学术交流会议、派遣教师和学生出国留学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措施：建立国际合作机制，加强与国外学校的交流与合作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501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55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92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2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9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60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2023-12-31T16:11:41Z</dcterms:created>
  <dcterms:modified xsi:type="dcterms:W3CDTF">2023-12-31T16:11:41Z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fc946a46723243d39781c9d3e8a88f3c_21</vt:lpwstr>
  </property>
</Properties>
</file>