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4054" r:id="rId1"/>
    <p:sldMasterId id="2147514091" r:id="rId2"/>
  </p:sldMasterIdLst>
  <p:notesMasterIdLst>
    <p:notesMasterId r:id="rId3"/>
  </p:notesMasterIdLst>
  <p:sldIdLst>
    <p:sldId id="13585" r:id="rId4"/>
    <p:sldId id="13589" r:id="rId5"/>
    <p:sldId id="13592" r:id="rId6"/>
    <p:sldId id="13595" r:id="rId7"/>
    <p:sldId id="13598" r:id="rId8"/>
    <p:sldId id="13601" r:id="rId9"/>
    <p:sldId id="13604" r:id="rId10"/>
    <p:sldId id="13607" r:id="rId11"/>
    <p:sldId id="13610" r:id="rId12"/>
    <p:sldId id="13613" r:id="rId13"/>
    <p:sldId id="13616" r:id="rId14"/>
    <p:sldId id="13619" r:id="rId15"/>
    <p:sldId id="13622" r:id="rId16"/>
    <p:sldId id="13625" r:id="rId17"/>
    <p:sldId id="13628" r:id="rId18"/>
    <p:sldId id="13631" r:id="rId19"/>
    <p:sldId id="13634" r:id="rId20"/>
    <p:sldId id="13637" r:id="rId21"/>
    <p:sldId id="13640" r:id="rId22"/>
    <p:sldId id="13643" r:id="rId23"/>
    <p:sldId id="13646" r:id="rId24"/>
    <p:sldId id="13649" r:id="rId25"/>
    <p:sldId id="13652" r:id="rId26"/>
    <p:sldId id="13655" r:id="rId27"/>
    <p:sldId id="13658" r:id="rId28"/>
    <p:sldId id="13661" r:id="rId29"/>
    <p:sldId id="13664" r:id="rId30"/>
    <p:sldId id="13667" r:id="rId31"/>
    <p:sldId id="13670" r:id="rId32"/>
    <p:sldId id="13673" r:id="rId33"/>
    <p:sldId id="1367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055" r:id="rId1"/>
    <p:sldLayoutId id="2147514056" r:id="rId2"/>
    <p:sldLayoutId id="2147514057" r:id="rId3"/>
    <p:sldLayoutId id="2147514058" r:id="rId4"/>
    <p:sldLayoutId id="2147514059" r:id="rId5"/>
    <p:sldLayoutId id="2147514060" r:id="rId6"/>
    <p:sldLayoutId id="2147514061" r:id="rId7"/>
    <p:sldLayoutId id="2147514062" r:id="rId8"/>
    <p:sldLayoutId id="2147514063" r:id="rId9"/>
    <p:sldLayoutId id="2147514064" r:id="rId10"/>
    <p:sldLayoutId id="214751406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092" r:id="rId1"/>
    <p:sldLayoutId id="2147514093" r:id="rId2"/>
    <p:sldLayoutId id="2147514094" r:id="rId3"/>
    <p:sldLayoutId id="2147514095" r:id="rId4"/>
    <p:sldLayoutId id="2147514096" r:id="rId5"/>
    <p:sldLayoutId id="2147514097" r:id="rId6"/>
    <p:sldLayoutId id="2147514098" r:id="rId7"/>
    <p:sldLayoutId id="2147514099" r:id="rId8"/>
    <p:sldLayoutId id="2147514100" r:id="rId9"/>
    <p:sldLayoutId id="2147514101" r:id="rId10"/>
    <p:sldLayoutId id="214751410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tags" Target="../tags/tag257.xml"/><Relationship Id="rId22" Type="http://schemas.openxmlformats.org/officeDocument/2006/relationships/tags" Target="../tags/tag258.xml"/><Relationship Id="rId23" Type="http://schemas.openxmlformats.org/officeDocument/2006/relationships/tags" Target="../tags/tag259.xml"/><Relationship Id="rId24" Type="http://schemas.openxmlformats.org/officeDocument/2006/relationships/tags" Target="../tags/tag260.xml"/><Relationship Id="rId25" Type="http://schemas.openxmlformats.org/officeDocument/2006/relationships/tags" Target="../tags/tag261.xml"/><Relationship Id="rId26" Type="http://schemas.openxmlformats.org/officeDocument/2006/relationships/tags" Target="../tags/tag262.xml"/><Relationship Id="rId27" Type="http://schemas.openxmlformats.org/officeDocument/2006/relationships/tags" Target="../tags/tag263.xml"/><Relationship Id="rId28" Type="http://schemas.openxmlformats.org/officeDocument/2006/relationships/tags" Target="../tags/tag264.xml"/><Relationship Id="rId29" Type="http://schemas.openxmlformats.org/officeDocument/2006/relationships/tags" Target="../tags/tag265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tags" Target="../tags/tag393.xml"/><Relationship Id="rId15" Type="http://schemas.openxmlformats.org/officeDocument/2006/relationships/tags" Target="../tags/tag394.xml"/><Relationship Id="rId16" Type="http://schemas.openxmlformats.org/officeDocument/2006/relationships/tags" Target="../tags/tag395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tags" Target="../tags/tag404.xml"/><Relationship Id="rId10" Type="http://schemas.openxmlformats.org/officeDocument/2006/relationships/tags" Target="../tags/tag405.xml"/><Relationship Id="rId11" Type="http://schemas.openxmlformats.org/officeDocument/2006/relationships/tags" Target="../tags/tag406.xml"/><Relationship Id="rId12" Type="http://schemas.openxmlformats.org/officeDocument/2006/relationships/tags" Target="../tags/tag407.xml"/><Relationship Id="rId13" Type="http://schemas.openxmlformats.org/officeDocument/2006/relationships/tags" Target="../tags/tag408.xml"/><Relationship Id="rId14" Type="http://schemas.openxmlformats.org/officeDocument/2006/relationships/tags" Target="../tags/tag409.xml"/><Relationship Id="rId15" Type="http://schemas.openxmlformats.org/officeDocument/2006/relationships/tags" Target="../tags/tag410.xml"/><Relationship Id="rId16" Type="http://schemas.openxmlformats.org/officeDocument/2006/relationships/tags" Target="../tags/tag411.xml"/><Relationship Id="rId17" Type="http://schemas.openxmlformats.org/officeDocument/2006/relationships/tags" Target="../tags/tag412.xml"/><Relationship Id="rId18" Type="http://schemas.openxmlformats.org/officeDocument/2006/relationships/tags" Target="../tags/tag413.xml"/><Relationship Id="rId19" Type="http://schemas.openxmlformats.org/officeDocument/2006/relationships/tags" Target="../tags/tag414.xml"/><Relationship Id="rId20" Type="http://schemas.openxmlformats.org/officeDocument/2006/relationships/tags" Target="../tags/tag415.xml"/><Relationship Id="rId21" Type="http://schemas.openxmlformats.org/officeDocument/2006/relationships/tags" Target="../tags/tag416.xml"/><Relationship Id="rId22" Type="http://schemas.openxmlformats.org/officeDocument/2006/relationships/tags" Target="../tags/tag417.xml"/><Relationship Id="rId23" Type="http://schemas.openxmlformats.org/officeDocument/2006/relationships/tags" Target="../tags/tag418.xml"/><Relationship Id="rId24" Type="http://schemas.openxmlformats.org/officeDocument/2006/relationships/tags" Target="../tags/tag419.xml"/><Relationship Id="rId25" Type="http://schemas.openxmlformats.org/officeDocument/2006/relationships/tags" Target="../tags/tag420.xml"/><Relationship Id="rId26" Type="http://schemas.openxmlformats.org/officeDocument/2006/relationships/tags" Target="../tags/tag421.xml"/><Relationship Id="rId27" Type="http://schemas.openxmlformats.org/officeDocument/2006/relationships/tags" Target="../tags/tag422.xml"/><Relationship Id="rId28" Type="http://schemas.openxmlformats.org/officeDocument/2006/relationships/tags" Target="../tags/tag423.xml"/><Relationship Id="rId29" Type="http://schemas.openxmlformats.org/officeDocument/2006/relationships/tags" Target="../tags/tag424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tags" Target="../tags/tag428.xml"/><Relationship Id="rId5" Type="http://schemas.openxmlformats.org/officeDocument/2006/relationships/tags" Target="../tags/tag429.xml"/><Relationship Id="rId6" Type="http://schemas.openxmlformats.org/officeDocument/2006/relationships/tags" Target="../tags/tag430.xml"/><Relationship Id="rId7" Type="http://schemas.openxmlformats.org/officeDocument/2006/relationships/tags" Target="../tags/tag431.xml"/><Relationship Id="rId8" Type="http://schemas.openxmlformats.org/officeDocument/2006/relationships/tags" Target="../tags/tag432.xml"/><Relationship Id="rId9" Type="http://schemas.openxmlformats.org/officeDocument/2006/relationships/tags" Target="../tags/tag433.xml"/><Relationship Id="rId10" Type="http://schemas.openxmlformats.org/officeDocument/2006/relationships/tags" Target="../tags/tag434.xml"/><Relationship Id="rId11" Type="http://schemas.openxmlformats.org/officeDocument/2006/relationships/tags" Target="../tags/tag435.xml"/><Relationship Id="rId12" Type="http://schemas.openxmlformats.org/officeDocument/2006/relationships/tags" Target="../tags/tag436.xml"/><Relationship Id="rId13" Type="http://schemas.openxmlformats.org/officeDocument/2006/relationships/tags" Target="../tags/tag437.xml"/><Relationship Id="rId14" Type="http://schemas.openxmlformats.org/officeDocument/2006/relationships/tags" Target="../tags/tag438.xml"/><Relationship Id="rId15" Type="http://schemas.openxmlformats.org/officeDocument/2006/relationships/tags" Target="../tags/tag439.xml"/><Relationship Id="rId16" Type="http://schemas.openxmlformats.org/officeDocument/2006/relationships/tags" Target="../tags/tag440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41.xml"/><Relationship Id="rId2" Type="http://schemas.openxmlformats.org/officeDocument/2006/relationships/tags" Target="../tags/tag442.xml"/><Relationship Id="rId3" Type="http://schemas.openxmlformats.org/officeDocument/2006/relationships/tags" Target="../tags/tag44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学校双减促进学生体验式学习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双减政策背景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双减政策对学校教育的影响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体验式学习的概念和特点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双减政策如何促进学生体验式学习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1967865" y="474853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学校双减促进学生体验式学习的案例分析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7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8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19"/>
            </p:custDataLst>
          </p:nvPr>
        </p:nvSpPr>
        <p:spPr>
          <a:xfrm>
            <a:off x="7766050" y="474853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双减政策促进学生体验式学习的意义和价值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双减政策背景</a:t>
            </a:r>
            <a:endParaRPr altLang="en-US" lang="zh-CN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政策出台背景</a:t>
            </a:r>
            <a:endParaRPr altLang="en-US" lang="zh-CN"/>
          </a:p>
        </p:txBody>
      </p:sp>
      <p:sp>
        <p:nvSpPr>
          <p:cNvPr id="10489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4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教育焦虑：家长过度追求孩子成绩，导致教育内卷现象严重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学生压力：学生课业负担过重，身心健康受到影响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教育资源不均衡：城乡、地区之间教育资源差距大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教育改革需求：推进素质教育，促进学生全面发展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政策实施目的</a:t>
            </a:r>
            <a:endParaRPr altLang="en-US" lang="zh-CN"/>
          </a:p>
        </p:txBody>
      </p:sp>
      <p:sp>
        <p:nvSpPr>
          <p:cNvPr id="10490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政策实施过程</a:t>
            </a:r>
            <a:endParaRPr altLang="en-US" lang="zh-CN"/>
          </a:p>
        </p:txBody>
      </p:sp>
      <p:sp>
        <p:nvSpPr>
          <p:cNvPr id="10490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政策出台背景：针对中小学生课业负担过重的问题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政策目标：减轻学生课业负担，促进学生全面发展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实施步骤：出台相关文件，明确减负要求和措施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实施效果：学生课业负担明显减轻，教育质量得到提高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双减政策对学校教育的影响</a:t>
            </a:r>
            <a:endParaRPr altLang="en-US" lang="zh-CN"/>
          </a:p>
        </p:txBody>
      </p:sp>
      <p:sp>
        <p:nvSpPr>
          <p:cNvPr id="104910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减轻学生课业负担</a:t>
            </a:r>
            <a:endParaRPr altLang="en-US" lang="zh-CN"/>
          </a:p>
        </p:txBody>
      </p:sp>
      <p:sp>
        <p:nvSpPr>
          <p:cNvPr id="10491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减少作业数量和时长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降低考试难度和频率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增加学生课外活动时间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促进学生个性化发展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提高课堂教学质量</a:t>
            </a:r>
            <a:endParaRPr altLang="en-US" lang="zh-CN"/>
          </a:p>
        </p:txBody>
      </p:sp>
      <p:sp>
        <p:nvSpPr>
          <p:cNvPr id="104921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双减政策减轻了学生的作业负担，让教师有更多时间关注课堂教学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政策鼓励学校开展丰富多彩的课外活动，促进学生的全面发展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教师需要提高自身的专业素养，以应对双减政策对课堂教学的新要求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学校需要加强对课堂纪律的管理，确保学生在课堂上的学习效果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2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双减政策促进了教育资源的均衡分配，缩小了城乡教育差距。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双减政策减轻了学生的学业负担，让教育回归公益属性。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双减政策推动了学校优化课程设置，提高教学质量。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双减政策推动了学校与家庭、社会之间的互动，增强了教育的社会责任感。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提升教师素质</a:t>
            </a:r>
            <a:endParaRPr altLang="en-US" lang="zh-CN"/>
          </a:p>
        </p:txBody>
      </p:sp>
      <p:sp>
        <p:nvSpPr>
          <p:cNvPr id="10493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双减政策促使教师提高自身素质，以适应新的教育环境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减轻学生负担后，教师需要更加注重教学方法和技巧的运用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教师需要更加关注学生的个性化需求，提供更加精准的教学服务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双减政策促使教师不断更新教育观念，提高教育质量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体验式学习的概念和特点</a:t>
            </a:r>
            <a:endParaRPr altLang="en-US" lang="zh-CN"/>
          </a:p>
        </p:txBody>
      </p:sp>
      <p:sp>
        <p:nvSpPr>
          <p:cNvPr id="104941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体验式学习的定义</a:t>
            </a:r>
            <a:endParaRPr altLang="en-US" lang="zh-CN"/>
          </a:p>
        </p:txBody>
      </p:sp>
      <p:sp>
        <p:nvSpPr>
          <p:cNvPr id="104945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体验式学习是一种基于实践和反思的学习方式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6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通过亲身体验和参与来获得知识和技能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7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强调学习者在真实情境中的主动探究和解决问题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7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促进学习者在实践中成长和发展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体验式学习的特点</a:t>
            </a:r>
            <a:endParaRPr altLang="en-US" lang="zh-CN"/>
          </a:p>
        </p:txBody>
      </p:sp>
      <p:sp>
        <p:nvSpPr>
          <p:cNvPr id="10495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互动性：学习者与教师、同学之间进行互动，共同探讨、解决问题。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亲身体验：学习者通过亲身参与实践活动来获得知识和经验。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情境性：学习活动通常设置在特定的情境中，使学习者更好地理解和应用所学知识。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反思性：学习者在实践活动中不断反思、总结，形成自己的见解和思考。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体验式学习的优势</a:t>
            </a:r>
            <a:endParaRPr altLang="en-US" lang="zh-CN"/>
          </a:p>
        </p:txBody>
      </p:sp>
      <p:sp>
        <p:nvSpPr>
          <p:cNvPr id="104957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增强学生实践能力：通过亲身体验，学生能够更好地理解和掌握知识，提高实践能力。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激发学生学习兴趣：体验式学习具有趣味性，能够激发学生的学习兴趣，增强学习动力。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培养学生团队协作能力：在体验式学习中，学生需要与他人合作完成任务，能够锻炼团队协作能力。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提高学生创新能力：体验式学习鼓励学生自主探索，发挥想象力和创造力，有利于培养学生的创新能力。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双减政策如何促进学生体验式学习</a:t>
            </a:r>
            <a:endParaRPr altLang="en-US" lang="zh-CN"/>
          </a:p>
        </p:txBody>
      </p:sp>
      <p:sp>
        <p:nvSpPr>
          <p:cNvPr id="104962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增加学生课外活动时间</a:t>
            </a:r>
            <a:endParaRPr altLang="en-US" lang="zh-CN"/>
          </a:p>
        </p:txBody>
      </p:sp>
      <p:sp>
        <p:nvSpPr>
          <p:cNvPr id="104967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双减政策减少学生在校作业负担，增加学生自主安排的时间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课外活动时间的增加有助于学生全面发展，提高综合素质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体验式学习通过实践活动让学生更好地理解和掌握知识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课外活动时间增加，学生可以参与更多兴趣小组和社团活动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丰富学生实践活动</a:t>
            </a:r>
            <a:endParaRPr altLang="en-US" lang="zh-CN"/>
          </a:p>
        </p:txBody>
      </p:sp>
      <p:sp>
        <p:nvSpPr>
          <p:cNvPr id="10497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组织课外拓展活动，增强学生团队协作能力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举办科技竞赛，激发学生创新精神和实践能力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支持学生参与志愿服务，培养社会责任感和奉献精神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开展社会实践，让学生接触社会、了解社会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加强学生自主学习能力</a:t>
            </a:r>
            <a:endParaRPr altLang="en-US" lang="zh-CN"/>
          </a:p>
        </p:txBody>
      </p:sp>
      <p:sp>
        <p:nvSpPr>
          <p:cNvPr id="10498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强化课堂互动，鼓励学生主动参与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开展课外拓展活动，丰富学生体验式学习内容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减少作业量，增加学生自主学习时间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提倡个性化学习，满足学生不同需求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培养学生创新精神和实践能力</a:t>
            </a:r>
            <a:endParaRPr altLang="en-US" lang="zh-CN"/>
          </a:p>
        </p:txBody>
      </p:sp>
      <p:sp>
        <p:nvSpPr>
          <p:cNvPr id="104990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增加学生实践操作的机会，让学生在实践中学习和掌握知识。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鼓励学生自主探究，培养其独立思考和解决问题的能力。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通过项目式学习等方式，让学生在实际问题解决中锻炼创新思维和实践能力。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强化课外拓展活动，丰富学生的课余生活，提升其实践能力和创新精神。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学校双减促进学生体验式学习的案例分析</a:t>
            </a:r>
            <a:endParaRPr altLang="en-US" lang="zh-CN"/>
          </a:p>
        </p:txBody>
      </p:sp>
      <p:sp>
        <p:nvSpPr>
          <p:cNvPr id="104996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案例一：某小学的课外活动开展情况</a:t>
            </a:r>
            <a:endParaRPr altLang="en-US" lang="zh-CN"/>
          </a:p>
        </p:txBody>
      </p:sp>
      <p:sp>
        <p:nvSpPr>
          <p:cNvPr id="105001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案例背景：某小学在双减政策下，积极开展课外活动，促进学生体验式学习。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1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活动内容：组织学生参加各种兴趣小组、社团活动、社会实践等，丰富学生的课余生活。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2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实施方式：学校通过与家长、社区、企业等多方合作，为学生提供多样化的学习资源和机会。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2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实施效果：学生的综合素质得到提高，学习兴趣和动力增强，学习成绩也有所提升。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案例二：某中学的实践活动课程设置</a:t>
            </a:r>
            <a:endParaRPr altLang="en-US" lang="zh-CN"/>
          </a:p>
        </p:txBody>
      </p:sp>
      <p:sp>
        <p:nvSpPr>
          <p:cNvPr id="10500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课程名称：环保志愿者活动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课程目标：通过实践操作，培养学生的环保意识和团队协作能力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课程内容：组织学生参与环保志愿活动，如垃圾分类、植树造林等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课程效果：学生在活动中获得了实践经验，提高了综合素质和团队协作能力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案例三：某高中的自主学习模式探索</a:t>
            </a:r>
            <a:endParaRPr altLang="en-US" lang="zh-CN"/>
          </a:p>
        </p:txBody>
      </p:sp>
      <p:sp>
        <p:nvSpPr>
          <p:cNvPr id="10501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背景：某高中在双减政策下，积极探索自主学习模式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实施方式：采用项目式学习、翻转课堂等教学方式，鼓励学生自主探究、合作学习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实施效果：学生自主学习能力得到提高，学习成绩有所提升，同时培养了学生的团队协作和沟通能力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结论：自主学习模式有助于促进学生的体验式学习，提高学习效果和综合素质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案例四：某职业学校的产学研合作模式</a:t>
            </a:r>
            <a:endParaRPr altLang="en-US" lang="zh-CN"/>
          </a:p>
        </p:txBody>
      </p:sp>
      <p:sp>
        <p:nvSpPr>
          <p:cNvPr id="10502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实施效果：学生通过实践，提高了技能水平和实践能力，企业也获得了优秀的人才资源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推广价值：该案例可以为其他职业学校提供借鉴，促进产学研合作模式的推广和应用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案例背景：某职业学校与当地企业合作，共同开展产学研合作模式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实施方式：学校与企业共同制定人才培养方案，企业提供实践机会，学校组织学生参与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双减政策促进学生体验式学习的意义和价值</a:t>
            </a:r>
            <a:endParaRPr altLang="en-US" lang="zh-CN"/>
          </a:p>
        </p:txBody>
      </p:sp>
      <p:sp>
        <p:nvSpPr>
          <p:cNvPr id="105026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有利于学生全面发展</a:t>
            </a:r>
            <a:endParaRPr altLang="en-US" lang="zh-CN"/>
          </a:p>
        </p:txBody>
      </p:sp>
      <p:sp>
        <p:nvSpPr>
          <p:cNvPr id="10503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培养学生的团队协作和沟通能力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增强学生的实践能力和创新能力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促进学生的身心健康和情感发展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提升学生的自我认知和自我管理能力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有利于提高教育质量</a:t>
            </a:r>
            <a:endParaRPr altLang="en-US" lang="zh-CN"/>
          </a:p>
        </p:txBody>
      </p:sp>
      <p:sp>
        <p:nvSpPr>
          <p:cNvPr id="10503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强化学校教育主阵地作用，深化校外培训机构治理，切实提升学校育人水平。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减轻学生课业负担，增加学生自主学习和实践活动时间，促进学生全面发展。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优化教育生态，提高教育体系整体效能，提升教育质量。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构建教育良好生态，促进学生生动活泼学习、健康快乐成长，培养德智体美劳全面发展的社会主义建设者和接班人。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有利于推进教育改革</a:t>
            </a:r>
            <a:endParaRPr altLang="en-US" lang="zh-CN"/>
          </a:p>
        </p:txBody>
      </p:sp>
      <p:sp>
        <p:nvSpPr>
          <p:cNvPr id="10504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减轻学生负担，提高学习效率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推进教育信息化和现代化建设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促进教育公平，缩小城乡差距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有利于培养创新型人才</a:t>
            </a:r>
            <a:endParaRPr altLang="en-US" lang="zh-CN"/>
          </a:p>
        </p:txBody>
      </p:sp>
      <p:sp>
        <p:nvSpPr>
          <p:cNvPr id="10505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培养学生的创新思维和实践能力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减轻学生负担，提高学习效率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增加学生自主探究和体验式学习的机会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促进学生的全面发展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61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6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6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6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6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6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6_2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6_1"/>
  <p:tag name="KSO_WM_UNIT_TYPE" val="l_h_a"/>
  <p:tag name="KSO_WM_UNIT_ID" val="custom20230915_6*l_h_a*1_6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91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LIDE_LAYOUT" val="a_l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5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5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0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0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3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1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1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6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6"/>
</p:tagLst>
</file>

<file path=ppt/tags/tag36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44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443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2024-01-05T05:59:26Z</dcterms:created>
  <dcterms:modified xsi:type="dcterms:W3CDTF">2024-01-05T05:59:26Z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dc09f4dd486745db8395b967aa228f95_21</vt:lpwstr>
  </property>
</Properties>
</file>