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540" r:id="rId1"/>
    <p:sldMasterId id="2147488577" r:id="rId2"/>
  </p:sldMasterIdLst>
  <p:notesMasterIdLst>
    <p:notesMasterId r:id="rId3"/>
  </p:notesMasterIdLst>
  <p:sldIdLst>
    <p:sldId id="2587" r:id="rId4"/>
    <p:sldId id="2591" r:id="rId5"/>
    <p:sldId id="2594" r:id="rId6"/>
    <p:sldId id="2597" r:id="rId7"/>
    <p:sldId id="2603" r:id="rId9"/>
    <p:sldId id="2606" r:id="rId10"/>
    <p:sldId id="2609" r:id="rId11"/>
    <p:sldId id="2612" r:id="rId12"/>
    <p:sldId id="2615" r:id="rId13"/>
    <p:sldId id="2621" r:id="rId15"/>
    <p:sldId id="2624" r:id="rId16"/>
    <p:sldId id="2627" r:id="rId17"/>
    <p:sldId id="2630" r:id="rId18"/>
    <p:sldId id="2634" r:id="rId1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tableStyles" Target="tableStyle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541" r:id="rId1"/>
    <p:sldLayoutId id="2147488542" r:id="rId2"/>
    <p:sldLayoutId id="2147488543" r:id="rId3"/>
    <p:sldLayoutId id="2147488544" r:id="rId4"/>
    <p:sldLayoutId id="2147488545" r:id="rId5"/>
    <p:sldLayoutId id="2147488546" r:id="rId6"/>
    <p:sldLayoutId id="2147488547" r:id="rId7"/>
    <p:sldLayoutId id="2147488548" r:id="rId8"/>
    <p:sldLayoutId id="2147488549" r:id="rId9"/>
    <p:sldLayoutId id="2147488550" r:id="rId10"/>
    <p:sldLayoutId id="214748855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578" r:id="rId1"/>
    <p:sldLayoutId id="2147488579" r:id="rId2"/>
    <p:sldLayoutId id="2147488580" r:id="rId3"/>
    <p:sldLayoutId id="2147488581" r:id="rId4"/>
    <p:sldLayoutId id="2147488582" r:id="rId5"/>
    <p:sldLayoutId id="2147488583" r:id="rId6"/>
    <p:sldLayoutId id="2147488584" r:id="rId7"/>
    <p:sldLayoutId id="2147488585" r:id="rId8"/>
    <p:sldLayoutId id="2147488586" r:id="rId9"/>
    <p:sldLayoutId id="2147488587" r:id="rId10"/>
    <p:sldLayoutId id="214748858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tags" Target="../tags/tag90.xml"/><Relationship Id="rId6" Type="http://schemas.openxmlformats.org/officeDocument/2006/relationships/tags" Target="../tags/tag91.xml"/><Relationship Id="rId7" Type="http://schemas.openxmlformats.org/officeDocument/2006/relationships/tags" Target="../tags/tag92.xml"/><Relationship Id="rId8" Type="http://schemas.openxmlformats.org/officeDocument/2006/relationships/tags" Target="../tags/tag93.xml"/><Relationship Id="rId9" Type="http://schemas.openxmlformats.org/officeDocument/2006/relationships/tags" Target="../tags/tag94.xml"/><Relationship Id="rId10" Type="http://schemas.openxmlformats.org/officeDocument/2006/relationships/tags" Target="../tags/tag95.xml"/><Relationship Id="rId11" Type="http://schemas.openxmlformats.org/officeDocument/2006/relationships/tags" Target="../tags/tag96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4.xml"/><Relationship Id="rId2" Type="http://schemas.openxmlformats.org/officeDocument/2006/relationships/tags" Target="../tags/tag105.xml"/><Relationship Id="rId3" Type="http://schemas.openxmlformats.org/officeDocument/2006/relationships/tags" Target="../tags/tag106.xml"/><Relationship Id="rId4" Type="http://schemas.openxmlformats.org/officeDocument/2006/relationships/tags" Target="../tags/tag107.xml"/><Relationship Id="rId5" Type="http://schemas.openxmlformats.org/officeDocument/2006/relationships/tags" Target="../tags/tag108.xml"/><Relationship Id="rId6" Type="http://schemas.openxmlformats.org/officeDocument/2006/relationships/tags" Target="../tags/tag109.xml"/><Relationship Id="rId7" Type="http://schemas.openxmlformats.org/officeDocument/2006/relationships/tags" Target="../tags/tag110.xml"/><Relationship Id="rId8" Type="http://schemas.openxmlformats.org/officeDocument/2006/relationships/tags" Target="../tags/tag111.xml"/><Relationship Id="rId9" Type="http://schemas.openxmlformats.org/officeDocument/2006/relationships/tags" Target="../tags/tag112.xml"/><Relationship Id="rId10" Type="http://schemas.openxmlformats.org/officeDocument/2006/relationships/tags" Target="../tags/tag113.xml"/><Relationship Id="rId11" Type="http://schemas.openxmlformats.org/officeDocument/2006/relationships/tags" Target="../tags/tag114.xml"/><Relationship Id="rId12" Type="http://schemas.openxmlformats.org/officeDocument/2006/relationships/tags" Target="../tags/tag115.xml"/><Relationship Id="rId13" Type="http://schemas.openxmlformats.org/officeDocument/2006/relationships/tags" Target="../tags/tag116.xml"/><Relationship Id="rId14" Type="http://schemas.openxmlformats.org/officeDocument/2006/relationships/tags" Target="../tags/tag117.xml"/><Relationship Id="rId15" Type="http://schemas.openxmlformats.org/officeDocument/2006/relationships/tags" Target="../tags/tag118.xml"/><Relationship Id="rId16" Type="http://schemas.openxmlformats.org/officeDocument/2006/relationships/tags" Target="../tags/tag119.xml"/><Relationship Id="rId17" Type="http://schemas.openxmlformats.org/officeDocument/2006/relationships/tags" Target="../tags/tag120.xml"/><Relationship Id="rId18" Type="http://schemas.openxmlformats.org/officeDocument/2006/relationships/tags" Target="../tags/tag121.xml"/><Relationship Id="rId19" Type="http://schemas.openxmlformats.org/officeDocument/2006/relationships/tags" Target="../tags/tag122.xml"/><Relationship Id="rId20" Type="http://schemas.openxmlformats.org/officeDocument/2006/relationships/tags" Target="../tags/tag123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tags" Target="../tags/tag163.xml"/><Relationship Id="rId14" Type="http://schemas.openxmlformats.org/officeDocument/2006/relationships/tags" Target="../tags/tag164.xml"/><Relationship Id="rId15" Type="http://schemas.openxmlformats.org/officeDocument/2006/relationships/tags" Target="../tags/tag165.xml"/><Relationship Id="rId16" Type="http://schemas.openxmlformats.org/officeDocument/2006/relationships/tags" Target="../tags/tag166.xml"/><Relationship Id="rId17" Type="http://schemas.openxmlformats.org/officeDocument/2006/relationships/tags" Target="../tags/tag167.xml"/><Relationship Id="rId18" Type="http://schemas.openxmlformats.org/officeDocument/2006/relationships/tags" Target="../tags/tag168.xml"/><Relationship Id="rId19" Type="http://schemas.openxmlformats.org/officeDocument/2006/relationships/tags" Target="../tags/tag169.xml"/><Relationship Id="rId20" Type="http://schemas.openxmlformats.org/officeDocument/2006/relationships/tags" Target="../tags/tag170.xml"/><Relationship Id="rId21" Type="http://schemas.openxmlformats.org/officeDocument/2006/relationships/tags" Target="../tags/tag171.xml"/><Relationship Id="rId22" Type="http://schemas.openxmlformats.org/officeDocument/2006/relationships/tags" Target="../tags/tag172.xml"/><Relationship Id="rId23" Type="http://schemas.openxmlformats.org/officeDocument/2006/relationships/tags" Target="../tags/tag173.xml"/><Relationship Id="rId24" Type="http://schemas.openxmlformats.org/officeDocument/2006/relationships/tags" Target="../tags/tag174.xml"/><Relationship Id="rId25" Type="http://schemas.openxmlformats.org/officeDocument/2006/relationships/tags" Target="../tags/tag175.xml"/><Relationship Id="rId26" Type="http://schemas.openxmlformats.org/officeDocument/2006/relationships/tags" Target="../tags/tag176.xml"/><Relationship Id="rId27" Type="http://schemas.openxmlformats.org/officeDocument/2006/relationships/tags" Target="../tags/tag177.xml"/><Relationship Id="rId28" Type="http://schemas.openxmlformats.org/officeDocument/2006/relationships/tags" Target="../tags/tag178.xml"/><Relationship Id="rId29" Type="http://schemas.openxmlformats.org/officeDocument/2006/relationships/tags" Target="../tags/tag179.xml"/><Relationship Id="rId30" Type="http://schemas.openxmlformats.org/officeDocument/2006/relationships/tags" Target="../tags/tag180.xml"/><Relationship Id="rId31" Type="http://schemas.openxmlformats.org/officeDocument/2006/relationships/tags" Target="../tags/tag181.xml"/><Relationship Id="rId32" Type="http://schemas.openxmlformats.org/officeDocument/2006/relationships/tags" Target="../tags/tag182.xml"/><Relationship Id="rId33" Type="http://schemas.openxmlformats.org/officeDocument/2006/relationships/tags" Target="../tags/tag183.xml"/><Relationship Id="rId34" Type="http://schemas.openxmlformats.org/officeDocument/2006/relationships/tags" Target="../tags/tag184.xml"/><Relationship Id="rId35" Type="http://schemas.openxmlformats.org/officeDocument/2006/relationships/tags" Target="../tags/tag185.xml"/><Relationship Id="rId36" Type="http://schemas.openxmlformats.org/officeDocument/2006/relationships/tags" Target="../tags/tag186.xml"/><Relationship Id="rId37" Type="http://schemas.openxmlformats.org/officeDocument/2006/relationships/tags" Target="../tags/tag187.xml"/><Relationship Id="rId38" Type="http://schemas.openxmlformats.org/officeDocument/2006/relationships/tags" Target="../tags/tag188.xml"/><Relationship Id="rId39" Type="http://schemas.openxmlformats.org/officeDocument/2006/relationships/tags" Target="../tags/tag189.xml"/><Relationship Id="rId40" Type="http://schemas.openxmlformats.org/officeDocument/2006/relationships/tags" Target="../tags/tag190.xml"/><Relationship Id="rId4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机床工具行业2024工作总结及工作展望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182110" y="1597025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</a:rPr>
              <a:t>01</a:t>
            </a: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643245" y="1688465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1597025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zh-CN"/>
            </a:defPPr>
            <a:lvl1pPr algn="r">
              <a:lnSpc>
                <a:spcPct val="100000"/>
              </a:lnSpc>
              <a:defRPr b="1" sz="36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</a:defRPr>
            </a:lvl1pPr>
          </a:lstStyle>
          <a:p>
            <a:r>
              <a:rPr lang="en-US"/>
              <a:t>02.</a:t>
            </a:r>
            <a:endParaRPr lang="en-US"/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1688465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机床工具行业2024工作总结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8" name="序号"/>
          <p:cNvSpPr txBox="1"/>
          <p:nvPr>
            <p:custDataLst>
              <p:tags r:id="rId7"/>
            </p:custDataLst>
          </p:nvPr>
        </p:nvSpPr>
        <p:spPr>
          <a:xfrm>
            <a:off x="4182110" y="2945765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zh-CN"/>
            </a:defPPr>
            <a:lvl1pPr algn="r">
              <a:lnSpc>
                <a:spcPct val="100000"/>
              </a:lnSpc>
              <a:defRPr b="1" sz="36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</a:defRPr>
            </a:lvl1pPr>
          </a:lstStyle>
          <a:p>
            <a:r>
              <a:rPr lang="en-US"/>
              <a:t>03.</a:t>
            </a:r>
            <a:endParaRPr lang="en-US"/>
          </a:p>
        </p:txBody>
      </p:sp>
      <p:sp>
        <p:nvSpPr>
          <p:cNvPr id="1048790" name="项标题"/>
          <p:cNvSpPr txBox="1"/>
          <p:nvPr>
            <p:custDataLst>
              <p:tags r:id="rId8"/>
            </p:custDataLst>
          </p:nvPr>
        </p:nvSpPr>
        <p:spPr>
          <a:xfrm>
            <a:off x="5643245" y="3037205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机床工具行业2024工作展望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665785" y="3935784"/>
            <a:ext cx="7110046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3200400" y="2614001"/>
            <a:ext cx="8575431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1852"/>
          </a:bodyPr>
          <a:p>
            <a:r>
              <a:rPr altLang="en-US" dirty="0" lang="zh-CN"/>
              <a:t>机床工具行业2024工作总结</a:t>
            </a:r>
            <a:endParaRPr altLang="en-US" dirty="0" lang="zh-CN"/>
          </a:p>
        </p:txBody>
      </p:sp>
      <p:sp>
        <p:nvSpPr>
          <p:cNvPr id="10488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行业概况和发展历程</a:t>
            </a:r>
            <a:endParaRPr altLang="en-US" lang="zh-CN"/>
          </a:p>
        </p:txBody>
      </p:sp>
      <p:sp>
        <p:nvSpPr>
          <p:cNvPr id="10489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073847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行业概述：机床工具行业的定义、分类和重要性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矩形 42"/>
          <p:cNvSpPr/>
          <p:nvPr>
            <p:custDataLst>
              <p:tags r:id="rId3"/>
            </p:custDataLst>
          </p:nvPr>
        </p:nvSpPr>
        <p:spPr>
          <a:xfrm>
            <a:off x="874829" y="2853136"/>
            <a:ext cx="1540948" cy="109123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8" name="任意多边形 18"/>
          <p:cNvSpPr/>
          <p:nvPr>
            <p:custDataLst>
              <p:tags r:id="rId4"/>
            </p:custDataLst>
          </p:nvPr>
        </p:nvSpPr>
        <p:spPr>
          <a:xfrm rot="5400000">
            <a:off x="2855242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618374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发展历程：机床工具行业的发展历程，包括技术进步、市场需求变化等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矩形 43"/>
          <p:cNvSpPr/>
          <p:nvPr>
            <p:custDataLst>
              <p:tags r:id="rId6"/>
            </p:custDataLst>
          </p:nvPr>
        </p:nvSpPr>
        <p:spPr>
          <a:xfrm>
            <a:off x="2655003" y="2853136"/>
            <a:ext cx="1540948" cy="109123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4634805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4398547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市场规模：机床工具行业的市场规模和增长趋势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矩形 44"/>
          <p:cNvSpPr/>
          <p:nvPr>
            <p:custDataLst>
              <p:tags r:id="rId9"/>
            </p:custDataLst>
          </p:nvPr>
        </p:nvSpPr>
        <p:spPr>
          <a:xfrm>
            <a:off x="4435176" y="2853136"/>
            <a:ext cx="1540948" cy="109123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6414978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6178721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产业链结构：机床工具行业的产业链结构，包括原材料、零部件、产品制造等环节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矩形 45"/>
          <p:cNvSpPr/>
          <p:nvPr>
            <p:custDataLst>
              <p:tags r:id="rId12"/>
            </p:custDataLst>
          </p:nvPr>
        </p:nvSpPr>
        <p:spPr>
          <a:xfrm>
            <a:off x="6215960" y="2853136"/>
            <a:ext cx="1540948" cy="109123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6" name="任意多边形 19"/>
          <p:cNvSpPr/>
          <p:nvPr>
            <p:custDataLst>
              <p:tags r:id="rId13"/>
            </p:custDataLst>
          </p:nvPr>
        </p:nvSpPr>
        <p:spPr>
          <a:xfrm rot="16200000" flipV="1">
            <a:off x="8196983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8" name="文本框 36"/>
          <p:cNvSpPr txBox="1"/>
          <p:nvPr>
            <p:custDataLst>
              <p:tags r:id="rId14"/>
            </p:custDataLst>
          </p:nvPr>
        </p:nvSpPr>
        <p:spPr bwMode="auto">
          <a:xfrm>
            <a:off x="7959505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竞争格局：机床工具行业的竞争格局，包括主要厂商、市场份额等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矩形 46"/>
          <p:cNvSpPr/>
          <p:nvPr>
            <p:custDataLst>
              <p:tags r:id="rId15"/>
            </p:custDataLst>
          </p:nvPr>
        </p:nvSpPr>
        <p:spPr>
          <a:xfrm>
            <a:off x="7996134" y="2853136"/>
            <a:ext cx="1540948" cy="109123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2" name="任意多边形 23"/>
          <p:cNvSpPr/>
          <p:nvPr>
            <p:custDataLst>
              <p:tags r:id="rId16"/>
            </p:custDataLst>
          </p:nvPr>
        </p:nvSpPr>
        <p:spPr>
          <a:xfrm rot="18900000" flipV="1">
            <a:off x="9975936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4" name="文本框 39"/>
          <p:cNvSpPr txBox="1"/>
          <p:nvPr>
            <p:custDataLst>
              <p:tags r:id="rId17"/>
            </p:custDataLst>
          </p:nvPr>
        </p:nvSpPr>
        <p:spPr bwMode="auto">
          <a:xfrm>
            <a:off x="9739678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发展趋势：机床工具行业的发展趋势，包括技术、市场、政策等方面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矩形 47"/>
          <p:cNvSpPr/>
          <p:nvPr>
            <p:custDataLst>
              <p:tags r:id="rId18"/>
            </p:custDataLst>
          </p:nvPr>
        </p:nvSpPr>
        <p:spPr>
          <a:xfrm>
            <a:off x="9776918" y="2853136"/>
            <a:ext cx="1540948" cy="109123"/>
          </a:xfrm>
          <a:prstGeom prst="rect"/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主要工作成果和亮点</a:t>
            </a:r>
            <a:endParaRPr altLang="en-US" lang="zh-CN"/>
          </a:p>
        </p:txBody>
      </p:sp>
      <p:sp>
        <p:nvSpPr>
          <p:cNvPr id="10489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完成机床工具行业2024年工作计划的制定和实施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加强机床工具行业产业链上下游合作与协同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提升机床工具行业品牌影响力和市场竞争力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推动机床工具行业技术创新和产品升级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遇到的问题和解决方案</a:t>
            </a:r>
            <a:endParaRPr altLang="en-US" lang="zh-CN"/>
          </a:p>
        </p:txBody>
      </p:sp>
      <p:sp>
        <p:nvSpPr>
          <p:cNvPr id="10490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市场竞争激烈：通过提高产品质量和服务水平，加强品牌营销，扩大市场份额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技术更新迅速：加大研发投入，引进先进技术，保持技术领先地位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人才流失严重：建立完善的人才激励机制，提高员工福利待遇，增强企业凝聚力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供应链不稳定：加强与供应商的合作，建立稳定的供应链体系，确保生产顺利进行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行业趋势和未来发展方向</a:t>
            </a:r>
            <a:endParaRPr altLang="en-US" lang="zh-CN"/>
          </a:p>
        </p:txBody>
      </p:sp>
      <p:sp>
        <p:nvSpPr>
          <p:cNvPr id="104912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行业趋势：机床工具行业的发展趋势和未来发展方向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未来发展方向：机床工具行业未来的发展趋势和方向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行业前景：机床工具行业的未来前景和发展潜力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行业挑战：机床工具行业面临的挑战和机遇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1852"/>
          </a:bodyPr>
          <a:p>
            <a:r>
              <a:rPr altLang="en-US" dirty="0" lang="zh-CN"/>
              <a:t>机床工具行业2024工作展望</a:t>
            </a:r>
            <a:endParaRPr altLang="en-US" dirty="0" lang="zh-CN"/>
          </a:p>
        </p:txBody>
      </p:sp>
      <p:sp>
        <p:nvSpPr>
          <p:cNvPr id="10491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行业发展趋势和机遇挑战</a:t>
            </a:r>
            <a:endParaRPr altLang="en-US" lang="zh-CN"/>
          </a:p>
        </p:txBody>
      </p:sp>
      <p:sp>
        <p:nvSpPr>
          <p:cNvPr id="1049246" name="任意多边形: 形状 16"/>
          <p:cNvSpPr/>
          <p:nvPr>
            <p:custDataLst>
              <p:tags r:id="rId1"/>
            </p:custDataLst>
          </p:nvPr>
        </p:nvSpPr>
        <p:spPr>
          <a:xfrm>
            <a:off x="838200" y="1505405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8" name="Freeform 488"/>
          <p:cNvSpPr/>
          <p:nvPr>
            <p:custDataLst>
              <p:tags r:id="rId2"/>
            </p:custDataLst>
          </p:nvPr>
        </p:nvSpPr>
        <p:spPr>
          <a:xfrm rot="5400000">
            <a:off x="5252564" y="149122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0" name="序号"/>
          <p:cNvSpPr txBox="1"/>
          <p:nvPr>
            <p:custDataLst>
              <p:tags r:id="rId3"/>
            </p:custDataLst>
          </p:nvPr>
        </p:nvSpPr>
        <p:spPr>
          <a:xfrm>
            <a:off x="5374116" y="171204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52" name="标题"/>
          <p:cNvSpPr txBox="1"/>
          <p:nvPr>
            <p:custDataLst>
              <p:tags r:id="rId4"/>
            </p:custDataLst>
          </p:nvPr>
        </p:nvSpPr>
        <p:spPr>
          <a:xfrm>
            <a:off x="1210284" y="155605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智能化发展：机床工具行业将更加注重智能化技术的研发和应用，提高生产效率和产品质量。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54" name="正文"/>
          <p:cNvSpPr txBox="1"/>
          <p:nvPr>
            <p:custDataLst>
              <p:tags r:id="rId5"/>
            </p:custDataLst>
          </p:nvPr>
        </p:nvSpPr>
        <p:spPr>
          <a:xfrm>
            <a:off x="1210284" y="199701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56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7925" y="2029430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8" name="Freeform 488"/>
          <p:cNvSpPr/>
          <p:nvPr>
            <p:custDataLst>
              <p:tags r:id="rId7"/>
            </p:custDataLst>
          </p:nvPr>
        </p:nvSpPr>
        <p:spPr>
          <a:xfrm rot="5400000">
            <a:off x="6147997" y="2015249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0" name="序号"/>
          <p:cNvSpPr txBox="1"/>
          <p:nvPr>
            <p:custDataLst>
              <p:tags r:id="rId8"/>
            </p:custDataLst>
          </p:nvPr>
        </p:nvSpPr>
        <p:spPr>
          <a:xfrm>
            <a:off x="6251992" y="22306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262" name="任意多边形: 形状 2"/>
          <p:cNvSpPr/>
          <p:nvPr>
            <p:custDataLst>
              <p:tags r:id="rId9"/>
            </p:custDataLst>
          </p:nvPr>
        </p:nvSpPr>
        <p:spPr>
          <a:xfrm>
            <a:off x="838200" y="2553454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264" name="Freeform 488"/>
          <p:cNvSpPr/>
          <p:nvPr>
            <p:custDataLst>
              <p:tags r:id="rId10"/>
            </p:custDataLst>
          </p:nvPr>
        </p:nvSpPr>
        <p:spPr>
          <a:xfrm rot="5400000">
            <a:off x="5252564" y="2539273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6" name="序号"/>
          <p:cNvSpPr txBox="1"/>
          <p:nvPr>
            <p:custDataLst>
              <p:tags r:id="rId11"/>
            </p:custDataLst>
          </p:nvPr>
        </p:nvSpPr>
        <p:spPr>
          <a:xfrm>
            <a:off x="5374116" y="2759417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268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7925" y="3072751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270" name="Freeform 488"/>
          <p:cNvSpPr/>
          <p:nvPr>
            <p:custDataLst>
              <p:tags r:id="rId13"/>
            </p:custDataLst>
          </p:nvPr>
        </p:nvSpPr>
        <p:spPr>
          <a:xfrm rot="5400000">
            <a:off x="6147997" y="305924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2" name="序号"/>
          <p:cNvSpPr txBox="1"/>
          <p:nvPr>
            <p:custDataLst>
              <p:tags r:id="rId14"/>
            </p:custDataLst>
          </p:nvPr>
        </p:nvSpPr>
        <p:spPr>
          <a:xfrm>
            <a:off x="6251992" y="327128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4" name="任意多边形: 形状 12"/>
          <p:cNvSpPr/>
          <p:nvPr>
            <p:custDataLst>
              <p:tags r:id="rId15"/>
            </p:custDataLst>
          </p:nvPr>
        </p:nvSpPr>
        <p:spPr>
          <a:xfrm>
            <a:off x="838200" y="3600827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276" name="Freeform 488"/>
          <p:cNvSpPr/>
          <p:nvPr>
            <p:custDataLst>
              <p:tags r:id="rId16"/>
            </p:custDataLst>
          </p:nvPr>
        </p:nvSpPr>
        <p:spPr>
          <a:xfrm rot="5400000">
            <a:off x="5252564" y="3587321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8" name="序号"/>
          <p:cNvSpPr txBox="1"/>
          <p:nvPr>
            <p:custDataLst>
              <p:tags r:id="rId17"/>
            </p:custDataLst>
          </p:nvPr>
        </p:nvSpPr>
        <p:spPr>
          <a:xfrm>
            <a:off x="5374116" y="38074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280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7925" y="4116748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282" name="Freeform 488"/>
          <p:cNvSpPr/>
          <p:nvPr>
            <p:custDataLst>
              <p:tags r:id="rId19"/>
            </p:custDataLst>
          </p:nvPr>
        </p:nvSpPr>
        <p:spPr>
          <a:xfrm rot="5400000">
            <a:off x="6147997" y="410256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4" name="序号"/>
          <p:cNvSpPr txBox="1"/>
          <p:nvPr>
            <p:custDataLst>
              <p:tags r:id="rId20"/>
            </p:custDataLst>
          </p:nvPr>
        </p:nvSpPr>
        <p:spPr>
          <a:xfrm>
            <a:off x="6251992" y="4314608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6" name="任意多边形: 形状 27"/>
          <p:cNvSpPr/>
          <p:nvPr>
            <p:custDataLst>
              <p:tags r:id="rId21"/>
            </p:custDataLst>
          </p:nvPr>
        </p:nvSpPr>
        <p:spPr>
          <a:xfrm>
            <a:off x="838200" y="4648876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288" name="Freeform 488"/>
          <p:cNvSpPr/>
          <p:nvPr>
            <p:custDataLst>
              <p:tags r:id="rId22"/>
            </p:custDataLst>
          </p:nvPr>
        </p:nvSpPr>
        <p:spPr>
          <a:xfrm rot="5400000">
            <a:off x="5252564" y="463469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0" name="序号"/>
          <p:cNvSpPr txBox="1"/>
          <p:nvPr>
            <p:custDataLst>
              <p:tags r:id="rId23"/>
            </p:custDataLst>
          </p:nvPr>
        </p:nvSpPr>
        <p:spPr>
          <a:xfrm>
            <a:off x="5374116" y="485551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292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7925" y="5160069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294" name="Freeform 488"/>
          <p:cNvSpPr/>
          <p:nvPr>
            <p:custDataLst>
              <p:tags r:id="rId25"/>
            </p:custDataLst>
          </p:nvPr>
        </p:nvSpPr>
        <p:spPr>
          <a:xfrm rot="5400000">
            <a:off x="6147997" y="514656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6" name="序号"/>
          <p:cNvSpPr txBox="1"/>
          <p:nvPr>
            <p:custDataLst>
              <p:tags r:id="rId26"/>
            </p:custDataLst>
          </p:nvPr>
        </p:nvSpPr>
        <p:spPr>
          <a:xfrm>
            <a:off x="6251992" y="535860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8" name="标题"/>
          <p:cNvSpPr txBox="1"/>
          <p:nvPr>
            <p:custDataLst>
              <p:tags r:id="rId27"/>
            </p:custDataLst>
          </p:nvPr>
        </p:nvSpPr>
        <p:spPr>
          <a:xfrm>
            <a:off x="7392555" y="206927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绿色环保：随着环保意识的提高，机床工具行业将更加注重环保和节能技术的研发和应用，推动绿色生产。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300" name="正文"/>
          <p:cNvSpPr txBox="1"/>
          <p:nvPr>
            <p:custDataLst>
              <p:tags r:id="rId28"/>
            </p:custDataLst>
          </p:nvPr>
        </p:nvSpPr>
        <p:spPr>
          <a:xfrm>
            <a:off x="7392555" y="250956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302" name="标题"/>
          <p:cNvSpPr txBox="1"/>
          <p:nvPr>
            <p:custDataLst>
              <p:tags r:id="rId29"/>
            </p:custDataLst>
          </p:nvPr>
        </p:nvSpPr>
        <p:spPr>
          <a:xfrm>
            <a:off x="1210284" y="2605451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数字化转型：数字化技术将广泛应用于机床工具行业，实现数字化生产和管理，提高生产效率和降低成本。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304" name="正文"/>
          <p:cNvSpPr txBox="1"/>
          <p:nvPr>
            <p:custDataLst>
              <p:tags r:id="rId30"/>
            </p:custDataLst>
          </p:nvPr>
        </p:nvSpPr>
        <p:spPr>
          <a:xfrm>
            <a:off x="1210284" y="304574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306" name="标题"/>
          <p:cNvSpPr txBox="1"/>
          <p:nvPr>
            <p:custDataLst>
              <p:tags r:id="rId31"/>
            </p:custDataLst>
          </p:nvPr>
        </p:nvSpPr>
        <p:spPr>
          <a:xfrm>
            <a:off x="7392555" y="31179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国际化发展：机床工具行业将更加注重国际化发展，拓展海外市场，提高国际竞争力。  机遇挑战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308" name="正文"/>
          <p:cNvSpPr txBox="1"/>
          <p:nvPr>
            <p:custDataLst>
              <p:tags r:id="rId32"/>
            </p:custDataLst>
          </p:nvPr>
        </p:nvSpPr>
        <p:spPr>
          <a:xfrm>
            <a:off x="7392555" y="35582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机遇挑战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310" name="标题"/>
          <p:cNvSpPr txBox="1"/>
          <p:nvPr>
            <p:custDataLst>
              <p:tags r:id="rId33"/>
            </p:custDataLst>
          </p:nvPr>
        </p:nvSpPr>
        <p:spPr>
          <a:xfrm>
            <a:off x="1210284" y="364742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技术创新：机床工具行业将面临技术创新带来的机遇和挑战，需要加强技术研发和应用，提高产品质量和竞争力。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312" name="正文"/>
          <p:cNvSpPr txBox="1"/>
          <p:nvPr>
            <p:custDataLst>
              <p:tags r:id="rId34"/>
            </p:custDataLst>
          </p:nvPr>
        </p:nvSpPr>
        <p:spPr>
          <a:xfrm>
            <a:off x="1210284" y="408771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314" name="标题"/>
          <p:cNvSpPr txBox="1"/>
          <p:nvPr>
            <p:custDataLst>
              <p:tags r:id="rId35"/>
            </p:custDataLst>
          </p:nvPr>
        </p:nvSpPr>
        <p:spPr>
          <a:xfrm>
            <a:off x="7392555" y="41700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市场需求：随着制造业的发展，机床工具行业将面临市场需求增长带来的机遇和挑战，需要加强市场开拓和服务。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316" name="正文"/>
          <p:cNvSpPr txBox="1"/>
          <p:nvPr>
            <p:custDataLst>
              <p:tags r:id="rId36"/>
            </p:custDataLst>
          </p:nvPr>
        </p:nvSpPr>
        <p:spPr>
          <a:xfrm>
            <a:off x="7392555" y="46103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318" name="标题"/>
          <p:cNvSpPr txBox="1"/>
          <p:nvPr>
            <p:custDataLst>
              <p:tags r:id="rId37"/>
            </p:custDataLst>
          </p:nvPr>
        </p:nvSpPr>
        <p:spPr>
          <a:xfrm>
            <a:off x="1210284" y="4681965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人才竞争：机床工具行业将面临人才竞争带来的机遇和挑战，需要加强人才培养和引进，提高员工素质和技能水平。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320" name="正文"/>
          <p:cNvSpPr txBox="1"/>
          <p:nvPr>
            <p:custDataLst>
              <p:tags r:id="rId38"/>
            </p:custDataLst>
          </p:nvPr>
        </p:nvSpPr>
        <p:spPr>
          <a:xfrm>
            <a:off x="1210284" y="51229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322" name="标题"/>
          <p:cNvSpPr txBox="1"/>
          <p:nvPr>
            <p:custDataLst>
              <p:tags r:id="rId39"/>
            </p:custDataLst>
          </p:nvPr>
        </p:nvSpPr>
        <p:spPr>
          <a:xfrm>
            <a:off x="7392555" y="520666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政策法规：机床工具行业将面临政策法规变化带来的机遇和挑战，需要加强政策研究和应对，确保合规经营。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324" name="正文"/>
          <p:cNvSpPr txBox="1"/>
          <p:nvPr>
            <p:custDataLst>
              <p:tags r:id="rId40"/>
            </p:custDataLst>
          </p:nvPr>
        </p:nvSpPr>
        <p:spPr>
          <a:xfrm>
            <a:off x="7392555" y="56476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工作目标和计划安排</a:t>
            </a:r>
            <a:endParaRPr altLang="en-US" lang="zh-CN"/>
          </a:p>
        </p:txBody>
      </p:sp>
      <p:sp>
        <p:nvSpPr>
          <p:cNvPr id="104936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6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目标：提高机床工具行业的技术水平和产品质量，增强市场竞争力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7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计划安排：加大技术研发和人才培养力度，推进智能化、数字化转型，拓展国内外市场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7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7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具体措施：制定详细的技术研发计划和人才培养方案，加强与高校、科研机构的合作，推动智能化、数字化转型，拓展国内外市场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8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时间表：制定详细的时间表，确保各项计划和措施按时完成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重点任务和措施保障</a:t>
            </a:r>
            <a:endParaRPr altLang="en-US" lang="zh-CN"/>
          </a:p>
        </p:txBody>
      </p:sp>
      <p:sp>
        <p:nvSpPr>
          <p:cNvPr id="10494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重点任务：提高机床工具行业的生产效率、降低成本、提高产品质量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措施保障：加强技术研发、引进先进设备、加强人才培养和引进、加强企业管理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具体措施：制定详细的工作计划和时间表、明确责任人和任务目标、加强监督和考核、及时总结经验和教训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资源保障：合理分配人力、物力、财力等资源、加强与其他部门的协作和配合、积极争取政府支持和政策优惠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实现目标的关键因素和风险点</a:t>
            </a:r>
            <a:endParaRPr altLang="en-US" lang="zh-CN"/>
          </a:p>
        </p:txBody>
      </p:sp>
      <p:sp>
        <p:nvSpPr>
          <p:cNvPr id="1049476" name="矩形: 圆角 4"/>
          <p:cNvSpPr/>
          <p:nvPr>
            <p:custDataLst>
              <p:tags r:id="rId1"/>
            </p:custDataLst>
          </p:nvPr>
        </p:nvSpPr>
        <p:spPr>
          <a:xfrm>
            <a:off x="838200" y="3291911"/>
            <a:ext cx="4891939" cy="95756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78" name="正文"/>
          <p:cNvSpPr txBox="1"/>
          <p:nvPr>
            <p:custDataLst>
              <p:tags r:id="rId2"/>
            </p:custDataLst>
          </p:nvPr>
        </p:nvSpPr>
        <p:spPr>
          <a:xfrm>
            <a:off x="1342248" y="3420967"/>
            <a:ext cx="4034815" cy="6434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关键因素：技术研发、市场拓展、人才培养、供应链管理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480" name="矩形: 圆角 4"/>
          <p:cNvSpPr/>
          <p:nvPr>
            <p:custDataLst>
              <p:tags r:id="rId3"/>
            </p:custDataLst>
          </p:nvPr>
        </p:nvSpPr>
        <p:spPr>
          <a:xfrm>
            <a:off x="6461861" y="3291911"/>
            <a:ext cx="4891939" cy="95817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82" name="正文"/>
          <p:cNvSpPr txBox="1"/>
          <p:nvPr>
            <p:custDataLst>
              <p:tags r:id="rId4"/>
            </p:custDataLst>
          </p:nvPr>
        </p:nvSpPr>
        <p:spPr>
          <a:xfrm>
            <a:off x="6890423" y="3420967"/>
            <a:ext cx="4034815" cy="6434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风险点：市场竞争加剧、技术更新换代、政策法规变化、国际贸易环境影响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518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4952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3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3*i*1"/>
  <p:tag name="KSO_WM_TEMPLATE_CATEGORY" val="custom"/>
  <p:tag name="KSO_WM_TEMPLATE_INDEX" val="20230997"/>
  <p:tag name="KSO_WM_UNIT_LAYERLEVEL" val="1"/>
  <p:tag name="KSO_WM_TAG_VERSION" val="1.0"/>
  <p:tag name="KSO_WM_UNIT_TYPE" val="i"/>
  <p:tag name="KSO_WM_UNIT_INDEX" val="1"/>
  <p:tag name="KSO_WM_DIAGRAM_GROUP_CODE" val="l1-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3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3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3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1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3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3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1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3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3*l_i*1_1"/>
  <p:tag name="KSO_WM_TEMPLATE_CATEGORY" val="custom"/>
  <p:tag name="KSO_WM_TEMPLATE_INDEX" val="20230997"/>
  <p:tag name="KSO_WM_UNIT_LAYERLEVEL" val="1_1"/>
  <p:tag name="KSO_WM_TAG_VERSION" val="1.0"/>
  <p:tag name="KSO_WM_UNIT_TYPE" val="l_i"/>
  <p:tag name="KSO_WM_UNIT_INDEX" val="1_1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3*l_i*1_2"/>
  <p:tag name="KSO_WM_TEMPLATE_CATEGORY" val="custom"/>
  <p:tag name="KSO_WM_TEMPLATE_INDEX" val="20230997"/>
  <p:tag name="KSO_WM_UNIT_LAYERLEVEL" val="1_1"/>
  <p:tag name="KSO_WM_TAG_VERSION" val="1.0"/>
  <p:tag name="KSO_WM_UNIT_TYPE" val="l_i"/>
  <p:tag name="KSO_WM_UNIT_INDEX" val="1_2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9.xml><?xml version="1.0" encoding="utf-8"?>
<p:tagLst xmlns:p="http://schemas.openxmlformats.org/presentationml/2006/main">
  <p:tag name="KSO_WM_SLIDE_ID" val="custom20230997_3"/>
  <p:tag name="KSO_WM_TEMPLATE_SUBCATEGORY" val="29"/>
  <p:tag name="KSO_WM_TEMPLATE_MASTER_TYPE" val="0"/>
  <p:tag name="KSO_WM_TEMPLATE_COLOR_TYPE" val="0"/>
  <p:tag name="KSO_WM_SLIDE_ITEM_CNT" val="3"/>
  <p:tag name="KSO_WM_SLIDE_INDEX" val="3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8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222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2023-12-17T15:12:26Z</dcterms:created>
  <dcterms:modified xsi:type="dcterms:W3CDTF">2023-12-17T15:12:26Z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a56fd508f9944838a65d18537472afc4_21</vt:lpwstr>
  </property>
</Properties>
</file>