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642" r:id="rId1"/>
    <p:sldMasterId id="2147490679" r:id="rId2"/>
  </p:sldMasterIdLst>
  <p:notesMasterIdLst>
    <p:notesMasterId r:id="rId3"/>
  </p:notesMasterIdLst>
  <p:sldIdLst>
    <p:sldId id="3469" r:id="rId4"/>
    <p:sldId id="3474" r:id="rId5"/>
    <p:sldId id="3478" r:id="rId6"/>
    <p:sldId id="3481" r:id="rId7"/>
    <p:sldId id="3484" r:id="rId8"/>
    <p:sldId id="3487" r:id="rId9"/>
    <p:sldId id="3490" r:id="rId10"/>
    <p:sldId id="3493" r:id="rId11"/>
    <p:sldId id="3496" r:id="rId12"/>
    <p:sldId id="3499" r:id="rId13"/>
    <p:sldId id="3502" r:id="rId14"/>
    <p:sldId id="3505" r:id="rId15"/>
    <p:sldId id="3508" r:id="rId16"/>
    <p:sldId id="3511" r:id="rId17"/>
    <p:sldId id="3514" r:id="rId18"/>
    <p:sldId id="3517" r:id="rId19"/>
    <p:sldId id="3520" r:id="rId20"/>
    <p:sldId id="3523" r:id="rId21"/>
    <p:sldId id="3526" r:id="rId22"/>
    <p:sldId id="3529" r:id="rId23"/>
    <p:sldId id="3532" r:id="rId24"/>
    <p:sldId id="3535" r:id="rId25"/>
    <p:sldId id="3538" r:id="rId26"/>
    <p:sldId id="3541" r:id="rId27"/>
    <p:sldId id="3544" r:id="rId28"/>
    <p:sldId id="3547" r:id="rId29"/>
    <p:sldId id="3550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643" r:id="rId1"/>
    <p:sldLayoutId id="2147490644" r:id="rId2"/>
    <p:sldLayoutId id="2147490645" r:id="rId3"/>
    <p:sldLayoutId id="2147490646" r:id="rId4"/>
    <p:sldLayoutId id="2147490647" r:id="rId5"/>
    <p:sldLayoutId id="2147490648" r:id="rId6"/>
    <p:sldLayoutId id="2147490649" r:id="rId7"/>
    <p:sldLayoutId id="2147490650" r:id="rId8"/>
    <p:sldLayoutId id="2147490651" r:id="rId9"/>
    <p:sldLayoutId id="2147490652" r:id="rId10"/>
    <p:sldLayoutId id="214749065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680" r:id="rId1"/>
    <p:sldLayoutId id="2147490681" r:id="rId2"/>
    <p:sldLayoutId id="2147490682" r:id="rId3"/>
    <p:sldLayoutId id="2147490683" r:id="rId4"/>
    <p:sldLayoutId id="2147490684" r:id="rId5"/>
    <p:sldLayoutId id="2147490685" r:id="rId6"/>
    <p:sldLayoutId id="2147490686" r:id="rId7"/>
    <p:sldLayoutId id="2147490687" r:id="rId8"/>
    <p:sldLayoutId id="2147490688" r:id="rId9"/>
    <p:sldLayoutId id="2147490689" r:id="rId10"/>
    <p:sldLayoutId id="214749069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tags" Target="../tags/tag195.xml"/><Relationship Id="rId20" Type="http://schemas.openxmlformats.org/officeDocument/2006/relationships/tags" Target="../tags/tag196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tags" Target="../tags/tag231.xml"/><Relationship Id="rId16" Type="http://schemas.openxmlformats.org/officeDocument/2006/relationships/tags" Target="../tags/tag232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tags" Target="../tags/tag337.xml"/><Relationship Id="rId18" Type="http://schemas.openxmlformats.org/officeDocument/2006/relationships/tags" Target="../tags/tag338.xml"/><Relationship Id="rId19" Type="http://schemas.openxmlformats.org/officeDocument/2006/relationships/tags" Target="../tags/tag339.xml"/><Relationship Id="rId20" Type="http://schemas.openxmlformats.org/officeDocument/2006/relationships/tags" Target="../tags/tag340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3030"/>
          </a:bodyPr>
          <a:p>
            <a:r>
              <a:rPr altLang="en-US" lang="zh-CN"/>
              <a:t>初中政治教育中思想品德培养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818890" y="110299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3892830" y="11484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750004" y="12138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63571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思想品德培养在初中政治教育中的重要性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818890" y="213296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3892830" y="217838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750004" y="224386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63571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初中政治教育中思想品德培养的主要内容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818890" y="316293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3892830" y="32083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750004" y="32738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初中政治教育中思想品德培养的方法和途径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818890" y="419290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3892830" y="423832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750004" y="430380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初中政治教育中思想品德培养的评估和反馈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818890" y="522287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3892830" y="52682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750004" y="53337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初中政治教育中思想品德培养的挑战和对策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思想品德培养在初中政治教育中的重要性</a:t>
            </a:r>
            <a:endParaRPr altLang="en-US" lang="zh-CN"/>
          </a:p>
        </p:txBody>
      </p:sp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2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思想品德培养是初中政治教育的重要组成部分</a:t>
            </a:r>
            <a:endParaRPr altLang="en-US" lang="zh-CN"/>
          </a:p>
        </p:txBody>
      </p:sp>
      <p:sp>
        <p:nvSpPr>
          <p:cNvPr id="104896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思想品德培养对于学生的个人成长和社会发展具有重要意义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初中政治教育应该注重思想品德培养，将其贯穿于整个教育过程中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思想品德培养有助于塑造学生的良好品德和道德素养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思想品德培养是初中政治教育的重要目标之一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思想品德培养对于学生个人成长和社会发展的意义</a:t>
            </a:r>
            <a:endParaRPr altLang="en-US" lang="zh-CN"/>
          </a:p>
        </p:txBody>
      </p:sp>
      <p:sp>
        <p:nvSpPr>
          <p:cNvPr id="104902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塑造健康人格，提高综合素质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培养责任感和奉献精神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增强社会适应能力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传承优秀文化价值观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思想品德培养在初中政治教育中的具体目标</a:t>
            </a:r>
            <a:endParaRPr altLang="en-US" lang="zh-CN"/>
          </a:p>
        </p:txBody>
      </p:sp>
      <p:sp>
        <p:nvSpPr>
          <p:cNvPr id="10490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培养学生的爱国主义情感和民族精神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提高学生的道德素质和行为习惯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引导学生树立正确的世界观、人生观和价值观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增强学生的社会责任感和公民意识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初中政治教育中思想品德培养的主要内容</a:t>
            </a:r>
            <a:endParaRPr altLang="en-US" lang="zh-CN"/>
          </a:p>
        </p:txBody>
      </p:sp>
      <p:sp>
        <p:nvSpPr>
          <p:cNvPr id="104914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14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爱国主义和集体主义教育</a:t>
            </a:r>
            <a:endParaRPr altLang="en-US" lang="zh-CN"/>
          </a:p>
        </p:txBody>
      </p:sp>
      <p:sp>
        <p:nvSpPr>
          <p:cNvPr id="1049188" name="任意多边形 20"/>
          <p:cNvSpPr/>
          <p:nvPr>
            <p:custDataLst>
              <p:tags r:id="rId1"/>
            </p:custDataLst>
          </p:nvPr>
        </p:nvSpPr>
        <p:spPr>
          <a:xfrm rot="2700000">
            <a:off x="4209652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55792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爱国主义教育：培养学生热爱祖国、民族和文化的情感，增强国家意识和民族自豪感。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2"/>
          <p:cNvSpPr/>
          <p:nvPr>
            <p:custDataLst>
              <p:tags r:id="rId3"/>
            </p:custDataLst>
          </p:nvPr>
        </p:nvSpPr>
        <p:spPr>
          <a:xfrm>
            <a:off x="3987431" y="2843282"/>
            <a:ext cx="1723347" cy="12203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任意多边形 18"/>
          <p:cNvSpPr/>
          <p:nvPr>
            <p:custDataLst>
              <p:tags r:id="rId4"/>
            </p:custDataLst>
          </p:nvPr>
        </p:nvSpPr>
        <p:spPr>
          <a:xfrm rot="5400000">
            <a:off x="6699060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3896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集体主义教育：引导学生树立集体观念，注重团队合作，培养集体荣誉感和责任感。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43"/>
          <p:cNvSpPr/>
          <p:nvPr>
            <p:custDataLst>
              <p:tags r:id="rId6"/>
            </p:custDataLst>
          </p:nvPr>
        </p:nvSpPr>
        <p:spPr>
          <a:xfrm>
            <a:off x="6475535" y="2843282"/>
            <a:ext cx="1723347" cy="12203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社会公德和法律法规教育</a:t>
            </a:r>
            <a:endParaRPr altLang="en-US" lang="zh-CN"/>
          </a:p>
        </p:txBody>
      </p:sp>
      <p:sp>
        <p:nvSpPr>
          <p:cNvPr id="10492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社会公德教育：培养学生尊重他人、关心社会、爱护公共财产等良好品质，树立正确的价值观和道德观。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爱国主义教育：培养学生热爱祖国、热爱人民、维护国家利益的意识，弘扬民族精神，增强民族自豪感。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集体主义教育：引导学生树立集体主义观念，关心集体利益，团结协作，共同进步。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法律法规教育：让学生了解国家法律法规，增强法律意识和法治观念，做到守法用法，维护社会稳定。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道德品质和行为习惯教育</a:t>
            </a:r>
            <a:endParaRPr altLang="en-US" lang="zh-CN"/>
          </a:p>
        </p:txBody>
      </p:sp>
      <p:sp>
        <p:nvSpPr>
          <p:cNvPr id="104930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行为习惯：初中政治教育应关注学生的行为习惯，通过引导和规范，帮助学生养成良好的行为习惯，树立正确的行为准则。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道德品质：初中政治教育应注重培养学生的道德品质，包括诚实、守信、尊重、责任等基本价值观。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教育方式：采用多种教育方式，如课堂讲解、案例分析、角色扮演等，以提高学生的道德意识和行为素养。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实践应用：鼓励学生将所学知识应用到实际生活中，通过实践来培养良好的道德品质和行为习惯。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心理健康和生命教育</a:t>
            </a:r>
            <a:endParaRPr altLang="en-US" lang="zh-CN"/>
          </a:p>
        </p:txBody>
      </p:sp>
      <p:sp>
        <p:nvSpPr>
          <p:cNvPr id="1049358" name="矩形: 圆角 4"/>
          <p:cNvSpPr/>
          <p:nvPr>
            <p:custDataLst>
              <p:tags r:id="rId1"/>
            </p:custDataLst>
          </p:nvPr>
        </p:nvSpPr>
        <p:spPr>
          <a:xfrm>
            <a:off x="608400" y="3370245"/>
            <a:ext cx="5102958" cy="998874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60" name="正文"/>
          <p:cNvSpPr txBox="1"/>
          <p:nvPr>
            <p:custDataLst>
              <p:tags r:id="rId2"/>
            </p:custDataLst>
          </p:nvPr>
        </p:nvSpPr>
        <p:spPr>
          <a:xfrm>
            <a:off x="1134190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8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心理健康：培养学生积极向上的心态，增强自我调节能力，预防心理问题的发生。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362" name="矩形: 圆角 4"/>
          <p:cNvSpPr/>
          <p:nvPr>
            <p:custDataLst>
              <p:tags r:id="rId3"/>
            </p:custDataLst>
          </p:nvPr>
        </p:nvSpPr>
        <p:spPr>
          <a:xfrm>
            <a:off x="6474642" y="3370245"/>
            <a:ext cx="5102958" cy="99950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64" name="正文"/>
          <p:cNvSpPr txBox="1"/>
          <p:nvPr>
            <p:custDataLst>
              <p:tags r:id="rId4"/>
            </p:custDataLst>
          </p:nvPr>
        </p:nvSpPr>
        <p:spPr>
          <a:xfrm>
            <a:off x="6921691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8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生命教育：引导学生认识生命、珍惜生命、尊重生命，培养正确的生命观和价值观。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初中政治教育中思想品德培养的方法和途径</a:t>
            </a:r>
            <a:endParaRPr altLang="en-US" lang="zh-CN"/>
          </a:p>
        </p:txBody>
      </p:sp>
      <p:sp>
        <p:nvSpPr>
          <p:cNvPr id="104940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40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课堂教学和课外活动相结合</a:t>
            </a:r>
            <a:endParaRPr altLang="en-US" lang="zh-CN"/>
          </a:p>
        </p:txBody>
      </p:sp>
      <p:sp>
        <p:nvSpPr>
          <p:cNvPr id="104944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课堂教学：通过政治课程，传授思想品德知识，引导学生树立正确的价值观。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课外活动：组织社会实践、志愿服务等活动，让学生在实践中体验和感悟思想品德的重要性。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结合方式：将课堂所学与课外实践相互补充，形成完整的思想品德培养体系。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效果：增强学生的社会责任感和实践能力，培养具有良好思想品德的公民。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理论学习和实践体验相结合</a:t>
            </a:r>
            <a:endParaRPr altLang="en-US" lang="zh-CN"/>
          </a:p>
        </p:txBody>
      </p:sp>
      <p:sp>
        <p:nvSpPr>
          <p:cNvPr id="1049488" name="矩形 3"/>
          <p:cNvSpPr/>
          <p:nvPr>
            <p:custDataLst>
              <p:tags r:id="rId1"/>
            </p:custDataLst>
          </p:nvPr>
        </p:nvSpPr>
        <p:spPr>
          <a:xfrm>
            <a:off x="2643997" y="5184059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任意多边形 5"/>
          <p:cNvSpPr/>
          <p:nvPr>
            <p:custDataLst>
              <p:tags r:id="rId2"/>
            </p:custDataLst>
          </p:nvPr>
        </p:nvSpPr>
        <p:spPr>
          <a:xfrm>
            <a:off x="2703873" y="5187922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492" name="正文"/>
          <p:cNvSpPr txBox="1"/>
          <p:nvPr>
            <p:custDataLst>
              <p:tags r:id="rId3"/>
            </p:custDataLst>
          </p:nvPr>
        </p:nvSpPr>
        <p:spPr>
          <a:xfrm>
            <a:off x="3147473" y="5628947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作用：通过理论学习和实践体验相结合的方式，可以培养学生的政治素养和思想品德，提高学生的综合素质和社会适应能力。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94" name="标题"/>
          <p:cNvSpPr txBox="1"/>
          <p:nvPr>
            <p:custDataLst>
              <p:tags r:id="rId4"/>
            </p:custDataLst>
          </p:nvPr>
        </p:nvSpPr>
        <p:spPr>
          <a:xfrm>
            <a:off x="3105624" y="5183415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496" name="矩形 8"/>
          <p:cNvSpPr/>
          <p:nvPr>
            <p:custDataLst>
              <p:tags r:id="rId5"/>
            </p:custDataLst>
          </p:nvPr>
        </p:nvSpPr>
        <p:spPr>
          <a:xfrm>
            <a:off x="2643997" y="3953054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任意多边形 5"/>
          <p:cNvSpPr/>
          <p:nvPr>
            <p:custDataLst>
              <p:tags r:id="rId6"/>
            </p:custDataLst>
          </p:nvPr>
        </p:nvSpPr>
        <p:spPr>
          <a:xfrm>
            <a:off x="2703873" y="3956917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500" name="正文"/>
          <p:cNvSpPr txBox="1"/>
          <p:nvPr>
            <p:custDataLst>
              <p:tags r:id="rId7"/>
            </p:custDataLst>
          </p:nvPr>
        </p:nvSpPr>
        <p:spPr>
          <a:xfrm>
            <a:off x="3147473" y="4397941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结合方式：将理论学习与实践体验相结合，让学生在掌握理论知识的同时，通过实践体验加深对政治理论知识的理解，提高思想觉悟和政治素养。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02" name="标题"/>
          <p:cNvSpPr txBox="1"/>
          <p:nvPr>
            <p:custDataLst>
              <p:tags r:id="rId8"/>
            </p:custDataLst>
          </p:nvPr>
        </p:nvSpPr>
        <p:spPr>
          <a:xfrm>
            <a:off x="3105624" y="3952410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504" name="矩形 23"/>
          <p:cNvSpPr/>
          <p:nvPr>
            <p:custDataLst>
              <p:tags r:id="rId9"/>
            </p:custDataLst>
          </p:nvPr>
        </p:nvSpPr>
        <p:spPr>
          <a:xfrm>
            <a:off x="2643997" y="1491044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任意多边形 5"/>
          <p:cNvSpPr/>
          <p:nvPr>
            <p:custDataLst>
              <p:tags r:id="rId10"/>
            </p:custDataLst>
          </p:nvPr>
        </p:nvSpPr>
        <p:spPr>
          <a:xfrm>
            <a:off x="2703873" y="1494907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508" name="正文"/>
          <p:cNvSpPr txBox="1"/>
          <p:nvPr>
            <p:custDataLst>
              <p:tags r:id="rId11"/>
            </p:custDataLst>
          </p:nvPr>
        </p:nvSpPr>
        <p:spPr>
          <a:xfrm>
            <a:off x="3147473" y="1935931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理论学习：通过课堂讲授、阅读教材等方式，掌握政治理论知识，形成正确的思想观念。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10" name="标题"/>
          <p:cNvSpPr txBox="1"/>
          <p:nvPr>
            <p:custDataLst>
              <p:tags r:id="rId12"/>
            </p:custDataLst>
          </p:nvPr>
        </p:nvSpPr>
        <p:spPr>
          <a:xfrm>
            <a:off x="3147473" y="1490400"/>
            <a:ext cx="2192889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512" name="矩形 27"/>
          <p:cNvSpPr/>
          <p:nvPr>
            <p:custDataLst>
              <p:tags r:id="rId13"/>
            </p:custDataLst>
          </p:nvPr>
        </p:nvSpPr>
        <p:spPr>
          <a:xfrm>
            <a:off x="2643997" y="2722049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任意多边形 5"/>
          <p:cNvSpPr/>
          <p:nvPr>
            <p:custDataLst>
              <p:tags r:id="rId14"/>
            </p:custDataLst>
          </p:nvPr>
        </p:nvSpPr>
        <p:spPr>
          <a:xfrm>
            <a:off x="2703873" y="2725912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516" name="正文"/>
          <p:cNvSpPr txBox="1"/>
          <p:nvPr>
            <p:custDataLst>
              <p:tags r:id="rId15"/>
            </p:custDataLst>
          </p:nvPr>
        </p:nvSpPr>
        <p:spPr>
          <a:xfrm>
            <a:off x="3147473" y="3166936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实践体验：通过社会实践、志愿服务等方式，让学生在实践中体验政治理论知识的实际应用，增强社会责任感和公民意识。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18" name="标题"/>
          <p:cNvSpPr txBox="1"/>
          <p:nvPr>
            <p:custDataLst>
              <p:tags r:id="rId16"/>
            </p:custDataLst>
          </p:nvPr>
        </p:nvSpPr>
        <p:spPr>
          <a:xfrm>
            <a:off x="3105624" y="2721405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教师引导和学生自我教育相结合</a:t>
            </a:r>
            <a:endParaRPr altLang="en-US" lang="zh-CN"/>
          </a:p>
        </p:txBody>
      </p:sp>
      <p:sp>
        <p:nvSpPr>
          <p:cNvPr id="104955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结合方式：通过课堂互动、小组讨论、主题班会等形式，将教师引导和学生自我教育相结合，共同促进思想品德的培养。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效果：提高思想品德教育的实效性，培养具有良好品德和公民素养的初中生。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教师引导：通过课堂教学、课外辅导等方式引导学生树立正确的思想观念和价值观。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学生自我教育：鼓励学生自主学习、独立思考，培养自我教育的能力。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学校教育和家庭教育相结合</a:t>
            </a:r>
            <a:endParaRPr altLang="en-US" lang="zh-CN"/>
          </a:p>
        </p:txBody>
      </p:sp>
      <p:sp>
        <p:nvSpPr>
          <p:cNvPr id="104961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家长应积极参与学校的政治教育活动，与学校共同制定教育计划。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家长应关注孩子的思想动态，及时与学校沟通交流，共同解决孩子面临的问题。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学校应与家庭建立紧密联系，共同关注学生的思想品德发展。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学校应向家长宣传政治教育的重要性，并指导家长在家庭中开展相关教育。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初中政治教育中思想品德培养的评估和反馈</a:t>
            </a:r>
            <a:endParaRPr altLang="en-US" lang="zh-CN"/>
          </a:p>
        </p:txBody>
      </p:sp>
      <p:sp>
        <p:nvSpPr>
          <p:cNvPr id="104967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67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思想品德培养评估的意义和目的</a:t>
            </a:r>
            <a:endParaRPr altLang="en-US" lang="zh-CN"/>
          </a:p>
        </p:txBody>
      </p:sp>
      <p:sp>
        <p:nvSpPr>
          <p:cNvPr id="104971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了解学生思想品德发展状况，为制定培养方案提供依据。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及时发现和纠正培养过程中的问题，提高培养效果。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激励学生积极参与培养活动，促进自我完善和发展。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为学校、家庭和社会共同参与学生思想品德培养提供平台。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思想品德培养评估的方法和手段</a:t>
            </a:r>
            <a:endParaRPr altLang="en-US" lang="zh-CN"/>
          </a:p>
        </p:txBody>
      </p:sp>
      <p:sp>
        <p:nvSpPr>
          <p:cNvPr id="10497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观察法：通过观察学生在日常生活中的表现，评估其思想品德发展状况。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问卷调查法：通过问卷调查了解学生对思想品德教育的认知和态度。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测试法：通过测试学生对思想品德知识的掌握程度，评估其学习效果。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实践法：通过组织实践活动，观察学生在实际操作中的表现，评估其思想品德水平。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思想品德培养评估的结果分析和反馈</a:t>
            </a:r>
            <a:endParaRPr altLang="en-US" lang="zh-CN"/>
          </a:p>
        </p:txBody>
      </p:sp>
      <p:sp>
        <p:nvSpPr>
          <p:cNvPr id="104983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结果分析：通过评估，了解学生在思想品德方面的表现和进步情况，分析存在的问题和不足。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反馈方式：根据评估结果，及时向学生、家长和教师反馈，提供针对性的建议和指导。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反馈内容：包括学生的表现、进步情况、存在的问题和不足，以及改进的建议和措施。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反馈效果：通过有效的反馈，促使学生认识到自己的不足，明确改进方向，提高思想品德培养的效果。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思想品德培养评估的改进和提高</a:t>
            </a:r>
            <a:endParaRPr altLang="en-US" lang="zh-CN"/>
          </a:p>
        </p:txBody>
      </p:sp>
      <p:sp>
        <p:nvSpPr>
          <p:cNvPr id="104989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强化反馈机制：及时向学生、教师和家长反馈评估结果，以便针对性地调整教学策略和改进个人发展计划。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建立科学合理的评估体系：确保评估的公正性和客观性，采用多种评估方式，包括考试、观察、作品评价等。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重视过程评估：关注学生在学习过程中的表现，及时发现和解决存在的问题，提高学生的学习积极性和主动性。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促进评估与教学相互融合：将评估贯穿于整个教学过程中，使评估成为提高教学质量的重要手段。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初中政治教育中思想品德培养的挑战和对策</a:t>
            </a:r>
            <a:endParaRPr altLang="en-US" lang="zh-CN"/>
          </a:p>
        </p:txBody>
      </p:sp>
      <p:sp>
        <p:nvSpPr>
          <p:cNvPr id="104994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94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应对社会多元化对思想品德培养的挑战</a:t>
            </a:r>
            <a:endParaRPr altLang="en-US" lang="zh-CN"/>
          </a:p>
        </p:txBody>
      </p:sp>
      <p:sp>
        <p:nvSpPr>
          <p:cNvPr id="104998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挑战：社会多元化导致学生思想观念复杂化，需要加强思想品德教育。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对策：学校应注重德育课程建设，强化德育教育，引导学生树立正确的价值观。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挑战：社会多元化导致信息传播渠道多样化，需要加强信息筛选和监管。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对策：学校应建立信息筛选机制，加强对学生接触的信息进行监管，防止不良信息对学生产生负面影响。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提高教师队伍的思想品德素质和能力</a:t>
            </a:r>
            <a:endParaRPr altLang="en-US" lang="zh-CN"/>
          </a:p>
        </p:txBody>
      </p:sp>
      <p:sp>
        <p:nvSpPr>
          <p:cNvPr id="105002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加强教师的思想政治教育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培养教师的道德责任感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提高教师的道德判断能力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鼓励教师积极参与社会实践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加强学校与家庭、社区的合作与联动</a:t>
            </a:r>
            <a:endParaRPr altLang="en-US" lang="zh-CN"/>
          </a:p>
        </p:txBody>
      </p:sp>
      <p:sp>
        <p:nvSpPr>
          <p:cNvPr id="10500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共同参与：学校、家庭和社区共同参与思想品德培养计划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资源整合：整合各方资源，为学生提供更丰富的实践机会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形成合力：形成教育合力，提高思想品德培养的效果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信息共享：及时交流学生的思想动态和行为表现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创新思想品德培养的方式和方法</a:t>
            </a:r>
            <a:endParaRPr altLang="en-US" lang="zh-CN"/>
          </a:p>
        </p:txBody>
      </p:sp>
      <p:sp>
        <p:nvSpPr>
          <p:cNvPr id="105015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创新教学方式：采用案例分析、角色扮演、小组讨论等多样化教学方式，激发学生的学习兴趣和主动性。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整合教学资源：利用多媒体、网络等现代化教学资源，丰富教学内容，拓宽学生视野。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强化实践教学：组织学生参与社会实践、志愿服务等活动，让学生在实践中体验和感悟，提高思想觉悟和品德修养。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完善评价体系：建立多元化的评价体系，关注学生的综合素质和全面发展，鼓励学生自我评价和互相评价，提高评价的客观性和准确性。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19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5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5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5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5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5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5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5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SLIDE_ID" val="custom2023030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7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0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12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6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08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3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347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2023-12-31T13:59:12Z</dcterms:created>
  <dcterms:modified xsi:type="dcterms:W3CDTF">2023-12-31T13:59:12Z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c699a438c29640bf93a5af950f0e5c1f_21</vt:lpwstr>
  </property>
</Properties>
</file>