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44" r:id="rId1"/>
    <p:sldMasterId id="2147488281" r:id="rId2"/>
  </p:sldMasterIdLst>
  <p:notesMasterIdLst>
    <p:notesMasterId r:id="rId3"/>
  </p:notesMasterIdLst>
  <p:sldIdLst>
    <p:sldId id="2298" r:id="rId4"/>
    <p:sldId id="2302" r:id="rId5"/>
    <p:sldId id="2305" r:id="rId6"/>
    <p:sldId id="2308" r:id="rId7"/>
    <p:sldId id="2311" r:id="rId8"/>
    <p:sldId id="2314" r:id="rId9"/>
    <p:sldId id="2317" r:id="rId10"/>
    <p:sldId id="2320" r:id="rId11"/>
    <p:sldId id="2323" r:id="rId12"/>
    <p:sldId id="2326" r:id="rId13"/>
    <p:sldId id="2329" r:id="rId14"/>
    <p:sldId id="2332" r:id="rId15"/>
    <p:sldId id="2335" r:id="rId16"/>
    <p:sldId id="2338" r:id="rId17"/>
    <p:sldId id="2341" r:id="rId18"/>
    <p:sldId id="2344" r:id="rId19"/>
    <p:sldId id="2347" r:id="rId20"/>
    <p:sldId id="2350" r:id="rId21"/>
    <p:sldId id="2353" r:id="rId22"/>
    <p:sldId id="2356" r:id="rId23"/>
    <p:sldId id="2359" r:id="rId24"/>
    <p:sldId id="2362" r:id="rId25"/>
    <p:sldId id="2365" r:id="rId26"/>
    <p:sldId id="2368" r:id="rId27"/>
    <p:sldId id="2371" r:id="rId28"/>
    <p:sldId id="2374" r:id="rId29"/>
    <p:sldId id="237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45" r:id="rId1"/>
    <p:sldLayoutId id="2147488246" r:id="rId2"/>
    <p:sldLayoutId id="2147488247" r:id="rId3"/>
    <p:sldLayoutId id="2147488248" r:id="rId4"/>
    <p:sldLayoutId id="2147488249" r:id="rId5"/>
    <p:sldLayoutId id="2147488250" r:id="rId6"/>
    <p:sldLayoutId id="2147488251" r:id="rId7"/>
    <p:sldLayoutId id="2147488252" r:id="rId8"/>
    <p:sldLayoutId id="2147488253" r:id="rId9"/>
    <p:sldLayoutId id="2147488254" r:id="rId10"/>
    <p:sldLayoutId id="21474882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82" r:id="rId1"/>
    <p:sldLayoutId id="2147488283" r:id="rId2"/>
    <p:sldLayoutId id="2147488284" r:id="rId3"/>
    <p:sldLayoutId id="2147488285" r:id="rId4"/>
    <p:sldLayoutId id="2147488286" r:id="rId5"/>
    <p:sldLayoutId id="2147488287" r:id="rId6"/>
    <p:sldLayoutId id="2147488288" r:id="rId7"/>
    <p:sldLayoutId id="2147488289" r:id="rId8"/>
    <p:sldLayoutId id="2147488290" r:id="rId9"/>
    <p:sldLayoutId id="2147488291" r:id="rId10"/>
    <p:sldLayoutId id="21474882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学校双减培养学生科学素养的有效途径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双减政策背景下的科学教育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创新教学方式，提升科学教育质量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强化师资培训，提高教师科学素养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加强学校与家庭、社会的联动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完善科学教育评价体系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总结与展望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双减政策背景下的科学教育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双减政策的出台和意义</a:t>
            </a:r>
            <a:endParaRPr altLang="en-US" lang="zh-CN"/>
          </a:p>
        </p:txBody>
      </p:sp>
      <p:sp>
        <p:nvSpPr>
          <p:cNvPr id="10489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政策意义：促进学生全面发展、健康成长的必要举措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出台背景：为减轻学生过重作业负担和校外培训负担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实施效果：有效减轻学生学业负担，提高教育质量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未来展望：不断完善双减政策，推动教育改革深入发展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科学素养在教育中的重要性</a:t>
            </a:r>
            <a:endParaRPr altLang="en-US" lang="zh-CN"/>
          </a:p>
        </p:txBody>
      </p:sp>
      <p:sp>
        <p:nvSpPr>
          <p:cNvPr id="10489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科学素养是现代社会必备的素质，对于个人和社会发展至关重要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双减政策背景下，科学教育更加注重实践和探究，有利于培养学生的科学素养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科学素养的提升有助于培养学生的创新能力和解决问题的能力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学校应该加强科学教育，完善科学教育课程体系，提高科学教育质量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学校在双减政策下如何调整科学教育策略</a:t>
            </a:r>
            <a:endParaRPr altLang="en-US" lang="zh-CN"/>
          </a:p>
        </p:txBody>
      </p:sp>
      <p:sp>
        <p:nvSpPr>
          <p:cNvPr id="10490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优化教学方式：采用探究式、项目式等新型教学方式，提高学生科学素养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调整课程设置：减少重复和低质量课程，增加创新性和实践性课程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强化科学教育师资培训：提高教师科学素养和教学能力，为科学教育提供有力保障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开展科学教育实践活动：组织学生参加科技竞赛、科学实验等活动，增强学生科学实践能力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创新教学方式，提升科学教育质量</a:t>
            </a:r>
            <a:endParaRPr altLang="en-US" lang="zh-CN"/>
          </a:p>
        </p:txBody>
      </p:sp>
      <p:sp>
        <p:nvSpPr>
          <p:cNvPr id="10491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探究式学习在科学教育中的应用</a:t>
            </a:r>
            <a:endParaRPr altLang="en-US" lang="zh-CN"/>
          </a:p>
        </p:txBody>
      </p:sp>
      <p:sp>
        <p:nvSpPr>
          <p:cNvPr id="10491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探究式学习定义：通过引导学生主动探究、发现问题、解决问题，培养其创新能力和科学素养的学习方式。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应用场景：在科学教育中广泛应用，如物理、化学、生物等学科，通过实验、观察、分析等方式进行探究式学习。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实施方式：教师作为引导者，提供探究主题和材料，学生分组进行探究活动，记录数据并分析结果，得出结论。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优势与效果：探究式学习能够激发学生的学习兴趣和主动性，培养其科学思维和创新能力，提高科学教育质量。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利用科技手段提升教学效果</a:t>
            </a:r>
            <a:endParaRPr altLang="en-US" lang="zh-CN"/>
          </a:p>
        </p:txBody>
      </p:sp>
      <p:sp>
        <p:nvSpPr>
          <p:cNvPr id="10492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利用多媒体技术，丰富教学内容和形式，激发学生的学习兴趣。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采用在线教育平台，实现远程教学和互动，提高教学效率和覆盖面。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利用虚拟现实技术，模拟实验环境和操作过程，增强学生的实践能力和创新精神。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引入人工智能辅助教学，个性化推荐学习资源和方法，提高学生的学习效果和科学素养。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开展科学实践活动，增强学生实践能力</a:t>
            </a:r>
            <a:endParaRPr altLang="en-US" lang="zh-CN"/>
          </a:p>
        </p:txBody>
      </p:sp>
      <p:sp>
        <p:nvSpPr>
          <p:cNvPr id="10492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组织学生参与科学实验，培养动手能力和观察力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开展科学探究活动，引导学生自主发现问题、解决问题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组织科学考察活动，拓宽学生视野，增强实践能力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创新教学方式，利用科技手段提高科学教育质量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强化师资培训，提高教师科学素养</a:t>
            </a:r>
            <a:endParaRPr altLang="en-US" lang="zh-CN"/>
          </a:p>
        </p:txBody>
      </p:sp>
      <p:sp>
        <p:nvSpPr>
          <p:cNvPr id="104934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教师科学素养的内涵和重要性</a:t>
            </a:r>
            <a:endParaRPr altLang="en-US" lang="zh-CN"/>
          </a:p>
        </p:txBody>
      </p:sp>
      <p:sp>
        <p:nvSpPr>
          <p:cNvPr id="10493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教师科学素养包括科学知识、科学方法和科学精神等方面。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提高教师科学素养有利于提高教育教学质量，培养创新型人才。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教师科学素养的培养需要不断加强自身学习和参加专业培训。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教师科学素养的高低直接影响着学生科学素养的培养和发展。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开展教师科学素养培训的途径和方法</a:t>
            </a:r>
            <a:endParaRPr altLang="en-US" lang="zh-CN"/>
          </a:p>
        </p:txBody>
      </p:sp>
      <p:sp>
        <p:nvSpPr>
          <p:cNvPr id="10494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鼓励教师自主学习，提高自身的科学素养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定期组织教师参加专业培训，提高教师的科学素养水平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加强教师之间的交流与合作，共同提高科学素养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开展科学素养竞赛等活动，激发教师的学习热情和积极性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建立教师科学素养评价体系</a:t>
            </a:r>
            <a:endParaRPr altLang="en-US" lang="zh-CN"/>
          </a:p>
        </p:txBody>
      </p:sp>
      <p:sp>
        <p:nvSpPr>
          <p:cNvPr id="10495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评价标准：根据教师专业发展需求，制定科学素养评价标准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评价周期：定期开展评价，及时反馈教师科学素养发展情况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评价结果：将评价结果与教师绩效、晋升等挂钩，激励教师提高自身科学素养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评价方式：采用多种评价方式，如自我评价、同行评价、学生评价等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加强学校与家庭、社会的联动</a:t>
            </a:r>
            <a:endParaRPr altLang="en-US" lang="zh-CN"/>
          </a:p>
        </p:txBody>
      </p:sp>
      <p:sp>
        <p:nvSpPr>
          <p:cNvPr id="104960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家庭在培养学生科学素养中的作用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家庭是孩子成长的第一个课堂，家长是孩子的第一任老师，因此家庭教育对孩子的科学素养培养至关重要。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家长可以通过日常生活中的点滴，引导孩子观察、思考、实践，培养他们的科学兴趣和探究精神。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家长可以与学校、社区等合作，共同参与孩子的科学教育活动，促进家庭与学校之间的互动与合作。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家长应该注重培养孩子的科学素养，关注孩子在科学方面的兴趣和特长，为他们提供更多的科学教育资源和机会。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社会资源在科学教育中的利用</a:t>
            </a:r>
            <a:endParaRPr altLang="en-US" lang="zh-CN"/>
          </a:p>
        </p:txBody>
      </p:sp>
      <p:sp>
        <p:nvSpPr>
          <p:cNvPr id="10496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利用社会资源，如科技馆、博物馆等，为学生提供实践机会，增强科学素养。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邀请科技专家、学者进校园，为学生提供科学指导，拓宽学生视野。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开展科学教育活动，如科学竞赛、科普讲座等，提高学生学习科学的兴趣和积极性。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加强学校与家庭、社区的合作，共同营造科学教育的良好氛围，促进学生的全面发展。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学校与家庭、社会共同推进科学教育</a:t>
            </a:r>
            <a:endParaRPr altLang="en-US" lang="zh-CN"/>
          </a:p>
        </p:txBody>
      </p:sp>
      <p:sp>
        <p:nvSpPr>
          <p:cNvPr id="10497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学校与家庭：加强沟通与合作，共同关注学生的科学素养培养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学校与社会：利用社会资源，开展科学实践活动，拓宽学生科学视野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家庭与社会：积极参与科学教育活动，形成良好的科学教育氛围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学校、家庭与社会：共同制定科学教育计划，确保科学素养培养的系统性和连贯性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完善科学教育评价体系</a:t>
            </a:r>
            <a:endParaRPr altLang="en-US" lang="zh-CN"/>
          </a:p>
        </p:txBody>
      </p:sp>
      <p:sp>
        <p:nvSpPr>
          <p:cNvPr id="104982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科学教育评价体系的构建原则</a:t>
            </a:r>
            <a:endParaRPr altLang="en-US" lang="zh-CN"/>
          </a:p>
        </p:txBody>
      </p:sp>
      <p:sp>
        <p:nvSpPr>
          <p:cNvPr id="10498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注重过程评价，关注学生个体差异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强调实践操作，提高科学探究能力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结合多种评价方式，形成性评价与终结性评价相结合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注重评价结果反馈，促进学生自我反思与改进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实施过程性评价和终结性评价相结合</a:t>
            </a:r>
            <a:endParaRPr altLang="en-US" lang="zh-CN"/>
          </a:p>
        </p:txBody>
      </p:sp>
      <p:sp>
        <p:nvSpPr>
          <p:cNvPr id="10499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过程性评价：关注学生学习过程中的表现和进步，及时给予反馈和指导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终结性评价：在课程或学期结束时进行，检验学生对科学知识的掌握程度和应用能力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结合方式：将过程性评价和终结性评价相结合，全面了解学生的学习情况和发展潜力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实施建议：制定科学合理的评价标准和方法，提高评价的客观性和准确性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评价结果的应用和反馈</a:t>
            </a:r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根据评价结果，调整和完善科学教育课程和教学方法。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将评价结果作为学生升学、评优的重要参考依据。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定期对科学教育评价体系进行评估和修订，确保其科学性和有效性。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建立评价结果反馈机制，及时向学校、教师和学生提供反馈信息，促进教学相长。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3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学校双减培养学生科学素养的成效与经验</a:t>
            </a:r>
            <a:endParaRPr altLang="en-US" lang="zh-CN"/>
          </a:p>
        </p:txBody>
      </p:sp>
      <p:sp>
        <p:nvSpPr>
          <p:cNvPr id="10500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提高了学生的科学素养和创新能力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促进了学校与家庭、社会的协同育人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优化了教育生态，减轻了学生负担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总结了学校双减政策的成功经验与不足之处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未来科学教育发展的趋势和方向</a:t>
            </a:r>
            <a:endParaRPr altLang="en-US" lang="zh-CN"/>
          </a:p>
        </p:txBody>
      </p:sp>
      <p:sp>
        <p:nvSpPr>
          <p:cNvPr id="10501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个性化教育：根据学生的兴趣和能力进行个性化培养，提高科学教育的针对性和有效性。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科技与教育深度融合：利用科技手段改进教学方式，提高教学效果，为学生提供更加丰富的学习体验。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跨学科教育：加强科学教育与人文、社会科学等学科的交叉融合，培养学生的综合素质和创新能力。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国际化视野：借鉴国际先进的教育理念和教学方法，加强国际交流与合作，提升我国科学教育的国际影响力。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学校在双减政策下持续推进科学教育的策略</a:t>
            </a:r>
            <a:endParaRPr altLang="en-US" lang="zh-CN"/>
          </a:p>
        </p:txBody>
      </p:sp>
      <p:sp>
        <p:nvSpPr>
          <p:cNvPr id="105020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建立科学教育评价体系，促进学生全面发展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加强科学教师培训，提高教师科学素养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开展科学实践活动，提高学生动手能力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优化课程设置，增加科学教育课程比重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7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5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9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44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29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3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39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2024-01-05T02:20:19Z</dcterms:created>
  <dcterms:modified xsi:type="dcterms:W3CDTF">2024-01-05T02:20:19Z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a4d1d365bd0949078d6556c0b51d1497_21</vt:lpwstr>
  </property>
</Properties>
</file>