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90" r:id="rId1"/>
    <p:sldMasterId id="2147499527" r:id="rId2"/>
  </p:sldMasterIdLst>
  <p:notesMasterIdLst>
    <p:notesMasterId r:id="rId3"/>
  </p:notesMasterIdLst>
  <p:sldIdLst>
    <p:sldId id="7988" r:id="rId4"/>
    <p:sldId id="7993" r:id="rId5"/>
    <p:sldId id="7997" r:id="rId6"/>
    <p:sldId id="8000" r:id="rId7"/>
    <p:sldId id="8006" r:id="rId9"/>
    <p:sldId id="8009" r:id="rId10"/>
    <p:sldId id="8012" r:id="rId11"/>
    <p:sldId id="8015" r:id="rId12"/>
    <p:sldId id="8018" r:id="rId13"/>
    <p:sldId id="8024" r:id="rId15"/>
    <p:sldId id="8027" r:id="rId16"/>
    <p:sldId id="8030" r:id="rId17"/>
    <p:sldId id="8033" r:id="rId18"/>
    <p:sldId id="8036" r:id="rId19"/>
    <p:sldId id="8042" r:id="rId21"/>
    <p:sldId id="8045" r:id="rId22"/>
    <p:sldId id="8048" r:id="rId23"/>
    <p:sldId id="8051" r:id="rId24"/>
    <p:sldId id="8057" r:id="rId26"/>
    <p:sldId id="8060" r:id="rId27"/>
    <p:sldId id="8063" r:id="rId28"/>
    <p:sldId id="8066" r:id="rId29"/>
    <p:sldId id="8072" r:id="rId31"/>
    <p:sldId id="8075" r:id="rId32"/>
    <p:sldId id="8078" r:id="rId33"/>
    <p:sldId id="808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91" r:id="rId1"/>
    <p:sldLayoutId id="2147499492" r:id="rId2"/>
    <p:sldLayoutId id="2147499493" r:id="rId3"/>
    <p:sldLayoutId id="2147499494" r:id="rId4"/>
    <p:sldLayoutId id="2147499495" r:id="rId5"/>
    <p:sldLayoutId id="2147499496" r:id="rId6"/>
    <p:sldLayoutId id="2147499497" r:id="rId7"/>
    <p:sldLayoutId id="2147499498" r:id="rId8"/>
    <p:sldLayoutId id="2147499499" r:id="rId9"/>
    <p:sldLayoutId id="2147499500" r:id="rId10"/>
    <p:sldLayoutId id="21474995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528" r:id="rId1"/>
    <p:sldLayoutId id="2147499529" r:id="rId2"/>
    <p:sldLayoutId id="2147499530" r:id="rId3"/>
    <p:sldLayoutId id="2147499531" r:id="rId4"/>
    <p:sldLayoutId id="2147499532" r:id="rId5"/>
    <p:sldLayoutId id="2147499533" r:id="rId6"/>
    <p:sldLayoutId id="2147499534" r:id="rId7"/>
    <p:sldLayoutId id="2147499535" r:id="rId8"/>
    <p:sldLayoutId id="2147499536" r:id="rId9"/>
    <p:sldLayoutId id="2147499537" r:id="rId10"/>
    <p:sldLayoutId id="21474995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tags" Target="../tags/tag305.xml"/><Relationship Id="rId22" Type="http://schemas.openxmlformats.org/officeDocument/2006/relationships/tags" Target="../tags/tag306.xml"/><Relationship Id="rId23" Type="http://schemas.openxmlformats.org/officeDocument/2006/relationships/tags" Target="../tags/tag307.xml"/><Relationship Id="rId24" Type="http://schemas.openxmlformats.org/officeDocument/2006/relationships/tags" Target="../tags/tag308.xml"/><Relationship Id="rId25" Type="http://schemas.openxmlformats.org/officeDocument/2006/relationships/tags" Target="../tags/tag309.xml"/><Relationship Id="rId26" Type="http://schemas.openxmlformats.org/officeDocument/2006/relationships/tags" Target="../tags/tag310.xml"/><Relationship Id="rId27" Type="http://schemas.openxmlformats.org/officeDocument/2006/relationships/tags" Target="../tags/tag311.xml"/><Relationship Id="rId28" Type="http://schemas.openxmlformats.org/officeDocument/2006/relationships/tags" Target="../tags/tag312.xml"/><Relationship Id="rId29" Type="http://schemas.openxmlformats.org/officeDocument/2006/relationships/tags" Target="../tags/tag313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企业管理中的市场营销与品牌建设实践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品牌建设实践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市场营销与品牌建设的融合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实践案例分析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未来发展趋势与挑战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市场营销策略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市场营销策略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目标市场定位</a:t>
            </a:r>
            <a:endParaRPr altLang="en-US" lang="zh-CN"/>
          </a:p>
        </p:txBody>
      </p:sp>
      <p:sp>
        <p:nvSpPr>
          <p:cNvPr id="1048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目标市场细分：根据消费者需求、购买行为等因素，将市场划分为若干个具有共同特征的子市场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目标市场定位：在目标市场中选择一个或多个细分市场，为消费者提供独特的产品或服务，树立品牌形象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目标市场策略：针对目标市场的特点，制定相应的营销策略，包括产品策略、价格策略、渠道策略和促销策略等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目标市场选择：根据企业自身条件和战略目标，选择适合自己发展的目标市场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竞争策略</a:t>
            </a:r>
            <a:endParaRPr altLang="en-US" lang="zh-CN"/>
          </a:p>
        </p:txBody>
      </p:sp>
      <p:sp>
        <p:nvSpPr>
          <p:cNvPr id="10490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了解竞争对手：分析竞争对手的产品、价格、渠道、促销等策略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差异化策略：通过产品创新、服务升级等方式与竞争对手区分开来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成本领先策略：通过降低成本、提高效率等方式实现价格优势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集中化策略：将资源集中在某一特定市场或产品上，以实现局部优势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产品定价策略</a:t>
            </a:r>
            <a:endParaRPr altLang="en-US" lang="zh-CN"/>
          </a:p>
        </p:txBody>
      </p:sp>
      <p:sp>
        <p:nvSpPr>
          <p:cNvPr id="10490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成本导向定价法：根据产品的成本来决定其价格，是最基本的定价方法。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竞争导向定价法：根据竞争对手的价格来决定自己的产品价格，以保持竞争优势。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需求导向定价法：根据市场需求和消费者的购买能力来决定产品的价格。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心理定价法：根据消费者的心理预期和购买习惯来制定产品的价格。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渠道策略</a:t>
            </a:r>
            <a:endParaRPr altLang="en-US" lang="zh-CN"/>
          </a:p>
        </p:txBody>
      </p:sp>
      <p:sp>
        <p:nvSpPr>
          <p:cNvPr id="10491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内容1：渠道策略的定义和重要性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内容2：选择合适的渠道合作伙伴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内容3：渠道管理和激励措施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内容4：渠道策略的评估和调整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品牌建设实践</a:t>
            </a:r>
            <a:endParaRPr altLang="en-US" dirty="0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2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品牌名称与标识：选择易于记忆和辨识的名称与标识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品牌形象宣传：通过广告、公关、社交媒体等多种渠道宣传品牌形象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品牌体验：提供优质的产品和服务，增强消费者对品牌的体验和感知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</a:t>
            </a:r>
            <a:endParaRPr altLang="en-US" lang="zh-CN"/>
          </a:p>
        </p:txBody>
      </p:sp>
      <p:sp>
        <p:nvSpPr>
          <p:cNvPr id="10493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品牌传播的效果评估和调整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品牌传播的内容和形式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品牌传播的渠道和方式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品牌传播的目标和定位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品牌价值提升</a:t>
            </a:r>
            <a:endParaRPr altLang="en-US" lang="zh-CN"/>
          </a:p>
        </p:txBody>
      </p:sp>
      <p:sp>
        <p:nvSpPr>
          <p:cNvPr id="10493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品牌形象：设计独特的品牌标识和视觉识别系统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品牌传播：通过广告、公关、内容营销等手段提高品牌知名度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品牌体验：提供优质的产品和服务，增强消费者对品牌的信任和忠诚度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品牌危机处理</a:t>
            </a:r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品牌危机定义：品牌危机是指品牌在受到突发事件或危机事件影响后，面临声誉、形象、品牌价值等方面的损失和挑战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品牌危机处理原则：及时、透明、真诚、负责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品牌危机处理策略：制定应急预案、快速响应、积极沟通、采取措施恢复品牌形象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品牌危机处理案例：分析不同行业的品牌危机处理案例，总结经验和教训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市场营销与品牌建设的融合</a:t>
            </a:r>
            <a:endParaRPr altLang="en-US" dirty="0" lang="zh-CN"/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营销策略对品牌建设的支持</a:t>
            </a:r>
            <a:endParaRPr altLang="en-US" lang="zh-CN"/>
          </a:p>
        </p:txBody>
      </p:sp>
      <p:sp>
        <p:nvSpPr>
          <p:cNvPr id="1049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营销策略与品牌建设的关系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营销策略在品牌建设中的实际应用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营销策略对品牌建设的影响与效果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营销策略对品牌建设的支持方式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品牌建设对营销策略的引导</a:t>
            </a:r>
            <a:endParaRPr altLang="en-US" lang="zh-CN"/>
          </a:p>
        </p:txBody>
      </p:sp>
      <p:sp>
        <p:nvSpPr>
          <p:cNvPr id="104958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品牌定位与目标市场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9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品牌建设对营销策略的长期影响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9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品牌形象与传播策略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0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品牌价值与营销策略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市场营销与品牌建设的协同作用</a:t>
            </a:r>
            <a:endParaRPr altLang="en-US" lang="zh-CN"/>
          </a:p>
        </p:txBody>
      </p:sp>
      <p:sp>
        <p:nvSpPr>
          <p:cNvPr id="10496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品牌建设为市场营销提供有力支持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市场营销与品牌建设共同推动企业发展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市场营销策略与品牌建设相互促进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市场营销活动提升品牌知名度和美誉度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实践案例分析</a:t>
            </a:r>
            <a:endParaRPr altLang="en-US" dirty="0" lang="zh-CN"/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案例名称：华为手机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案例背景：华为是一家全球知名的通信设备制造商，其手机业务在全球范围内拥有广泛的市场份额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市场营销策略：华为手机采用多种市场营销策略，包括广告宣传、促销活动、社交媒体推广等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品牌建设实践：华为手机注重品牌建设，通过提高产品质量、加强售后服务、推出新品种等方式提升品牌形象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8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案例名称：某品牌在市场定位中的失败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案例描述：该品牌在市场定位中出现了偏差，导致目标客户群体不明确，市场推广效果不佳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失败原因：市场调研不足，对目标客户的需求和喜好了解不够深入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教训总结：在市场营销中，要重视市场调研，准确把握目标客户的需求和喜好，避免出现市场定位偏差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</a:t>
            </a:r>
            <a:endParaRPr altLang="en-US" lang="zh-CN"/>
          </a:p>
        </p:txBody>
      </p:sp>
      <p:sp>
        <p:nvSpPr>
          <p:cNvPr id="10498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案例背景与目标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实践过程与策略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成果与影响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启示与借鉴意义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未来发展趋势与挑战</a:t>
            </a:r>
            <a:endParaRPr altLang="en-US" dirty="0" lang="zh-CN"/>
          </a:p>
        </p:txBody>
      </p:sp>
      <p:sp>
        <p:nvSpPr>
          <p:cNvPr id="10499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市场营销与品牌建设的发展趋势</a:t>
            </a:r>
            <a:endParaRPr altLang="en-US" lang="zh-CN"/>
          </a:p>
        </p:txBody>
      </p:sp>
      <p:sp>
        <p:nvSpPr>
          <p:cNvPr id="104998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跨界合作：与其他领域品牌合作，拓展市场份额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绿色可持续发展：关注环保和社会责任，提升品牌形象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线上线下融合：结合线上和线下渠道，提供更好的购物体验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0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2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数字化转型：利用大数据、人工智能等技术提升营销效果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6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8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社交媒体营销：借助社交媒体平台扩大品牌影响力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2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4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个性化定制：满足消费者个性化需求，提升品牌忠诚度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"/>
            </p:custDataLst>
          </p:nvPr>
        </p:nvSpPr>
        <p:spPr>
          <a:xfrm>
            <a:off x="3045523" y="2020704"/>
            <a:ext cx="6100954" cy="15454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挑战：市场竞争激烈、消费者需求多样化、技术变革快速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50054" name="标题"/>
          <p:cNvSpPr txBox="1"/>
          <p:nvPr>
            <p:custDataLst>
              <p:tags r:id="rId2"/>
            </p:custDataLst>
          </p:nvPr>
        </p:nvSpPr>
        <p:spPr>
          <a:xfrm>
            <a:off x="3045523" y="1364400"/>
            <a:ext cx="6100954" cy="54124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56" name="正文"/>
          <p:cNvSpPr txBox="1"/>
          <p:nvPr>
            <p:custDataLst>
              <p:tags r:id="rId3"/>
            </p:custDataLst>
          </p:nvPr>
        </p:nvSpPr>
        <p:spPr>
          <a:xfrm>
            <a:off x="3045523" y="4633031"/>
            <a:ext cx="6100954" cy="15454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机遇：品牌建设与市场营销策略的创新、消费者对个性化与定制化产品的需求增加、数字化与智能化技术的应用为企业管理带来新的发展机遇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50058" name="标题"/>
          <p:cNvSpPr txBox="1"/>
          <p:nvPr>
            <p:custDataLst>
              <p:tags r:id="rId4"/>
            </p:custDataLst>
          </p:nvPr>
        </p:nvSpPr>
        <p:spPr>
          <a:xfrm>
            <a:off x="3045523" y="3976728"/>
            <a:ext cx="6100954" cy="54124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未来发展的思考与展望</a:t>
            </a:r>
            <a:endParaRPr altLang="en-US" lang="zh-CN"/>
          </a:p>
        </p:txBody>
      </p:sp>
      <p:sp>
        <p:nvSpPr>
          <p:cNvPr id="10500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市场营销与品牌建设的发展趋势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创新思维在市场营销与品牌建设中的应用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数字化转型对市场营销与品牌建设的影响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7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7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4_1*l_h_f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根据需要酌情增减文字，以便观者理解您传达的思想单击添加文本，简明阐述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4_1*l_h_a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4_1*l_h_f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根据需要酌情增减文字，以便观者理解您传达的思想单击添加文本，简明阐述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4_1*l_h_a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2023-12-19T13:54:44Z</dcterms:created>
  <dcterms:modified xsi:type="dcterms:W3CDTF">2023-12-19T13:54:44Z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bb2485b4e09f41c0a72b014750a0c97c_21</vt:lpwstr>
  </property>
</Properties>
</file>