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88" r:id="rId1"/>
    <p:sldMasterId id="2147487925" r:id="rId2"/>
  </p:sldMasterIdLst>
  <p:notesMasterIdLst>
    <p:notesMasterId r:id="rId3"/>
  </p:notesMasterIdLst>
  <p:sldIdLst>
    <p:sldId id="2143" r:id="rId4"/>
    <p:sldId id="2146" r:id="rId5"/>
    <p:sldId id="2149" r:id="rId6"/>
    <p:sldId id="2152" r:id="rId7"/>
    <p:sldId id="2155" r:id="rId8"/>
    <p:sldId id="2158" r:id="rId9"/>
    <p:sldId id="2161" r:id="rId10"/>
    <p:sldId id="2164" r:id="rId11"/>
    <p:sldId id="2167" r:id="rId12"/>
    <p:sldId id="2170" r:id="rId13"/>
    <p:sldId id="2173" r:id="rId14"/>
    <p:sldId id="2176" r:id="rId15"/>
    <p:sldId id="2179" r:id="rId16"/>
    <p:sldId id="2182" r:id="rId17"/>
    <p:sldId id="2185" r:id="rId18"/>
    <p:sldId id="2188" r:id="rId19"/>
    <p:sldId id="2191" r:id="rId20"/>
    <p:sldId id="2194" r:id="rId21"/>
    <p:sldId id="2197" r:id="rId22"/>
    <p:sldId id="2200" r:id="rId23"/>
    <p:sldId id="2203" r:id="rId24"/>
    <p:sldId id="2206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图片 6" descr="C:/Users/kingsoft/AppData/Local/Temp/fig2wpp/@svg_装饰_#color-2113&amp;318.svg"/>
          <p:cNvSpPr/>
          <p:nvPr userDrawn="1">
            <p:custDataLst>
              <p:tags r:id="rId1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图片 3" descr="C:/Users/kingsoft/AppData/Local/Temp/fig2wpp/@svg_Union_#color-2113&amp;611.sv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27654" y="4219472"/>
            <a:ext cx="5298545" cy="1081088"/>
          </a:xfrm>
        </p:spPr>
        <p:txBody>
          <a:bodyPr anchor="b" wrap="square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副标题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27654" y="5374789"/>
            <a:ext cx="2880000" cy="504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1" sz="2400">
                <a:solidFill>
                  <a:schemeClr val="accent1"/>
                </a:solidFill>
                <a:latin typeface="+mn-ea"/>
                <a:ea typeface="+mn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Intersect_#color-2113&amp;632"/>
          <p:cNvSpPr/>
          <p:nvPr userDrawn="1">
            <p:custDataLst>
              <p:tags r:id="rId1"/>
            </p:custDataLst>
          </p:nvPr>
        </p:nvSpPr>
        <p:spPr>
          <a:xfrm>
            <a:off x="3602736" y="0"/>
            <a:ext cx="8247888" cy="6858000"/>
          </a:xfrm>
          <a:custGeom>
            <a:avLst/>
            <a:ah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70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6594" y="3896555"/>
            <a:ext cx="8247888" cy="2078732"/>
          </a:xfrm>
        </p:spPr>
        <p:txBody>
          <a:bodyPr anchor="t" wrap="square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16594" y="1348964"/>
            <a:ext cx="3953347" cy="2142876"/>
          </a:xfrm>
        </p:spPr>
        <p:txBody>
          <a:bodyPr anchor="b" wrap="square">
            <a:normAutofit/>
          </a:bodyPr>
          <a:lstStyle>
            <a:lvl1pPr algn="l" indent="0" marL="0">
              <a:buNone/>
              <a:defRPr sz="6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7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图片 6" descr="C:/Users/kingsoft/AppData/Local/Temp/fig2wpp/@svg_UnionUnion_#color-2113&amp;620.svg"/>
          <p:cNvSpPr/>
          <p:nvPr userDrawn="1">
            <p:custDataLst>
              <p:tags r:id="rId1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78" name="图片 6" descr="C:/Users/kingsoft/AppData/Local/Temp/fig2wpp/@svg_装饰_#color-2113&amp;318.svg"/>
          <p:cNvSpPr/>
          <p:nvPr userDrawn="1">
            <p:custDataLst>
              <p:tags r:id="rId2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2.xml"/><Relationship Id="rId13" Type="http://schemas.openxmlformats.org/officeDocument/2006/relationships/tags" Target="../tags/tag63.xml"/><Relationship Id="rId14" Type="http://schemas.openxmlformats.org/officeDocument/2006/relationships/tags" Target="../tags/tag64.xml"/><Relationship Id="rId15" Type="http://schemas.openxmlformats.org/officeDocument/2006/relationships/tags" Target="../tags/tag65.xml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89" r:id="rId1"/>
    <p:sldLayoutId id="2147487890" r:id="rId2"/>
    <p:sldLayoutId id="2147487891" r:id="rId3"/>
    <p:sldLayoutId id="2147487892" r:id="rId4"/>
    <p:sldLayoutId id="2147487893" r:id="rId5"/>
    <p:sldLayoutId id="2147487894" r:id="rId6"/>
    <p:sldLayoutId id="2147487895" r:id="rId7"/>
    <p:sldLayoutId id="2147487896" r:id="rId8"/>
    <p:sldLayoutId id="2147487897" r:id="rId9"/>
    <p:sldLayoutId id="2147487898" r:id="rId10"/>
    <p:sldLayoutId id="21474878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图片 7" descr="C:/Users/kingsoft/AppData/Local/Temp/fig2wpp/@svg_UnionUnion_#color-2113&amp;617.sv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4" name="图片 8" descr="C:/Users/kingsoft/AppData/Local/Temp/fig2wpp/@svg_UnionUnion_#color-2113&amp;643.svg"/>
          <p:cNvSpPr/>
          <p:nvPr userDrawn="1">
            <p:custDataLst>
              <p:tags r:id="rId1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26" r:id="rId1"/>
    <p:sldLayoutId id="2147487927" r:id="rId2"/>
    <p:sldLayoutId id="2147487928" r:id="rId3"/>
    <p:sldLayoutId id="2147487929" r:id="rId4"/>
    <p:sldLayoutId id="2147487930" r:id="rId5"/>
    <p:sldLayoutId id="2147487931" r:id="rId6"/>
    <p:sldLayoutId id="2147487932" r:id="rId7"/>
    <p:sldLayoutId id="2147487933" r:id="rId8"/>
    <p:sldLayoutId id="2147487934" r:id="rId9"/>
    <p:sldLayoutId id="2147487935" r:id="rId10"/>
    <p:sldLayoutId id="214748793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tags" Target="../tags/tag74.xml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tags" Target="../tags/tag81.xml"/><Relationship Id="rId10" Type="http://schemas.openxmlformats.org/officeDocument/2006/relationships/tags" Target="../tags/tag82.xml"/><Relationship Id="rId11" Type="http://schemas.openxmlformats.org/officeDocument/2006/relationships/tags" Target="../tags/tag83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tags" Target="../tags/tag90.xml"/><Relationship Id="rId5" Type="http://schemas.openxmlformats.org/officeDocument/2006/relationships/tags" Target="../tags/tag91.xml"/><Relationship Id="rId6" Type="http://schemas.openxmlformats.org/officeDocument/2006/relationships/tags" Target="../tags/tag92.xml"/><Relationship Id="rId7" Type="http://schemas.openxmlformats.org/officeDocument/2006/relationships/tags" Target="../tags/tag93.xml"/><Relationship Id="rId8" Type="http://schemas.openxmlformats.org/officeDocument/2006/relationships/tags" Target="../tags/tag94.xml"/><Relationship Id="rId9" Type="http://schemas.openxmlformats.org/officeDocument/2006/relationships/tags" Target="../tags/tag95.xml"/><Relationship Id="rId10" Type="http://schemas.openxmlformats.org/officeDocument/2006/relationships/tags" Target="../tags/tag96.xml"/><Relationship Id="rId11" Type="http://schemas.openxmlformats.org/officeDocument/2006/relationships/tags" Target="../tags/tag97.xml"/><Relationship Id="rId12" Type="http://schemas.openxmlformats.org/officeDocument/2006/relationships/tags" Target="../tags/tag9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tags" Target="../tags/tag192.xml"/><Relationship Id="rId23" Type="http://schemas.openxmlformats.org/officeDocument/2006/relationships/tags" Target="../tags/tag193.xml"/><Relationship Id="rId24" Type="http://schemas.openxmlformats.org/officeDocument/2006/relationships/tags" Target="../tags/tag194.xml"/><Relationship Id="rId25" Type="http://schemas.openxmlformats.org/officeDocument/2006/relationships/tags" Target="../tags/tag195.xml"/><Relationship Id="rId26" Type="http://schemas.openxmlformats.org/officeDocument/2006/relationships/tags" Target="../tags/tag196.xml"/><Relationship Id="rId27" Type="http://schemas.openxmlformats.org/officeDocument/2006/relationships/tags" Target="../tags/tag197.xml"/><Relationship Id="rId28" Type="http://schemas.openxmlformats.org/officeDocument/2006/relationships/tags" Target="../tags/tag198.xml"/><Relationship Id="rId29" Type="http://schemas.openxmlformats.org/officeDocument/2006/relationships/tags" Target="../tags/tag19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>
            <a:normAutofit/>
          </a:bodyPr>
          <a:p>
            <a:r>
              <a:rPr altLang="en-US" dirty="0" lang="zh-CN"/>
              <a:t>阅读教育在2024小学教育中的实践与探索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en-US" b="1" dirty="0" lang="zh-CN">
                <a:latin typeface="+mn-ea"/>
              </a:rPr>
              <a:t>XX</a:t>
            </a:r>
            <a:endParaRPr altLang="en-US" b="1" dirty="0" lang="zh-CN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t" bIns="0" lIns="0" rIns="0" rtlCol="0" tIns="0" vert="horz" wrap="square">
            <a:normAutofit/>
          </a:bodyPr>
          <a:p>
            <a:r>
              <a:rPr altLang="zh-CN" dirty="0" lang="en-US">
                <a:latin typeface="+mj-ea"/>
                <a:ea typeface="+mj-ea"/>
              </a:rPr>
              <a:t>Contents</a:t>
            </a:r>
            <a:endParaRPr altLang="zh-CN" dirty="0" lang="en-US">
              <a:latin typeface="+mj-ea"/>
              <a:ea typeface="+mj-ea"/>
            </a:endParaRPr>
          </a:p>
        </p:txBody>
      </p:sp>
      <p:sp>
        <p:nvSpPr>
          <p:cNvPr id="1048808" name="序号"/>
          <p:cNvSpPr txBox="1"/>
          <p:nvPr>
            <p:custDataLst>
              <p:tags r:id="rId3"/>
            </p:custDataLst>
          </p:nvPr>
        </p:nvSpPr>
        <p:spPr>
          <a:xfrm>
            <a:off x="7414074" y="26979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4"/>
            </p:custDataLst>
          </p:nvPr>
        </p:nvSpPr>
        <p:spPr>
          <a:xfrm>
            <a:off x="8233927" y="26980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accent1"/>
                </a:solidFill>
                <a:latin typeface="+mj-ea"/>
                <a:ea typeface="+mj-ea"/>
              </a:rPr>
              <a:t>阅读教育的重要性</a:t>
            </a:r>
            <a:endParaRPr altLang="en-US" dirty="0" sz="22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2" name="序号"/>
          <p:cNvSpPr txBox="1"/>
          <p:nvPr>
            <p:custDataLst>
              <p:tags r:id="rId5"/>
            </p:custDataLst>
          </p:nvPr>
        </p:nvSpPr>
        <p:spPr>
          <a:xfrm>
            <a:off x="7414074" y="36582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6"/>
            </p:custDataLst>
          </p:nvPr>
        </p:nvSpPr>
        <p:spPr>
          <a:xfrm>
            <a:off x="8233927" y="36583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accent1"/>
                </a:solidFill>
                <a:latin typeface="+mj-ea"/>
                <a:ea typeface="+mj-ea"/>
              </a:rPr>
              <a:t>阅读教育的实践</a:t>
            </a:r>
            <a:endParaRPr altLang="en-US" dirty="0" sz="22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7414074" y="46185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8233927" y="46186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阅读教育的挑战与对策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0" name="序号"/>
          <p:cNvSpPr txBox="1"/>
          <p:nvPr>
            <p:custDataLst>
              <p:tags r:id="rId9"/>
            </p:custDataLst>
          </p:nvPr>
        </p:nvSpPr>
        <p:spPr>
          <a:xfrm>
            <a:off x="7414074" y="55788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04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0"/>
            </p:custDataLst>
          </p:nvPr>
        </p:nvSpPr>
        <p:spPr>
          <a:xfrm>
            <a:off x="8233927" y="55789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accent1"/>
                </a:solidFill>
                <a:latin typeface="+mj-ea"/>
                <a:ea typeface="+mj-ea"/>
              </a:rPr>
              <a:t>阅读教育的未来展望</a:t>
            </a:r>
            <a:endParaRPr altLang="en-US" dirty="0" sz="22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阅读教育的重要性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阅读对小学生发展的影响</a:t>
            </a:r>
            <a:endParaRPr altLang="en-US" lang="zh-CN"/>
          </a:p>
        </p:txBody>
      </p:sp>
      <p:sp>
        <p:nvSpPr>
          <p:cNvPr id="10489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阅读有助于提高小学生的语言和写作能力。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阅读能够激发小学生的想象力和创造力。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阅读有助于培养小学生的阅读兴趣和阅读习惯。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阅读能够拓宽小学生的知识面和视野。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阅读教育在2024小学教育中的地位</a:t>
            </a:r>
            <a:endParaRPr altLang="en-US" lang="zh-CN"/>
          </a:p>
        </p:txBody>
      </p:sp>
      <p:sp>
        <p:nvSpPr>
          <p:cNvPr id="10489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阅读教育有助于培养学生的阅读习惯和阅读兴趣，增强学生的自主学习能力和终身学习能力。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阅读教育是小学教育的重要组成部分，对于提高学生的语言能力、思维能力和文化素养具有重要意义。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阅读教育在2024小学教育中占据着越来越重要的地位，对于促进学生的全面发展具有积极作用。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阅读教育是实现教育公平的重要途径之一，有助于缩小城乡教育差距，提高全民族的文化素质。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阅读教育对其他学科的辅助作用</a:t>
            </a:r>
            <a:endParaRPr altLang="en-US" lang="zh-CN"/>
          </a:p>
        </p:txBody>
      </p:sp>
      <p:sp>
        <p:nvSpPr>
          <p:cNvPr id="10490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阅读教育能够拓宽学生的知识面，增强学生的综合素质，为学生未来的发展打下基础。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阅读教育能够提高学生对其他学科的理解能力，帮助学生更好地掌握知识。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阅读教育能够培养学生的思维能力和创造力，提高学生的解决问题的能力。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阅读教育能够增强学生的语言表达能力和写作能力，提高学生的沟通交流能力。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阅读教育的实践</a:t>
            </a:r>
            <a:endParaRPr altLang="en-US" dirty="0" lang="zh-CN"/>
          </a:p>
        </p:txBody>
      </p:sp>
      <p:sp>
        <p:nvSpPr>
          <p:cNvPr id="1049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阅读材料的选取与分类</a:t>
            </a:r>
            <a:endParaRPr altLang="en-US" lang="zh-CN"/>
          </a:p>
        </p:txBody>
      </p:sp>
      <p:sp>
        <p:nvSpPr>
          <p:cNvPr id="104912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定期更新和扩充阅读材料，保持时效性和丰富性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注重阅读材料的多样性和趣味性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对阅读材料进行分类，便于教师和学生选择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根据学生年龄和认知水平选取合适的阅读材料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阅读教学方法的探索与实践</a:t>
            </a:r>
            <a:endParaRPr altLang="en-US" lang="zh-CN"/>
          </a:p>
        </p:txBody>
      </p:sp>
      <p:sp>
        <p:nvSpPr>
          <p:cNvPr id="1049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教学方法：阅读指导法、讨论法、情境教学法等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实践案例：小学语文阅读课、课外阅读指导等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实践效果：提高学生阅读兴趣和能力，培养良好的阅读习惯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实践反思：总结经验教训，不断完善教学方法和手段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阅读评价体系的建立与完善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阅读评价体系的定义和目的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当前小学阅读评价体系存在的问题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建立和完善阅读评价体系的方法和步骤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阅读评价体系对小学教育的影响和意义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阅读教育资源的整合与利用</a:t>
            </a:r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图书馆资源：提供丰富的阅读材料，满足不同年龄段学生的阅读需求。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网络资源：利用数字化技术，整合网络阅读资源，方便学生随时随地阅读。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家庭资源：倡导家庭参与，鼓励家长与孩子共同阅读，提高家庭文化素养。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社会资源：利用社会力量，开展阅读推广活动，扩大学生的阅读视野。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阅读教育的挑战与对策</a:t>
            </a:r>
            <a:endParaRPr altLang="en-US" dirty="0" lang="zh-CN"/>
          </a:p>
        </p:txBody>
      </p:sp>
      <p:sp>
        <p:nvSpPr>
          <p:cNvPr id="10493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阅读教育面临的挑战</a:t>
            </a:r>
            <a:endParaRPr altLang="en-US" lang="zh-CN"/>
          </a:p>
        </p:txBody>
      </p:sp>
      <p:sp>
        <p:nvSpPr>
          <p:cNvPr id="10494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阅读材料不适合：部分阅读材料内容过难或过易，不符合学生的认知水平和阅读习惯，影响阅读兴趣和效果。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学生阅读兴趣不高：受电子设备、网络游戏等因素影响，学生更倾向于娱乐化、碎片化的信息获取方式，对传统阅读缺乏兴趣。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阅读时间不足：学生课业负担重，缺乏足够的阅读时间，难以形成良好的阅读习惯。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教师教学方法不当：部分教师教学方法过于传统，缺乏创新和趣味性，影响学生的阅读兴趣和效果。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提升阅读教育质量的对策</a:t>
            </a:r>
            <a:endParaRPr altLang="en-US" lang="zh-CN"/>
          </a:p>
        </p:txBody>
      </p:sp>
      <p:sp>
        <p:nvSpPr>
          <p:cNvPr id="10494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制定阅读教育政策，确保足够的阅读时间和资源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建立阅读教育评价体系，定期评估学生的阅读能力和成果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创新阅读教育方式，利用信息技术手段提升阅读兴趣和效果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培养教师阅读教育能力，提高教师阅读指导水平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创新阅读教育模式的探索</a:t>
            </a:r>
            <a:endParaRPr altLang="en-US" lang="zh-CN"/>
          </a:p>
        </p:txBody>
      </p:sp>
      <p:sp>
        <p:nvSpPr>
          <p:cNvPr id="10495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个性化阅读：根据学生的兴趣、年龄、阅读能力等因素，提供个性化的阅读推荐和指导。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数字化阅读：利用信息技术手段，如电子书、网络阅读等，丰富阅读资源，提高阅读体验。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互动式阅读：通过小组讨论、角色扮演、阅读分享等形式，增强学生之间的互动，提高阅读兴趣。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跨学科阅读：将阅读与其他学科相结合，如语文与历史、语文与艺术等，提高学生的综合素质。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培养小学生阅读兴趣的途径</a:t>
            </a:r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创设阅读环境：提供丰富的阅读材料和舒适的阅读环境，激发小学生的阅读兴趣。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开展阅读活动：组织各种阅读活动，如读书分享会、朗诵比赛等，让小学生在参与中感受到阅读的乐趣。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家庭教育配合：家长积极参与孩子的阅读活动，与孩子共同阅读、交流，提高孩子的阅读兴趣。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教师引导与鼓励：教师引导小学生选择适合自己的阅读材料，鼓励他们多读书、读好书，培养良好的阅读习惯。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阅读教育的未来展望</a:t>
            </a:r>
            <a:endParaRPr altLang="en-US" dirty="0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阅读教育的发展趋势</a:t>
            </a:r>
            <a:endParaRPr altLang="en-US" lang="zh-CN"/>
          </a:p>
        </p:txBody>
      </p:sp>
      <p:sp>
        <p:nvSpPr>
          <p:cNvPr id="10497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数字化阅读成为主流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阅读材料更加丰富多样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阅读教育将更加注重个性化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阅读教育将与科技深度融合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未来小学教育中阅读教育的地位与作用</a:t>
            </a:r>
            <a:endParaRPr altLang="en-US" lang="zh-CN"/>
          </a:p>
        </p:txBody>
      </p:sp>
      <p:sp>
        <p:nvSpPr>
          <p:cNvPr id="10497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阅读教育将更加注重个性化，满足不同学生的阅读需求和兴趣。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阅读教育将更加重视跨学科整合，培养学生的综合素质。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阅读教育将借助科技手段，如AI、VR等，提供更加丰富多样的阅读体验。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阅读教育将与家庭教育、社会教育形成三位一体的教育体系，共同促进学生的全面发展。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提升小学生阅读能力的方法与途径</a:t>
            </a:r>
            <a:endParaRPr altLang="en-US" lang="zh-CN"/>
          </a:p>
        </p:txBody>
      </p:sp>
      <p:sp>
        <p:nvSpPr>
          <p:cNvPr id="10498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多元化阅读：提供多种类型的阅读材料，满足不同学生的兴趣和需求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数字化阅读：利用数字技术提升阅读体验和兴趣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个性化阅读：根据学生的阅读能力和兴趣，提供个性化的阅读建议和指导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互动式阅读：通过线上社区和小组讨论等方式，增强学生之间的阅读交流和互动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阅读教育与信息技术的融合发展</a:t>
            </a:r>
            <a:endParaRPr altLang="en-US" lang="zh-CN"/>
          </a:p>
        </p:txBody>
      </p:sp>
      <p:sp>
        <p:nvSpPr>
          <p:cNvPr id="10499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数字化阅读资源的普及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智能教育平台的推广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个性化阅读指导的应用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跨学科阅读教育的探索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>
            <a:normAutofit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9948" name="文本占位符 1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汇报人：</a:t>
            </a:r>
            <a:r>
              <a:rPr altLang="zh-CN" b="1" dirty="0" lang="en-US">
                <a:latin typeface="+mn-ea"/>
              </a:rPr>
              <a:t>XX</a:t>
            </a:r>
            <a:endParaRPr altLang="zh-CN" b="1" dirty="0" lang="en-US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9_1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单击添加文档标题"/>
</p:tagLst>
</file>

<file path=ppt/tags/tag7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9_1*f*4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72.xml><?xml version="1.0" encoding="utf-8"?>
<p:tagLst xmlns:p="http://schemas.openxmlformats.org/presentationml/2006/main">
  <p:tag name="KSO_WM_SLIDE_ID" val="custom2023329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9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4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33299_4*b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Contents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99_4*l_h_i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99_4*l_h_a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99_4*l_h_i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99_4*l_h_a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99_4*l_h_i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99_4*l_h_a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99_4*l_h_i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99_4*l_h_a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3.xml><?xml version="1.0" encoding="utf-8"?>
<p:tagLst xmlns:p="http://schemas.openxmlformats.org/presentationml/2006/main">
  <p:tag name="KSO_WM_SLIDE_ID" val="custom20233299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329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6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2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9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299_9*f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273.xml><?xml version="1.0" encoding="utf-8"?>
<p:tagLst xmlns:p="http://schemas.openxmlformats.org/presentationml/2006/main">
  <p:tag name="KSO_WM_SLIDE_ID" val="custom2023329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9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2024-01-05T16:03:41Z</dcterms:created>
  <dcterms:modified xsi:type="dcterms:W3CDTF">2024-01-05T16:03:41Z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5f18e3b87b624dbeb486196edef31d7a_21</vt:lpwstr>
  </property>
</Properties>
</file>