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500" r:id="rId1"/>
    <p:sldMasterId id="2147498537" r:id="rId2"/>
  </p:sldMasterIdLst>
  <p:notesMasterIdLst>
    <p:notesMasterId r:id="rId3"/>
  </p:notesMasterIdLst>
  <p:sldIdLst>
    <p:sldId id="7337" r:id="rId4"/>
    <p:sldId id="7341" r:id="rId5"/>
    <p:sldId id="7344" r:id="rId6"/>
    <p:sldId id="7347" r:id="rId7"/>
    <p:sldId id="7353" r:id="rId9"/>
    <p:sldId id="7356" r:id="rId10"/>
    <p:sldId id="7359" r:id="rId11"/>
    <p:sldId id="7362" r:id="rId12"/>
    <p:sldId id="7368" r:id="rId14"/>
    <p:sldId id="7371" r:id="rId15"/>
    <p:sldId id="7374" r:id="rId16"/>
    <p:sldId id="7377" r:id="rId17"/>
    <p:sldId id="7383" r:id="rId19"/>
    <p:sldId id="7386" r:id="rId20"/>
    <p:sldId id="7389" r:id="rId21"/>
    <p:sldId id="7392" r:id="rId22"/>
    <p:sldId id="7398" r:id="rId24"/>
    <p:sldId id="7401" r:id="rId25"/>
    <p:sldId id="7404" r:id="rId26"/>
    <p:sldId id="7407" r:id="rId27"/>
    <p:sldId id="7413" r:id="rId29"/>
    <p:sldId id="7416" r:id="rId30"/>
    <p:sldId id="7419" r:id="rId31"/>
    <p:sldId id="7422" r:id="rId32"/>
    <p:sldId id="7428" r:id="rId34"/>
    <p:sldId id="7431" r:id="rId35"/>
    <p:sldId id="7434" r:id="rId36"/>
    <p:sldId id="7437"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501" r:id="rId1"/>
    <p:sldLayoutId id="2147498502" r:id="rId2"/>
    <p:sldLayoutId id="2147498503" r:id="rId3"/>
    <p:sldLayoutId id="2147498504" r:id="rId4"/>
    <p:sldLayoutId id="2147498505" r:id="rId5"/>
    <p:sldLayoutId id="2147498506" r:id="rId6"/>
    <p:sldLayoutId id="2147498507" r:id="rId7"/>
    <p:sldLayoutId id="2147498508" r:id="rId8"/>
    <p:sldLayoutId id="2147498509" r:id="rId9"/>
    <p:sldLayoutId id="2147498510" r:id="rId10"/>
    <p:sldLayoutId id="21474985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8538" r:id="rId1"/>
    <p:sldLayoutId id="2147498539" r:id="rId2"/>
    <p:sldLayoutId id="2147498540" r:id="rId3"/>
    <p:sldLayoutId id="2147498541" r:id="rId4"/>
    <p:sldLayoutId id="2147498542" r:id="rId5"/>
    <p:sldLayoutId id="2147498543" r:id="rId6"/>
    <p:sldLayoutId id="2147498544" r:id="rId7"/>
    <p:sldLayoutId id="2147498545" r:id="rId8"/>
    <p:sldLayoutId id="2147498546" r:id="rId9"/>
    <p:sldLayoutId id="2147498547" r:id="rId10"/>
    <p:sldLayoutId id="21474985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tags" Target="../tags/tag202.xml"/><Relationship Id="rId18" Type="http://schemas.openxmlformats.org/officeDocument/2006/relationships/tags" Target="../tags/tag203.xml"/><Relationship Id="rId19" Type="http://schemas.openxmlformats.org/officeDocument/2006/relationships/tags" Target="../tags/tag204.xml"/><Relationship Id="rId20" Type="http://schemas.openxmlformats.org/officeDocument/2006/relationships/tags" Target="../tags/tag205.xml"/><Relationship Id="rId21" Type="http://schemas.openxmlformats.org/officeDocument/2006/relationships/tags" Target="../tags/tag206.xml"/><Relationship Id="rId22" Type="http://schemas.openxmlformats.org/officeDocument/2006/relationships/tags" Target="../tags/tag207.xml"/><Relationship Id="rId23" Type="http://schemas.openxmlformats.org/officeDocument/2006/relationships/tags" Target="../tags/tag208.xml"/><Relationship Id="rId24" Type="http://schemas.openxmlformats.org/officeDocument/2006/relationships/tags" Target="../tags/tag209.xml"/><Relationship Id="rId25" Type="http://schemas.openxmlformats.org/officeDocument/2006/relationships/tags" Target="../tags/tag210.xml"/><Relationship Id="rId26" Type="http://schemas.openxmlformats.org/officeDocument/2006/relationships/tags" Target="../tags/tag211.xml"/><Relationship Id="rId27" Type="http://schemas.openxmlformats.org/officeDocument/2006/relationships/tags" Target="../tags/tag212.xml"/><Relationship Id="rId28" Type="http://schemas.openxmlformats.org/officeDocument/2006/relationships/tags" Target="../tags/tag213.xml"/><Relationship Id="rId29" Type="http://schemas.openxmlformats.org/officeDocument/2006/relationships/tags" Target="../tags/tag214.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tags" Target="../tags/tag243.xml"/><Relationship Id="rId18" Type="http://schemas.openxmlformats.org/officeDocument/2006/relationships/tags" Target="../tags/tag244.xml"/><Relationship Id="rId19" Type="http://schemas.openxmlformats.org/officeDocument/2006/relationships/tags" Target="../tags/tag245.xml"/><Relationship Id="rId20" Type="http://schemas.openxmlformats.org/officeDocument/2006/relationships/tags" Target="../tags/tag246.xml"/><Relationship Id="rId21" Type="http://schemas.openxmlformats.org/officeDocument/2006/relationships/tags" Target="../tags/tag247.xml"/><Relationship Id="rId22" Type="http://schemas.openxmlformats.org/officeDocument/2006/relationships/tags" Target="../tags/tag248.xml"/><Relationship Id="rId23" Type="http://schemas.openxmlformats.org/officeDocument/2006/relationships/tags" Target="../tags/tag249.xml"/><Relationship Id="rId24" Type="http://schemas.openxmlformats.org/officeDocument/2006/relationships/tags" Target="../tags/tag250.xml"/><Relationship Id="rId25" Type="http://schemas.openxmlformats.org/officeDocument/2006/relationships/tags" Target="../tags/tag251.xml"/><Relationship Id="rId26" Type="http://schemas.openxmlformats.org/officeDocument/2006/relationships/tags" Target="../tags/tag252.xml"/><Relationship Id="rId27" Type="http://schemas.openxmlformats.org/officeDocument/2006/relationships/tags" Target="../tags/tag253.xml"/><Relationship Id="rId28" Type="http://schemas.openxmlformats.org/officeDocument/2006/relationships/tags" Target="../tags/tag254.xml"/><Relationship Id="rId29" Type="http://schemas.openxmlformats.org/officeDocument/2006/relationships/tags" Target="../tags/tag255.xml"/><Relationship Id="rId30" Type="http://schemas.openxmlformats.org/officeDocument/2006/relationships/tags" Target="../tags/tag256.xml"/><Relationship Id="rId3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tags" Target="../tags/tag350.xml"/><Relationship Id="rId18" Type="http://schemas.openxmlformats.org/officeDocument/2006/relationships/tags" Target="../tags/tag351.xml"/><Relationship Id="rId19" Type="http://schemas.openxmlformats.org/officeDocument/2006/relationships/tags" Target="../tags/tag352.xml"/><Relationship Id="rId20" Type="http://schemas.openxmlformats.org/officeDocument/2006/relationships/tags" Target="../tags/tag353.xml"/><Relationship Id="rId21" Type="http://schemas.openxmlformats.org/officeDocument/2006/relationships/tags" Target="../tags/tag354.xml"/><Relationship Id="rId22" Type="http://schemas.openxmlformats.org/officeDocument/2006/relationships/tags" Target="../tags/tag355.xml"/><Relationship Id="rId23" Type="http://schemas.openxmlformats.org/officeDocument/2006/relationships/tags" Target="../tags/tag356.xml"/><Relationship Id="rId24" Type="http://schemas.openxmlformats.org/officeDocument/2006/relationships/tags" Target="../tags/tag357.xml"/><Relationship Id="rId25" Type="http://schemas.openxmlformats.org/officeDocument/2006/relationships/tags" Target="../tags/tag358.xml"/><Relationship Id="rId26" Type="http://schemas.openxmlformats.org/officeDocument/2006/relationships/tags" Target="../tags/tag359.xml"/><Relationship Id="rId27" Type="http://schemas.openxmlformats.org/officeDocument/2006/relationships/tags" Target="../tags/tag360.xml"/><Relationship Id="rId28" Type="http://schemas.openxmlformats.org/officeDocument/2006/relationships/tags" Target="../tags/tag361.xml"/><Relationship Id="rId29" Type="http://schemas.openxmlformats.org/officeDocument/2006/relationships/tags" Target="../tags/tag362.xml"/><Relationship Id="rId30" Type="http://schemas.openxmlformats.org/officeDocument/2006/relationships/tags" Target="../tags/tag363.xml"/><Relationship Id="rId31" Type="http://schemas.openxmlformats.org/officeDocument/2006/relationships/tags" Target="../tags/tag364.xml"/><Relationship Id="rId32" Type="http://schemas.openxmlformats.org/officeDocument/2006/relationships/tags" Target="../tags/tag365.xml"/><Relationship Id="rId33" Type="http://schemas.openxmlformats.org/officeDocument/2006/relationships/tags" Target="../tags/tag366.xml"/><Relationship Id="rId34" Type="http://schemas.openxmlformats.org/officeDocument/2006/relationships/tags" Target="../tags/tag367.xml"/><Relationship Id="rId35" Type="http://schemas.openxmlformats.org/officeDocument/2006/relationships/tags" Target="../tags/tag368.xml"/><Relationship Id="rId3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tags" Target="../tags/tag401.xml"/><Relationship Id="rId6" Type="http://schemas.openxmlformats.org/officeDocument/2006/relationships/tags" Target="../tags/tag402.xml"/><Relationship Id="rId7" Type="http://schemas.openxmlformats.org/officeDocument/2006/relationships/tags" Target="../tags/tag403.xml"/><Relationship Id="rId8" Type="http://schemas.openxmlformats.org/officeDocument/2006/relationships/tags" Target="../tags/tag404.xml"/><Relationship Id="rId9" Type="http://schemas.openxmlformats.org/officeDocument/2006/relationships/tags" Target="../tags/tag405.xml"/><Relationship Id="rId10" Type="http://schemas.openxmlformats.org/officeDocument/2006/relationships/tags" Target="../tags/tag406.xml"/><Relationship Id="rId11" Type="http://schemas.openxmlformats.org/officeDocument/2006/relationships/tags" Target="../tags/tag407.xml"/><Relationship Id="rId12" Type="http://schemas.openxmlformats.org/officeDocument/2006/relationships/tags" Target="../tags/tag408.xml"/><Relationship Id="rId13" Type="http://schemas.openxmlformats.org/officeDocument/2006/relationships/tags" Target="../tags/tag409.xml"/><Relationship Id="rId14" Type="http://schemas.openxmlformats.org/officeDocument/2006/relationships/tags" Target="../tags/tag410.xml"/><Relationship Id="rId15" Type="http://schemas.openxmlformats.org/officeDocument/2006/relationships/tags" Target="../tags/tag411.xml"/><Relationship Id="rId16" Type="http://schemas.openxmlformats.org/officeDocument/2006/relationships/tags" Target="../tags/tag412.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企业管理中的价格策略与市场定价策略</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价格策略的重要性</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市场定价策略的种类</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市场定价策略的运用</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市场定价策略的优缺点</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市场定价策略的注意事项</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价格策略的重要性</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价格策略对企业利润的影响</a:t>
            </a:r>
            <a:endParaRPr altLang="en-US" lang="zh-CN"/>
          </a:p>
        </p:txBody>
      </p:sp>
      <p:sp>
        <p:nvSpPr>
          <p:cNvPr id="1049088"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90"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1"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092"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价格策略对企业利润的直接影响：通过调整产品价格，企业可以增加或减少销售收入，从而直接影响企业的利润。</a:t>
            </a:r>
            <a:endParaRPr altLang="en-US" dirty="0" sz="1600" lang="zh-CN">
              <a:solidFill>
                <a:schemeClr val="tx1">
                  <a:lumMod val="65000"/>
                  <a:lumOff val="35000"/>
                </a:schemeClr>
              </a:solidFill>
              <a:latin typeface="+中文正文" charset="0"/>
            </a:endParaRPr>
          </a:p>
        </p:txBody>
      </p:sp>
      <p:sp>
        <p:nvSpPr>
          <p:cNvPr id="1049094"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096"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98"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3"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00"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价格策略对企业利润的间接影响：价格策略还可以通过影响市场需求、产品质量、品牌形象等因素，间接影响企业的利润。</a:t>
            </a:r>
            <a:endParaRPr altLang="en-US" dirty="0" sz="1600" lang="zh-CN">
              <a:solidFill>
                <a:schemeClr val="tx1">
                  <a:lumMod val="65000"/>
                  <a:lumOff val="35000"/>
                </a:schemeClr>
              </a:solidFill>
              <a:latin typeface="+中文正文" charset="0"/>
            </a:endParaRPr>
          </a:p>
        </p:txBody>
      </p:sp>
      <p:sp>
        <p:nvSpPr>
          <p:cNvPr id="1049102"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04"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06"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5"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08"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价格策略对企业竞争地位的影响：合理的价格策略可以提高企业在市场中的竞争力，从而增加市场份额和销售收入，提高企业利润。</a:t>
            </a:r>
            <a:endParaRPr altLang="en-US" dirty="0" sz="1600" lang="zh-CN">
              <a:solidFill>
                <a:schemeClr val="tx1">
                  <a:lumMod val="65000"/>
                  <a:lumOff val="35000"/>
                </a:schemeClr>
              </a:solidFill>
              <a:latin typeface="+中文正文" charset="0"/>
            </a:endParaRPr>
          </a:p>
        </p:txBody>
      </p:sp>
      <p:sp>
        <p:nvSpPr>
          <p:cNvPr id="1049110"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12"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14"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7"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16"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fontScale="95556"/>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价格策略对企业长期发展的影响：价格策略不仅影响企业的短期利润，还对企业长期发展产生影响。合理的价格策略可以促进企业的可持续发展，提高企业的长期盈利能力。</a:t>
            </a:r>
            <a:endParaRPr altLang="en-US" dirty="0" lang="zh-CN">
              <a:solidFill>
                <a:schemeClr val="tx1">
                  <a:lumMod val="65000"/>
                  <a:lumOff val="35000"/>
                </a:schemeClr>
              </a:solidFill>
              <a:latin typeface="+中文正文" charset="0"/>
            </a:endParaRPr>
          </a:p>
        </p:txBody>
      </p:sp>
      <p:sp>
        <p:nvSpPr>
          <p:cNvPr id="1049118"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58" name="标题 1"/>
          <p:cNvSpPr>
            <a:spLocks noGrp="1"/>
          </p:cNvSpPr>
          <p:nvPr>
            <p:ph type="title"/>
          </p:nvPr>
        </p:nvSpPr>
        <p:spPr/>
        <p:txBody>
          <a:bodyPr/>
          <a:p>
            <a:r>
              <a:rPr altLang="en-US" lang="zh-CN"/>
              <a:t>价格策略对市场占有率的影响</a:t>
            </a:r>
            <a:endParaRPr altLang="en-US" lang="zh-CN"/>
          </a:p>
        </p:txBody>
      </p:sp>
      <p:sp>
        <p:nvSpPr>
          <p:cNvPr id="10491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价格策略对消费者购买决策的影响：价格是消费者购买决策的重要因素之一，合理的定价策略可以吸引更多的消费者，提高销售额。</a:t>
            </a:r>
            <a:endParaRPr altLang="zh-CN" dirty="0" lang="en-US">
              <a:solidFill>
                <a:schemeClr val="dk1">
                  <a:lumMod val="80000"/>
                  <a:lumOff val="20000"/>
                </a:schemeClr>
              </a:solidFill>
              <a:latin typeface="+mn-ea"/>
              <a:sym typeface="+mn-ea"/>
            </a:endParaRPr>
          </a:p>
        </p:txBody>
      </p:sp>
      <p:sp>
        <p:nvSpPr>
          <p:cNvPr id="10491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价格策略对市场占有率的影响：通过合理的定价策略，企业可以吸引更多的消费者，提高市场占有率。</a:t>
            </a:r>
            <a:endParaRPr altLang="en-US" dirty="0" lang="zh-CN">
              <a:solidFill>
                <a:schemeClr val="dk1">
                  <a:lumMod val="80000"/>
                  <a:lumOff val="20000"/>
                </a:schemeClr>
              </a:solidFill>
              <a:latin typeface="+mn-ea"/>
              <a:sym typeface="+mn-ea"/>
            </a:endParaRPr>
          </a:p>
        </p:txBody>
      </p:sp>
      <p:sp>
        <p:nvSpPr>
          <p:cNvPr id="10491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价格策略对市场份额的影响：价格策略的制定需要考虑竞争对手的定价策略，通过合理的定价策略可以获得更多的市场份额。</a:t>
            </a:r>
            <a:endParaRPr altLang="en-US" dirty="0" lang="zh-CN">
              <a:solidFill>
                <a:schemeClr val="dk1">
                  <a:lumMod val="80000"/>
                  <a:lumOff val="20000"/>
                </a:schemeClr>
              </a:solidFill>
              <a:latin typeface="+mn-ea"/>
              <a:sym typeface="+mn-ea"/>
            </a:endParaRPr>
          </a:p>
        </p:txBody>
      </p:sp>
      <p:sp>
        <p:nvSpPr>
          <p:cNvPr id="10491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价格策略对企业利润的影响：价格策略的制定需要考虑企业的成本和利润，通过合理的定价策略可以获得更多的利润。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30" name="标题 1"/>
          <p:cNvSpPr>
            <a:spLocks noGrp="1"/>
          </p:cNvSpPr>
          <p:nvPr>
            <p:ph type="title"/>
          </p:nvPr>
        </p:nvSpPr>
        <p:spPr/>
        <p:txBody>
          <a:bodyPr/>
          <a:p>
            <a:r>
              <a:rPr altLang="en-US" lang="zh-CN"/>
              <a:t>价格策略对企业形象的影响</a:t>
            </a:r>
            <a:endParaRPr altLang="en-US" lang="zh-CN"/>
          </a:p>
        </p:txBody>
      </p:sp>
      <p:sp>
        <p:nvSpPr>
          <p:cNvPr id="104923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价格策略是企业形象的重要组成部分，它能够影响消费者对企业的认知和评价。</a:t>
            </a:r>
            <a:endParaRPr altLang="en-US" dirty="0" sz="2000" lang="zh-CN" spc="150">
              <a:solidFill>
                <a:schemeClr val="tx1">
                  <a:lumMod val="75000"/>
                  <a:lumOff val="25000"/>
                </a:schemeClr>
              </a:solidFill>
              <a:latin typeface="+mn-ea"/>
              <a:sym typeface="+mn-ea"/>
            </a:endParaRPr>
          </a:p>
        </p:txBody>
      </p:sp>
      <p:sp>
        <p:nvSpPr>
          <p:cNvPr id="104923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价格策略的制定需要考虑企业的品牌形象、产品定位、目标市场等因素，以确保价格策略与企业的整体形象相符合。</a:t>
            </a:r>
            <a:endParaRPr altLang="en-US" dirty="0" sz="2000" lang="zh-CN" spc="150">
              <a:solidFill>
                <a:schemeClr val="tx1">
                  <a:lumMod val="75000"/>
                  <a:lumOff val="25000"/>
                </a:schemeClr>
              </a:solidFill>
              <a:latin typeface="+mn-ea"/>
              <a:sym typeface="+mn-ea"/>
            </a:endParaRPr>
          </a:p>
        </p:txBody>
      </p:sp>
      <p:sp>
        <p:nvSpPr>
          <p:cNvPr id="104924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价格策略的合理性和透明度能够增强消费者对企业的信任感和忠诚度，从而提升企业的市场竞争力。</a:t>
            </a:r>
            <a:endParaRPr altLang="en-US" dirty="0" sz="2000" lang="zh-CN" spc="150">
              <a:solidFill>
                <a:schemeClr val="tx1">
                  <a:lumMod val="75000"/>
                  <a:lumOff val="25000"/>
                </a:schemeClr>
              </a:solidFill>
              <a:latin typeface="+mn-ea"/>
              <a:sym typeface="+mn-ea"/>
            </a:endParaRPr>
          </a:p>
        </p:txBody>
      </p:sp>
      <p:sp>
        <p:nvSpPr>
          <p:cNvPr id="104924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价格策略的灵活性和适应性能够使企业更好地应对市场变化和消费者需求的变化，保持企业的竞争优势。</a:t>
            </a:r>
            <a:endParaRPr altLang="en-US" dirty="0" sz="2000" lang="zh-CN" spc="150">
              <a:solidFill>
                <a:schemeClr val="tx1">
                  <a:lumMod val="75000"/>
                  <a:lumOff val="25000"/>
                </a:schemeClr>
              </a:solidFill>
              <a:latin typeface="+mn-ea"/>
              <a:sym typeface="+mn-ea"/>
            </a:endParaRPr>
          </a:p>
        </p:txBody>
      </p:sp>
      <p:sp>
        <p:nvSpPr>
          <p:cNvPr id="104925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94" name="副标题"/>
          <p:cNvSpPr>
            <a:spLocks noGrp="1"/>
          </p:cNvSpPr>
          <p:nvPr>
            <p:ph type="body" idx="1"/>
            <p:custDataLst>
              <p:tags r:id="rId1"/>
            </p:custDataLst>
          </p:nvPr>
        </p:nvSpPr>
        <p:spPr/>
        <p:txBody>
          <a:bodyPr/>
          <a:p>
            <a:r>
              <a:rPr altLang="en-US" lang="zh-CN"/>
              <a:t>章节副标题</a:t>
            </a:r>
            <a:endParaRPr altLang="en-US" lang="zh-CN"/>
          </a:p>
        </p:txBody>
      </p:sp>
      <p:sp>
        <p:nvSpPr>
          <p:cNvPr id="1049296"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298" name="标题 1"/>
          <p:cNvSpPr>
            <a:spLocks noGrp="1"/>
          </p:cNvSpPr>
          <p:nvPr>
            <p:ph type="title"/>
            <p:custDataLst>
              <p:tags r:id="rId3"/>
            </p:custDataLst>
          </p:nvPr>
        </p:nvSpPr>
        <p:spPr/>
        <p:txBody>
          <a:bodyPr/>
          <a:p>
            <a:r>
              <a:rPr altLang="en-US" lang="zh-CN"/>
              <a:t>市场定价策略的种类</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8" name="标题 1"/>
          <p:cNvSpPr>
            <a:spLocks noGrp="1"/>
          </p:cNvSpPr>
          <p:nvPr>
            <p:ph type="title"/>
          </p:nvPr>
        </p:nvSpPr>
        <p:spPr/>
        <p:txBody>
          <a:bodyPr/>
          <a:p>
            <a:r>
              <a:rPr altLang="en-US" lang="zh-CN"/>
              <a:t>成本导向定价法</a:t>
            </a:r>
            <a:endParaRPr altLang="en-US" lang="zh-CN"/>
          </a:p>
        </p:txBody>
      </p:sp>
      <p:sp>
        <p:nvSpPr>
          <p:cNvPr id="104939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9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0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0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1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2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定义：以产品的成本为基础，加上一定的利润比例来确定产品价格的定价方法。</a:t>
            </a:r>
            <a:endParaRPr altLang="en-US" dirty="0" sz="1200" lang="zh-CN" spc="150">
              <a:solidFill>
                <a:schemeClr val="tx1">
                  <a:lumMod val="65000"/>
                  <a:lumOff val="35000"/>
                </a:schemeClr>
              </a:solidFill>
              <a:latin typeface="+mn-ea"/>
              <a:sym typeface="+mn-ea"/>
            </a:endParaRPr>
          </a:p>
        </p:txBody>
      </p:sp>
      <p:sp>
        <p:nvSpPr>
          <p:cNvPr id="104942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应用场景：适用于产品同质化程度较高、市场需求相对稳定的市场环境。</a:t>
            </a:r>
            <a:endParaRPr altLang="en-US" dirty="0" sz="1200" lang="zh-CN" spc="150">
              <a:solidFill>
                <a:schemeClr val="tx1">
                  <a:lumMod val="65000"/>
                  <a:lumOff val="35000"/>
                </a:schemeClr>
              </a:solidFill>
              <a:latin typeface="+mn-ea"/>
              <a:sym typeface="+mn-ea"/>
            </a:endParaRPr>
          </a:p>
        </p:txBody>
      </p:sp>
      <p:sp>
        <p:nvSpPr>
          <p:cNvPr id="104943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缺点：只考虑成本和利润，忽略了市场需求和竞争状况，可能导致定价不合理。</a:t>
            </a:r>
            <a:endParaRPr altLang="en-US" dirty="0" sz="1200" lang="zh-CN" spc="150">
              <a:solidFill>
                <a:schemeClr val="tx1">
                  <a:lumMod val="65000"/>
                  <a:lumOff val="35000"/>
                </a:schemeClr>
              </a:solidFill>
              <a:latin typeface="+mn-ea"/>
              <a:sym typeface="+mn-ea"/>
            </a:endParaRPr>
          </a:p>
        </p:txBody>
      </p:sp>
      <p:sp>
        <p:nvSpPr>
          <p:cNvPr id="104943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优点：简单易行，能保证企业不亏本，有利于控制成本和扩大生产规模。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竞争导向定价法</a:t>
            </a:r>
            <a:endParaRPr altLang="en-US" lang="zh-CN"/>
          </a:p>
        </p:txBody>
      </p:sp>
      <p:sp>
        <p:nvSpPr>
          <p:cNvPr id="10494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适用范围：适用于产品同质化程度较高的行业，如食品、日用品等。</a:t>
            </a:r>
            <a:endParaRPr altLang="en-US" dirty="0" sz="2400" lang="zh-CN">
              <a:latin typeface="+mn-ea"/>
              <a:ea typeface="+mn-ea"/>
            </a:endParaRPr>
          </a:p>
        </p:txBody>
      </p:sp>
      <p:sp>
        <p:nvSpPr>
          <p:cNvPr id="10494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具体方法：根据竞争对手的价格水平，结合自身产品的成本、质量、品牌等因素，制定出相应的价格策略。</a:t>
            </a:r>
            <a:endParaRPr altLang="en-US" dirty="0" sz="2400" lang="zh-CN">
              <a:latin typeface="+mn-ea"/>
              <a:ea typeface="+mn-ea"/>
            </a:endParaRPr>
          </a:p>
        </p:txBody>
      </p:sp>
      <p:sp>
        <p:nvSpPr>
          <p:cNvPr id="10494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定义：以市场上竞争对手的价格为依据，根据竞争对手的价格水平来制定自身产品价格的定价方法。</a:t>
            </a:r>
            <a:endParaRPr altLang="en-US" dirty="0" sz="2400" lang="zh-CN">
              <a:latin typeface="+mn-ea"/>
              <a:ea typeface="+mn-ea"/>
            </a:endParaRPr>
          </a:p>
        </p:txBody>
      </p:sp>
      <p:sp>
        <p:nvSpPr>
          <p:cNvPr id="10494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目的：在竞争激烈的市场环境中，通过与竞争对手的价格比较，制定出更加合理、具有竞争力的价格策略。</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需求导向定价法</a:t>
            </a:r>
            <a:endParaRPr altLang="en-US" lang="zh-CN"/>
          </a:p>
        </p:txBody>
      </p:sp>
      <p:sp>
        <p:nvSpPr>
          <p:cNvPr id="104953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5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定义：根据市场需求状况和消费者对产品的感觉差异来确定价格的定价方法</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缺点：需要较高的市场调研和分析能力，同时也存在一定的风险</a:t>
            </a:r>
            <a:endParaRPr altLang="en-US" dirty="0" sz="1200" lang="zh-CN" spc="150">
              <a:solidFill>
                <a:schemeClr val="tx1">
                  <a:lumMod val="65000"/>
                  <a:lumOff val="35000"/>
                </a:schemeClr>
              </a:solidFill>
              <a:latin typeface="+mn-ea"/>
              <a:sym typeface="+mn-ea"/>
            </a:endParaRPr>
          </a:p>
        </p:txBody>
      </p:sp>
      <p:sp>
        <p:nvSpPr>
          <p:cNvPr id="1049578" name="正文"/>
          <p:cNvSpPr txBox="1"/>
          <p:nvPr>
            <p:custDataLst>
              <p:tags r:id="rId28"/>
            </p:custDataLst>
          </p:nvPr>
        </p:nvSpPr>
        <p:spPr>
          <a:xfrm>
            <a:off x="7818944" y="249414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优点：能够适应市场需求的变化，提高市场竞争力</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29"/>
            </p:custDataLst>
          </p:nvPr>
        </p:nvSpPr>
        <p:spPr>
          <a:xfrm>
            <a:off x="2303016" y="249414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考虑因素：市场需求、竞争状况、消费者行为等</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30"/>
            </p:custDataLst>
          </p:nvPr>
        </p:nvSpPr>
        <p:spPr>
          <a:xfrm>
            <a:off x="5061607" y="1657730"/>
            <a:ext cx="2068855" cy="77542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方法：反向定价法、感受价值定价法等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2" name="副标题"/>
          <p:cNvSpPr>
            <a:spLocks noGrp="1"/>
          </p:cNvSpPr>
          <p:nvPr>
            <p:ph type="body" idx="1"/>
            <p:custDataLst>
              <p:tags r:id="rId1"/>
            </p:custDataLst>
          </p:nvPr>
        </p:nvSpPr>
        <p:spPr/>
        <p:txBody>
          <a:bodyPr/>
          <a:p>
            <a:r>
              <a:rPr altLang="en-US" lang="zh-CN"/>
              <a:t>章节副标题</a:t>
            </a:r>
            <a:endParaRPr altLang="en-US" lang="zh-CN"/>
          </a:p>
        </p:txBody>
      </p:sp>
      <p:sp>
        <p:nvSpPr>
          <p:cNvPr id="104962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26" name="标题 1"/>
          <p:cNvSpPr>
            <a:spLocks noGrp="1"/>
          </p:cNvSpPr>
          <p:nvPr>
            <p:ph type="title"/>
            <p:custDataLst>
              <p:tags r:id="rId3"/>
            </p:custDataLst>
          </p:nvPr>
        </p:nvSpPr>
        <p:spPr/>
        <p:txBody>
          <a:bodyPr/>
          <a:p>
            <a:r>
              <a:rPr altLang="en-US" lang="zh-CN"/>
              <a:t>市场定价策略的运用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16" name="标题 1"/>
          <p:cNvSpPr>
            <a:spLocks noGrp="1"/>
          </p:cNvSpPr>
          <p:nvPr>
            <p:ph type="title"/>
          </p:nvPr>
        </p:nvSpPr>
        <p:spPr/>
        <p:txBody>
          <a:bodyPr/>
          <a:p>
            <a:r>
              <a:rPr altLang="en-US" lang="zh-CN"/>
              <a:t>如何根据产品特点选择合适的定价策略</a:t>
            </a:r>
            <a:endParaRPr altLang="en-US" lang="zh-CN"/>
          </a:p>
        </p:txBody>
      </p:sp>
      <p:sp>
        <p:nvSpPr>
          <p:cNvPr id="1049718" name="内容占位符 2"/>
          <p:cNvSpPr>
            <a:spLocks noGrp="1"/>
          </p:cNvSpPr>
          <p:nvPr>
            <p:ph idx="1"/>
          </p:nvPr>
        </p:nvSpPr>
        <p:spPr/>
        <p:txBody>
          <a:bodyPr>
            <a:normAutofit lnSpcReduction="20000"/>
          </a:bodyPr>
          <a:p>
            <a:r>
              <a:rPr altLang="en-US" lang="zh-CN"/>
              <a:t>成本导向定价法：根据产品的成本加上一定的利润比例来确定产品价格，适用于成本较稳定、市场需求量大的产品。</a:t>
            </a:r>
            <a:endParaRPr altLang="en-US" lang="zh-CN"/>
          </a:p>
          <a:p>
            <a:r>
              <a:rPr altLang="en-US" lang="zh-CN"/>
              <a:t>竞争导向定价法：根据竞争对手的产品价格来制定本企业产品价格，以争夺市场份额，适用于市场价格波动较大、竞争激烈的产品。</a:t>
            </a:r>
            <a:endParaRPr altLang="en-US" lang="zh-CN"/>
          </a:p>
          <a:p>
            <a:r>
              <a:rPr altLang="en-US" lang="zh-CN"/>
              <a:t>需求导向定价法：根据市场需求和消费者对产品的认知价值来制定产品价格，适用于市场需求不稳定、消费者对产品价值认知度较高的产品。</a:t>
            </a:r>
            <a:endParaRPr altLang="en-US" lang="zh-CN"/>
          </a:p>
          <a:p>
            <a:r>
              <a:rPr altLang="en-US" lang="zh-CN"/>
              <a:t>心理定价法：根据消费者心理和购买习惯来制定产品价格，如尾数定价、整数定价等，适用于价格敏感度较高的产品。</a:t>
            </a:r>
            <a:endParaRPr altLang="en-US" lang="zh-CN"/>
          </a:p>
          <a:p>
            <a:r>
              <a:rPr altLang="en-US" lang="zh-CN"/>
              <a:t>组合定价法：根据产品的不同组合和搭配来制定产品价格，适用于产品组合丰富、搭配灵活的产品。  总之，在选择市场定价策略时，企业应根据自身情况和产品特点进行综合考虑，选择最合适的定价策略来提高市场竞争力。</a:t>
            </a:r>
            <a:endParaRPr altLang="en-US" lang="zh-CN"/>
          </a:p>
          <a:p>
            <a:pPr lvl="1"/>
            <a:r>
              <a:rPr altLang="en-US" lang="zh-CN"/>
              <a:t>总之，在选择市场定价策略时，企业应根据自身情况和产品特点进行综合考虑，选择最合适的定价策略来提高市场竞争力。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如何根据市场需求调整定价策略</a:t>
            </a:r>
            <a:endParaRPr altLang="en-US" lang="zh-CN"/>
          </a:p>
        </p:txBody>
      </p:sp>
      <p:sp>
        <p:nvSpPr>
          <p:cNvPr id="104976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了解市场需求：通过市场调研和分析，了解消费者对产品的需求、竞争对手的情况以及市场趋势，为定价策略的制定提供依据。</a:t>
            </a:r>
            <a:endParaRPr altLang="en-US" dirty="0" sz="1200" lang="zh-CN" spc="150">
              <a:solidFill>
                <a:schemeClr val="tx1">
                  <a:lumMod val="65000"/>
                  <a:lumOff val="35000"/>
                </a:schemeClr>
              </a:solidFill>
              <a:latin typeface="+mn-ea"/>
              <a:sym typeface="+mn-ea"/>
            </a:endParaRPr>
          </a:p>
        </p:txBody>
      </p:sp>
      <p:sp>
        <p:nvSpPr>
          <p:cNvPr id="104976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制定灵活的定价策略：根据市场需求的变化，及时调整定价策略，以适应市场的变化。</a:t>
            </a:r>
            <a:endParaRPr altLang="en-US" dirty="0" sz="1200" lang="zh-CN" spc="150">
              <a:solidFill>
                <a:schemeClr val="tx1">
                  <a:lumMod val="65000"/>
                  <a:lumOff val="35000"/>
                </a:schemeClr>
              </a:solidFill>
              <a:latin typeface="+mn-ea"/>
              <a:sym typeface="+mn-ea"/>
            </a:endParaRPr>
          </a:p>
        </p:txBody>
      </p:sp>
      <p:sp>
        <p:nvSpPr>
          <p:cNvPr id="104976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考虑成本因素：在制定定价策略时，要考虑产品的成本因素，以确保定价策略的可行性和可持续性。</a:t>
            </a:r>
            <a:endParaRPr altLang="en-US" dirty="0" sz="1200" lang="zh-CN" spc="150">
              <a:solidFill>
                <a:schemeClr val="tx1">
                  <a:lumMod val="65000"/>
                  <a:lumOff val="35000"/>
                </a:schemeClr>
              </a:solidFill>
              <a:latin typeface="+mn-ea"/>
              <a:sym typeface="+mn-ea"/>
            </a:endParaRPr>
          </a:p>
        </p:txBody>
      </p:sp>
      <p:sp>
        <p:nvSpPr>
          <p:cNvPr id="104976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建立有效的价格监测机制：通过价格监测机制，及时了解市场价格变化，为定价策略的调整提供依据。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如何根据竞争状况调整定价策略</a:t>
            </a:r>
            <a:endParaRPr altLang="en-US" lang="zh-CN"/>
          </a:p>
        </p:txBody>
      </p:sp>
      <p:sp>
        <p:nvSpPr>
          <p:cNvPr id="1049808" name="矩形: 圆角 23"/>
          <p:cNvSpPr/>
          <p:nvPr>
            <p:custDataLst>
              <p:tags r:id="rId1"/>
            </p:custDataLst>
          </p:nvPr>
        </p:nvSpPr>
        <p:spPr>
          <a:xfrm>
            <a:off x="838200" y="1501742"/>
            <a:ext cx="4833779" cy="1445263"/>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10" name="矩形: 圆角 24"/>
          <p:cNvSpPr/>
          <p:nvPr>
            <p:custDataLst>
              <p:tags r:id="rId2"/>
            </p:custDataLst>
          </p:nvPr>
        </p:nvSpPr>
        <p:spPr>
          <a:xfrm>
            <a:off x="966654" y="1630805"/>
            <a:ext cx="1645216" cy="448682"/>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dirty="0" sz="2000" lang="zh-CN" spc="300">
                <a:solidFill>
                  <a:schemeClr val="accent1"/>
                </a:solidFill>
                <a:latin typeface="+mj-ea"/>
                <a:sym typeface="+mn-ea"/>
              </a:rPr>
              <a:t>添加标题</a:t>
            </a:r>
            <a:endParaRPr altLang="en-US" b="1" dirty="0" sz="2000" lang="zh-CN" spc="300">
              <a:solidFill>
                <a:schemeClr val="accent1"/>
              </a:solidFill>
              <a:latin typeface="+mj-ea"/>
              <a:sym typeface="+mn-ea"/>
            </a:endParaRPr>
          </a:p>
        </p:txBody>
      </p:sp>
      <p:sp>
        <p:nvSpPr>
          <p:cNvPr id="1049812" name="正文"/>
          <p:cNvSpPr txBox="1"/>
          <p:nvPr>
            <p:custDataLst>
              <p:tags r:id="rId3"/>
            </p:custDataLst>
          </p:nvPr>
        </p:nvSpPr>
        <p:spPr>
          <a:xfrm>
            <a:off x="966654" y="2037475"/>
            <a:ext cx="5037985" cy="909779"/>
          </a:xfrm>
          <a:prstGeom prst="rect"/>
          <a:noFill/>
        </p:spPr>
        <p:txBody>
          <a:bodyPr anchor="ctr" anchorCtr="0" bIns="46800" lIns="90000" rIns="90000" rtlCol="0" tIns="36195" wrap="square">
            <a:normAutofit/>
          </a:bodyPr>
          <a:p>
            <a:pPr>
              <a:lnSpc>
                <a:spcPct val="130000"/>
              </a:lnSpc>
              <a:spcAft>
                <a:spcPts val="1000"/>
              </a:spcAft>
            </a:pPr>
            <a:r>
              <a:rPr altLang="en-US" dirty="0" sz="1600" lang="zh-CN">
                <a:solidFill>
                  <a:schemeClr val="tx1">
                    <a:lumMod val="65000"/>
                    <a:lumOff val="35000"/>
                  </a:schemeClr>
                </a:solidFill>
                <a:latin typeface="+mn-ea"/>
              </a:rPr>
              <a:t>识别竞争环境：了解竞争对手的产品、价格、促销活动等信息，以便确定自己的定价策略。</a:t>
            </a:r>
            <a:endParaRPr altLang="en-US" dirty="0" sz="1600" lang="zh-CN">
              <a:solidFill>
                <a:schemeClr val="tx1">
                  <a:lumMod val="65000"/>
                  <a:lumOff val="35000"/>
                </a:schemeClr>
              </a:solidFill>
              <a:latin typeface="+mn-ea"/>
            </a:endParaRPr>
          </a:p>
        </p:txBody>
      </p:sp>
      <p:sp>
        <p:nvSpPr>
          <p:cNvPr id="1049814" name="矩形: 圆角 31"/>
          <p:cNvSpPr/>
          <p:nvPr>
            <p:custDataLst>
              <p:tags r:id="rId4"/>
            </p:custDataLst>
          </p:nvPr>
        </p:nvSpPr>
        <p:spPr>
          <a:xfrm>
            <a:off x="838200" y="3048064"/>
            <a:ext cx="4833779" cy="1445263"/>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16" name="矩形: 圆角 32"/>
          <p:cNvSpPr/>
          <p:nvPr>
            <p:custDataLst>
              <p:tags r:id="rId5"/>
            </p:custDataLst>
          </p:nvPr>
        </p:nvSpPr>
        <p:spPr>
          <a:xfrm>
            <a:off x="966654" y="3177127"/>
            <a:ext cx="1645216" cy="448682"/>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dirty="0" sz="2000" lang="zh-CN" spc="300">
                <a:solidFill>
                  <a:schemeClr val="accent1"/>
                </a:solidFill>
                <a:latin typeface="+mj-ea"/>
                <a:sym typeface="+mn-ea"/>
              </a:rPr>
              <a:t>添加标题</a:t>
            </a:r>
            <a:endParaRPr altLang="en-US" b="1" dirty="0" sz="2000" lang="zh-CN" spc="300">
              <a:solidFill>
                <a:schemeClr val="accent1"/>
              </a:solidFill>
              <a:latin typeface="+mj-ea"/>
              <a:sym typeface="+mn-ea"/>
            </a:endParaRPr>
          </a:p>
        </p:txBody>
      </p:sp>
      <p:sp>
        <p:nvSpPr>
          <p:cNvPr id="1049818" name="正文"/>
          <p:cNvSpPr txBox="1"/>
          <p:nvPr>
            <p:custDataLst>
              <p:tags r:id="rId6"/>
            </p:custDataLst>
          </p:nvPr>
        </p:nvSpPr>
        <p:spPr>
          <a:xfrm>
            <a:off x="966654" y="3583798"/>
            <a:ext cx="5037985" cy="909779"/>
          </a:xfrm>
          <a:prstGeom prst="rect"/>
          <a:noFill/>
        </p:spPr>
        <p:txBody>
          <a:bodyPr anchor="ctr" anchorCtr="0" bIns="46800" lIns="90000" rIns="90000" rtlCol="0" tIns="36195" wrap="square">
            <a:normAutofit/>
          </a:bodyPr>
          <a:p>
            <a:pPr>
              <a:lnSpc>
                <a:spcPct val="130000"/>
              </a:lnSpc>
              <a:spcAft>
                <a:spcPts val="1000"/>
              </a:spcAft>
            </a:pPr>
            <a:r>
              <a:rPr altLang="en-US" dirty="0" sz="1600" lang="zh-CN">
                <a:solidFill>
                  <a:schemeClr val="tx1">
                    <a:lumMod val="65000"/>
                    <a:lumOff val="35000"/>
                  </a:schemeClr>
                </a:solidFill>
                <a:latin typeface="+mn-ea"/>
              </a:rPr>
              <a:t>制定定价策略：根据竞争状况，制定相应的定价策略，如成本导向定价、竞争导向定价、价值导向定价等。</a:t>
            </a:r>
            <a:endParaRPr altLang="en-US" dirty="0" sz="1600" lang="zh-CN">
              <a:solidFill>
                <a:schemeClr val="tx1">
                  <a:lumMod val="65000"/>
                  <a:lumOff val="35000"/>
                </a:schemeClr>
              </a:solidFill>
              <a:latin typeface="+mn-ea"/>
            </a:endParaRPr>
          </a:p>
        </p:txBody>
      </p:sp>
      <p:sp>
        <p:nvSpPr>
          <p:cNvPr id="1049820" name="矩形: 圆角 35"/>
          <p:cNvSpPr/>
          <p:nvPr>
            <p:custDataLst>
              <p:tags r:id="rId7"/>
            </p:custDataLst>
          </p:nvPr>
        </p:nvSpPr>
        <p:spPr>
          <a:xfrm>
            <a:off x="838200" y="4594995"/>
            <a:ext cx="4833779" cy="1445263"/>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22" name="矩形: 圆角 36"/>
          <p:cNvSpPr/>
          <p:nvPr>
            <p:custDataLst>
              <p:tags r:id="rId8"/>
            </p:custDataLst>
          </p:nvPr>
        </p:nvSpPr>
        <p:spPr>
          <a:xfrm>
            <a:off x="966654" y="4724058"/>
            <a:ext cx="1645216" cy="448682"/>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dirty="0" sz="2000" lang="zh-CN" spc="300">
                <a:solidFill>
                  <a:schemeClr val="accent1"/>
                </a:solidFill>
                <a:latin typeface="+mj-ea"/>
                <a:sym typeface="+mn-ea"/>
              </a:rPr>
              <a:t>添加标题</a:t>
            </a:r>
            <a:endParaRPr altLang="en-US" b="1" dirty="0" sz="2000" lang="zh-CN" spc="300">
              <a:solidFill>
                <a:schemeClr val="accent1"/>
              </a:solidFill>
              <a:latin typeface="+mj-ea"/>
              <a:sym typeface="+mn-ea"/>
            </a:endParaRPr>
          </a:p>
        </p:txBody>
      </p:sp>
      <p:sp>
        <p:nvSpPr>
          <p:cNvPr id="1049824" name="正文"/>
          <p:cNvSpPr txBox="1"/>
          <p:nvPr>
            <p:custDataLst>
              <p:tags r:id="rId9"/>
            </p:custDataLst>
          </p:nvPr>
        </p:nvSpPr>
        <p:spPr>
          <a:xfrm>
            <a:off x="966654" y="5130729"/>
            <a:ext cx="5037985" cy="909779"/>
          </a:xfrm>
          <a:prstGeom prst="rect"/>
          <a:noFill/>
        </p:spPr>
        <p:txBody>
          <a:bodyPr anchor="ctr" anchorCtr="0" bIns="46800" lIns="90000" rIns="90000" rtlCol="0" tIns="36195" wrap="square">
            <a:normAutofit/>
          </a:bodyPr>
          <a:p>
            <a:pPr>
              <a:lnSpc>
                <a:spcPct val="130000"/>
              </a:lnSpc>
              <a:spcAft>
                <a:spcPts val="1000"/>
              </a:spcAft>
            </a:pPr>
            <a:r>
              <a:rPr altLang="en-US" dirty="0" sz="1600" lang="zh-CN">
                <a:solidFill>
                  <a:schemeClr val="tx1">
                    <a:lumMod val="65000"/>
                    <a:lumOff val="35000"/>
                  </a:schemeClr>
                </a:solidFill>
                <a:latin typeface="+mn-ea"/>
              </a:rPr>
              <a:t>实施定价策略：将定价策略付诸实践，并不断监测和评估其效果，以便及时调整。</a:t>
            </a:r>
            <a:endParaRPr altLang="en-US" dirty="0" sz="1600" lang="zh-CN">
              <a:solidFill>
                <a:schemeClr val="tx1">
                  <a:lumMod val="65000"/>
                  <a:lumOff val="35000"/>
                </a:schemeClr>
              </a:solidFill>
              <a:latin typeface="+mn-ea"/>
            </a:endParaRPr>
          </a:p>
        </p:txBody>
      </p:sp>
      <p:sp>
        <p:nvSpPr>
          <p:cNvPr id="1049826" name="矩形: 圆角 48"/>
          <p:cNvSpPr/>
          <p:nvPr>
            <p:custDataLst>
              <p:tags r:id="rId10"/>
            </p:custDataLst>
          </p:nvPr>
        </p:nvSpPr>
        <p:spPr>
          <a:xfrm>
            <a:off x="6188231" y="1501742"/>
            <a:ext cx="4833779" cy="1445263"/>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28" name="矩形: 圆角 49"/>
          <p:cNvSpPr/>
          <p:nvPr>
            <p:custDataLst>
              <p:tags r:id="rId11"/>
            </p:custDataLst>
          </p:nvPr>
        </p:nvSpPr>
        <p:spPr>
          <a:xfrm>
            <a:off x="6316686" y="1630805"/>
            <a:ext cx="1645216" cy="448682"/>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dirty="0" sz="2000" lang="zh-CN" spc="300">
                <a:solidFill>
                  <a:schemeClr val="accent1"/>
                </a:solidFill>
                <a:latin typeface="+mj-ea"/>
                <a:sym typeface="+mn-ea"/>
              </a:rPr>
              <a:t>添加标题</a:t>
            </a:r>
            <a:endParaRPr altLang="en-US" b="1" dirty="0" sz="2000" lang="zh-CN" spc="300">
              <a:solidFill>
                <a:schemeClr val="accent1"/>
              </a:solidFill>
              <a:latin typeface="+mj-ea"/>
              <a:sym typeface="+mn-ea"/>
            </a:endParaRPr>
          </a:p>
        </p:txBody>
      </p:sp>
      <p:sp>
        <p:nvSpPr>
          <p:cNvPr id="1049830" name="正文"/>
          <p:cNvSpPr txBox="1"/>
          <p:nvPr>
            <p:custDataLst>
              <p:tags r:id="rId12"/>
            </p:custDataLst>
          </p:nvPr>
        </p:nvSpPr>
        <p:spPr>
          <a:xfrm>
            <a:off x="6316686" y="2037475"/>
            <a:ext cx="5037985" cy="909779"/>
          </a:xfrm>
          <a:prstGeom prst="rect"/>
          <a:noFill/>
        </p:spPr>
        <p:txBody>
          <a:bodyPr anchor="ctr" anchorCtr="0" bIns="46800" lIns="90000" rIns="90000" rtlCol="0" tIns="36195" wrap="square">
            <a:normAutofit/>
          </a:bodyPr>
          <a:p>
            <a:pPr>
              <a:lnSpc>
                <a:spcPct val="130000"/>
              </a:lnSpc>
              <a:spcAft>
                <a:spcPts val="1000"/>
              </a:spcAft>
            </a:pPr>
            <a:r>
              <a:rPr altLang="en-US" dirty="0" sz="1600" lang="zh-CN">
                <a:solidFill>
                  <a:schemeClr val="tx1">
                    <a:lumMod val="65000"/>
                    <a:lumOff val="35000"/>
                  </a:schemeClr>
                </a:solidFill>
                <a:latin typeface="+mn-ea"/>
              </a:rPr>
              <a:t>分析竞争状况：评估竞争对手的实力、市场份额、产品差异化等因素，以确定自己的定价策略。</a:t>
            </a:r>
            <a:endParaRPr altLang="en-US" dirty="0" sz="1600" lang="zh-CN">
              <a:solidFill>
                <a:schemeClr val="tx1">
                  <a:lumMod val="65000"/>
                  <a:lumOff val="35000"/>
                </a:schemeClr>
              </a:solidFill>
              <a:latin typeface="+mn-ea"/>
            </a:endParaRPr>
          </a:p>
        </p:txBody>
      </p:sp>
      <p:sp>
        <p:nvSpPr>
          <p:cNvPr id="1049832" name="矩形: 圆角 45"/>
          <p:cNvSpPr/>
          <p:nvPr>
            <p:custDataLst>
              <p:tags r:id="rId13"/>
            </p:custDataLst>
          </p:nvPr>
        </p:nvSpPr>
        <p:spPr>
          <a:xfrm>
            <a:off x="6188231" y="3048064"/>
            <a:ext cx="4833779" cy="1445263"/>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834" name="矩形: 圆角 46"/>
          <p:cNvSpPr/>
          <p:nvPr>
            <p:custDataLst>
              <p:tags r:id="rId14"/>
            </p:custDataLst>
          </p:nvPr>
        </p:nvSpPr>
        <p:spPr>
          <a:xfrm>
            <a:off x="6316686" y="3177127"/>
            <a:ext cx="1645216" cy="448682"/>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tlCol="0" spcCol="0" tIns="0" vert="horz" vertOverflow="overflow" wrap="square">
            <a:normAutofit/>
          </a:bodyPr>
          <a:p>
            <a:pPr algn="ctr" lvl="0">
              <a:buClrTx/>
              <a:buSzTx/>
              <a:buFontTx/>
            </a:pPr>
            <a:r>
              <a:rPr altLang="en-US" b="1" dirty="0" sz="2000" lang="zh-CN" spc="300">
                <a:solidFill>
                  <a:schemeClr val="accent1"/>
                </a:solidFill>
                <a:latin typeface="+mj-ea"/>
                <a:sym typeface="+mn-ea"/>
              </a:rPr>
              <a:t>添加标题</a:t>
            </a:r>
            <a:endParaRPr altLang="en-US" b="1" dirty="0" sz="2000" lang="zh-CN" spc="300">
              <a:solidFill>
                <a:schemeClr val="accent1"/>
              </a:solidFill>
              <a:latin typeface="+mj-ea"/>
              <a:sym typeface="+mn-ea"/>
            </a:endParaRPr>
          </a:p>
        </p:txBody>
      </p:sp>
      <p:sp>
        <p:nvSpPr>
          <p:cNvPr id="1049836" name="正文"/>
          <p:cNvSpPr txBox="1"/>
          <p:nvPr>
            <p:custDataLst>
              <p:tags r:id="rId15"/>
            </p:custDataLst>
          </p:nvPr>
        </p:nvSpPr>
        <p:spPr>
          <a:xfrm>
            <a:off x="6316686" y="3583798"/>
            <a:ext cx="5037985" cy="909779"/>
          </a:xfrm>
          <a:prstGeom prst="rect"/>
          <a:noFill/>
        </p:spPr>
        <p:txBody>
          <a:bodyPr anchor="ctr" anchorCtr="0" bIns="46800" lIns="90000" rIns="90000" rtlCol="0" tIns="36195" wrap="square">
            <a:normAutofit/>
          </a:bodyPr>
          <a:p>
            <a:pPr>
              <a:lnSpc>
                <a:spcPct val="130000"/>
              </a:lnSpc>
              <a:spcAft>
                <a:spcPts val="1000"/>
              </a:spcAft>
            </a:pPr>
            <a:r>
              <a:rPr altLang="en-US" dirty="0" sz="1600" lang="zh-CN">
                <a:solidFill>
                  <a:schemeClr val="tx1">
                    <a:lumMod val="65000"/>
                    <a:lumOff val="35000"/>
                  </a:schemeClr>
                </a:solidFill>
                <a:latin typeface="+mn-ea"/>
              </a:rPr>
              <a:t>调整定价策略：根据市场变化和竞争状况，及时调整定价策略，以保持竞争优势。</a:t>
            </a:r>
            <a:endParaRPr altLang="en-US" dirty="0" sz="1600" lang="zh-CN">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76" name="副标题"/>
          <p:cNvSpPr>
            <a:spLocks noGrp="1"/>
          </p:cNvSpPr>
          <p:nvPr>
            <p:ph type="body" idx="1"/>
            <p:custDataLst>
              <p:tags r:id="rId1"/>
            </p:custDataLst>
          </p:nvPr>
        </p:nvSpPr>
        <p:spPr/>
        <p:txBody>
          <a:bodyPr/>
          <a:p>
            <a:r>
              <a:rPr altLang="en-US" lang="zh-CN"/>
              <a:t>章节副标题</a:t>
            </a:r>
            <a:endParaRPr altLang="en-US" lang="zh-CN"/>
          </a:p>
        </p:txBody>
      </p:sp>
      <p:sp>
        <p:nvSpPr>
          <p:cNvPr id="104987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880" name="标题 1"/>
          <p:cNvSpPr>
            <a:spLocks noGrp="1"/>
          </p:cNvSpPr>
          <p:nvPr>
            <p:ph type="title"/>
            <p:custDataLst>
              <p:tags r:id="rId3"/>
            </p:custDataLst>
          </p:nvPr>
        </p:nvSpPr>
        <p:spPr/>
        <p:txBody>
          <a:bodyPr/>
          <a:p>
            <a:r>
              <a:rPr altLang="en-US" lang="zh-CN"/>
              <a:t>市场定价策略的优缺点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0" name="标题 1"/>
          <p:cNvSpPr>
            <a:spLocks noGrp="1"/>
          </p:cNvSpPr>
          <p:nvPr>
            <p:ph type="title"/>
          </p:nvPr>
        </p:nvSpPr>
        <p:spPr/>
        <p:txBody>
          <a:bodyPr/>
          <a:p>
            <a:r>
              <a:rPr altLang="en-US" lang="zh-CN"/>
              <a:t>成本导向定价法的优缺点</a:t>
            </a:r>
            <a:endParaRPr altLang="en-US" lang="zh-CN"/>
          </a:p>
        </p:txBody>
      </p:sp>
      <p:sp>
        <p:nvSpPr>
          <p:cNvPr id="1049972" name="矩形 5"/>
          <p:cNvSpPr/>
          <p:nvPr>
            <p:custDataLst>
              <p:tags r:id="rId1"/>
            </p:custDataLst>
          </p:nvPr>
        </p:nvSpPr>
        <p:spPr>
          <a:xfrm>
            <a:off x="1020871"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4" name="矩形 10"/>
          <p:cNvSpPr/>
          <p:nvPr>
            <p:custDataLst>
              <p:tags r:id="rId2"/>
            </p:custDataLst>
          </p:nvPr>
        </p:nvSpPr>
        <p:spPr>
          <a:xfrm>
            <a:off x="1670771"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TextBox 2"/>
          <p:cNvSpPr txBox="1"/>
          <p:nvPr>
            <p:custDataLst>
              <p:tags r:id="rId3"/>
            </p:custDataLst>
          </p:nvPr>
        </p:nvSpPr>
        <p:spPr>
          <a:xfrm>
            <a:off x="1305120"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优点：以产品的成本为基础，能够保证企业的利润水平，有助于控制成本，提高市场竞争力。</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8" name="矩形 6"/>
          <p:cNvSpPr/>
          <p:nvPr>
            <p:custDataLst>
              <p:tags r:id="rId4"/>
            </p:custDataLst>
          </p:nvPr>
        </p:nvSpPr>
        <p:spPr>
          <a:xfrm>
            <a:off x="6420950"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0" name="矩形 11"/>
          <p:cNvSpPr/>
          <p:nvPr>
            <p:custDataLst>
              <p:tags r:id="rId5"/>
            </p:custDataLst>
          </p:nvPr>
        </p:nvSpPr>
        <p:spPr>
          <a:xfrm>
            <a:off x="7107612"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TextBox 2"/>
          <p:cNvSpPr txBox="1"/>
          <p:nvPr>
            <p:custDataLst>
              <p:tags r:id="rId6"/>
            </p:custDataLst>
          </p:nvPr>
        </p:nvSpPr>
        <p:spPr>
          <a:xfrm>
            <a:off x="6705199"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缺点：可能导致产品价格与市场需求脱节，难以反映市场需求的变化，容易受到竞争对手的冲击。</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竞争导向定价法的优缺点</a:t>
            </a:r>
            <a:endParaRPr altLang="en-US" lang="zh-CN"/>
          </a:p>
        </p:txBody>
      </p:sp>
      <p:cxnSp>
        <p:nvCxnSpPr>
          <p:cNvPr id="3145903" name="直接连接符 155"/>
          <p:cNvCxnSpPr>
            <a:cxnSpLocks/>
          </p:cNvCxnSpPr>
          <p:nvPr>
            <p:custDataLst>
              <p:tags r:id="rId1"/>
            </p:custDataLst>
          </p:nvPr>
        </p:nvCxnSpPr>
        <p:spPr>
          <a:xfrm flipV="1">
            <a:off x="8642136" y="3046325"/>
            <a:ext cx="2526585" cy="417731"/>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05" name="直接连接符 156"/>
          <p:cNvCxnSpPr>
            <a:cxnSpLocks/>
          </p:cNvCxnSpPr>
          <p:nvPr>
            <p:custDataLst>
              <p:tags r:id="rId2"/>
            </p:custDataLst>
          </p:nvPr>
        </p:nvCxnSpPr>
        <p:spPr>
          <a:xfrm>
            <a:off x="6110989" y="4424641"/>
            <a:ext cx="2496608" cy="389708"/>
          </a:xfrm>
          <a:prstGeom prst="line"/>
          <a:ln w="3175">
            <a:gradFill>
              <a:gsLst>
                <a:gs pos="34000">
                  <a:schemeClr val="accent1">
                    <a:lumMod val="40000"/>
                    <a:lumOff val="60000"/>
                  </a:schemeClr>
                </a:gs>
                <a:gs pos="36000">
                  <a:srgbClr val="FFFFFF"/>
                </a:gs>
                <a:gs pos="65000">
                  <a:srgbClr val="FFFFFF"/>
                </a:gs>
                <a:gs pos="66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07" name="直接连接符 157"/>
          <p:cNvCxnSpPr>
            <a:cxnSpLocks/>
          </p:cNvCxnSpPr>
          <p:nvPr>
            <p:custDataLst>
              <p:tags r:id="rId3"/>
            </p:custDataLst>
          </p:nvPr>
        </p:nvCxnSpPr>
        <p:spPr>
          <a:xfrm>
            <a:off x="3587010" y="2666393"/>
            <a:ext cx="2468585" cy="368854"/>
          </a:xfrm>
          <a:prstGeom prst="line"/>
          <a:ln w="3175">
            <a:gradFill>
              <a:gsLst>
                <a:gs pos="34000">
                  <a:schemeClr val="accent4">
                    <a:lumMod val="40000"/>
                    <a:lumOff val="60000"/>
                  </a:schemeClr>
                </a:gs>
                <a:gs pos="36000">
                  <a:srgbClr val="FFFFFF"/>
                </a:gs>
                <a:gs pos="65000">
                  <a:srgbClr val="FFFFFF"/>
                </a:gs>
                <a:gs pos="66000">
                  <a:schemeClr val="accent4">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cxnSp>
        <p:nvCxnSpPr>
          <p:cNvPr id="3145909" name="直接连接符 158"/>
          <p:cNvCxnSpPr>
            <a:cxnSpLocks/>
          </p:cNvCxnSpPr>
          <p:nvPr>
            <p:custDataLst>
              <p:tags r:id="rId4"/>
            </p:custDataLst>
          </p:nvPr>
        </p:nvCxnSpPr>
        <p:spPr>
          <a:xfrm flipV="1">
            <a:off x="1061728" y="4018641"/>
            <a:ext cx="2512325" cy="396225"/>
          </a:xfrm>
          <a:prstGeom prst="line"/>
          <a:ln w="3175">
            <a:gradFill>
              <a:gsLst>
                <a:gs pos="35000">
                  <a:schemeClr val="accent1">
                    <a:lumMod val="40000"/>
                    <a:lumOff val="60000"/>
                  </a:schemeClr>
                </a:gs>
                <a:gs pos="36000">
                  <a:srgbClr val="FFFFFF"/>
                </a:gs>
                <a:gs pos="62000">
                  <a:srgbClr val="FFFFFF"/>
                </a:gs>
                <a:gs pos="63000">
                  <a:schemeClr val="accent1">
                    <a:lumMod val="40000"/>
                    <a:lumOff val="60000"/>
                  </a:schemeClr>
                </a:gs>
              </a:gsLst>
              <a:lin ang="0" scaled="1"/>
            </a:gradFill>
            <a:prstDash val="solid"/>
            <a:tailEnd type="triangle"/>
          </a:ln>
        </p:spPr>
        <p:style>
          <a:lnRef idx="2">
            <a:schemeClr val="accent1"/>
          </a:lnRef>
          <a:fillRef idx="0">
            <a:srgbClr val="FFFFFF"/>
          </a:fillRef>
          <a:effectRef idx="0">
            <a:srgbClr val="FFFFFF"/>
          </a:effectRef>
          <a:fontRef idx="minor">
            <a:schemeClr val="tx1"/>
          </a:fontRef>
        </p:style>
      </p:cxnSp>
      <p:sp>
        <p:nvSpPr>
          <p:cNvPr id="1050024" name="任意多边形: 形状 25"/>
          <p:cNvSpPr/>
          <p:nvPr>
            <p:custDataLst>
              <p:tags r:id="rId5"/>
            </p:custDataLst>
          </p:nvPr>
        </p:nvSpPr>
        <p:spPr>
          <a:xfrm>
            <a:off x="1028492" y="2736775"/>
            <a:ext cx="2521372" cy="1575776"/>
          </a:xfrm>
          <a:custGeom>
            <a:avLst/>
            <a:gdLst>
              <a:gd name="connsiteX0" fmla="*/ 2697959 w 2697959"/>
              <a:gd name="connsiteY0" fmla="*/ 0 h 1685925"/>
              <a:gd name="connsiteX1" fmla="*/ 2695580 w 2697959"/>
              <a:gd name="connsiteY1" fmla="*/ 1271588 h 1685925"/>
              <a:gd name="connsiteX2" fmla="*/ 1652286 w 2697959"/>
              <a:gd name="connsiteY2" fmla="*/ 1432664 h 1685925"/>
              <a:gd name="connsiteX3" fmla="*/ 1645164 w 2697959"/>
              <a:gd name="connsiteY3" fmla="*/ 1419543 h 1685925"/>
              <a:gd name="connsiteX4" fmla="*/ 1348979 w 2697959"/>
              <a:gd name="connsiteY4" fmla="*/ 1262063 h 1685925"/>
              <a:gd name="connsiteX5" fmla="*/ 1019862 w 2697959"/>
              <a:gd name="connsiteY5" fmla="*/ 1480217 h 1685925"/>
              <a:gd name="connsiteX6" fmla="*/ 1003531 w 2697959"/>
              <a:gd name="connsiteY6" fmla="*/ 1532827 h 1685925"/>
              <a:gd name="connsiteX7" fmla="*/ 11909 w 2697959"/>
              <a:gd name="connsiteY7" fmla="*/ 1685925 h 1685925"/>
              <a:gd name="connsiteX8" fmla="*/ 0 w 2697959"/>
              <a:gd name="connsiteY8" fmla="*/ 419100 h 1685925"/>
              <a:gd name="connsiteX9" fmla="*/ 2697959 w 2697959"/>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959" h="1685925">
                <a:moveTo>
                  <a:pt x="2697959" y="0"/>
                </a:moveTo>
                <a:cubicBezTo>
                  <a:pt x="2695579" y="415925"/>
                  <a:pt x="2697960" y="855663"/>
                  <a:pt x="2695580" y="1271588"/>
                </a:cubicBezTo>
                <a:lnTo>
                  <a:pt x="1652286" y="1432664"/>
                </a:lnTo>
                <a:lnTo>
                  <a:pt x="1645164" y="1419543"/>
                </a:lnTo>
                <a:cubicBezTo>
                  <a:pt x="1580975" y="1324531"/>
                  <a:pt x="1472272" y="1262063"/>
                  <a:pt x="1348979" y="1262063"/>
                </a:cubicBezTo>
                <a:cubicBezTo>
                  <a:pt x="1201027" y="1262063"/>
                  <a:pt x="1074086" y="1352017"/>
                  <a:pt x="1019862" y="1480217"/>
                </a:cubicBezTo>
                <a:lnTo>
                  <a:pt x="1003531" y="1532827"/>
                </a:lnTo>
                <a:lnTo>
                  <a:pt x="11909" y="1685925"/>
                </a:lnTo>
                <a:lnTo>
                  <a:pt x="0" y="419100"/>
                </a:lnTo>
                <a:lnTo>
                  <a:pt x="2697959" y="0"/>
                </a:ln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07950" compatLnSpc="1" forceAA="0" fromWordArt="0" horzOverflow="overflow" numCol="1"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lang="en-US">
                <a:solidFill>
                  <a:schemeClr val="lt1"/>
                </a:solidFill>
                <a:latin typeface="+mj-ea"/>
                <a:ea typeface="+mj-ea"/>
                <a:sym typeface="+mn-ea"/>
              </a:rPr>
              <a:t>优点：根据市场需求和竞争状况来制定价格，能够更好地满足市场需求，提高销售额和市场份额。</a:t>
            </a:r>
            <a:endParaRPr altLang="zh-CN" b="1" dirty="0" lang="en-US">
              <a:solidFill>
                <a:schemeClr val="lt1"/>
              </a:solidFill>
              <a:latin typeface="+mj-ea"/>
              <a:ea typeface="+mj-ea"/>
              <a:sym typeface="+mn-ea"/>
            </a:endParaRPr>
          </a:p>
        </p:txBody>
      </p:sp>
      <p:sp>
        <p:nvSpPr>
          <p:cNvPr id="1050026" name="椭圆 160"/>
          <p:cNvSpPr/>
          <p:nvPr>
            <p:custDataLst>
              <p:tags r:id="rId6"/>
            </p:custDataLst>
          </p:nvPr>
        </p:nvSpPr>
        <p:spPr>
          <a:xfrm>
            <a:off x="1991032" y="3951517"/>
            <a:ext cx="596292" cy="596292"/>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R</a:t>
            </a:r>
            <a:endParaRPr altLang="en-US" b="1" sz="1400" lang="zh-CN">
              <a:solidFill>
                <a:schemeClr val="lt1"/>
              </a:solidFill>
              <a:latin typeface="+mj-ea"/>
              <a:ea typeface="+mj-ea"/>
              <a:sym typeface="+mn-ea"/>
            </a:endParaRPr>
          </a:p>
        </p:txBody>
      </p:sp>
      <p:sp>
        <p:nvSpPr>
          <p:cNvPr id="1050028" name="任意多边形: 形状 43"/>
          <p:cNvSpPr/>
          <p:nvPr>
            <p:custDataLst>
              <p:tags r:id="rId7"/>
            </p:custDataLst>
          </p:nvPr>
        </p:nvSpPr>
        <p:spPr>
          <a:xfrm>
            <a:off x="3573976" y="2736775"/>
            <a:ext cx="2503125" cy="1575776"/>
          </a:xfrm>
          <a:custGeom>
            <a:avLst/>
            <a:gdLst>
              <a:gd name="connsiteX0" fmla="*/ 0 w 2678910"/>
              <a:gd name="connsiteY0" fmla="*/ 0 h 1685925"/>
              <a:gd name="connsiteX1" fmla="*/ 1016889 w 2678910"/>
              <a:gd name="connsiteY1" fmla="*/ 159087 h 1685925"/>
              <a:gd name="connsiteX2" fmla="*/ 1010841 w 2678910"/>
              <a:gd name="connsiteY2" fmla="*/ 219078 h 1685925"/>
              <a:gd name="connsiteX3" fmla="*/ 1368028 w 2678910"/>
              <a:gd name="connsiteY3" fmla="*/ 576265 h 1685925"/>
              <a:gd name="connsiteX4" fmla="*/ 1717958 w 2678910"/>
              <a:gd name="connsiteY4" fmla="*/ 291064 h 1685925"/>
              <a:gd name="connsiteX5" fmla="*/ 1720171 w 2678910"/>
              <a:gd name="connsiteY5" fmla="*/ 269111 h 1685925"/>
              <a:gd name="connsiteX6" fmla="*/ 2678910 w 2678910"/>
              <a:gd name="connsiteY6" fmla="*/ 419100 h 1685925"/>
              <a:gd name="connsiteX7" fmla="*/ 2667085 w 2678910"/>
              <a:gd name="connsiteY7" fmla="*/ 1685925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1016889" y="159087"/>
                </a:lnTo>
                <a:lnTo>
                  <a:pt x="1010841" y="219078"/>
                </a:lnTo>
                <a:cubicBezTo>
                  <a:pt x="1010841" y="416347"/>
                  <a:pt x="1170759" y="576265"/>
                  <a:pt x="1368028" y="576265"/>
                </a:cubicBezTo>
                <a:cubicBezTo>
                  <a:pt x="1540639" y="576265"/>
                  <a:pt x="1684652" y="453828"/>
                  <a:pt x="1717958" y="291064"/>
                </a:cubicBezTo>
                <a:lnTo>
                  <a:pt x="1720171" y="269111"/>
                </a:lnTo>
                <a:lnTo>
                  <a:pt x="2678910" y="419100"/>
                </a:lnTo>
                <a:lnTo>
                  <a:pt x="2667085" y="1685925"/>
                </a:lnTo>
                <a:lnTo>
                  <a:pt x="2362" y="1271588"/>
                </a:lnTo>
                <a:cubicBezTo>
                  <a:pt x="-1" y="855663"/>
                  <a:pt x="2363" y="415925"/>
                  <a:pt x="0" y="0"/>
                </a:cubicBez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lang="en-US">
                <a:solidFill>
                  <a:schemeClr val="lt1"/>
                </a:solidFill>
                <a:latin typeface="+mj-ea"/>
                <a:ea typeface="+mj-ea"/>
                <a:cs typeface="微软雅黑" panose="020B0503020204020204" pitchFamily="34" charset="-122"/>
                <a:sym typeface="+mn-ea"/>
              </a:rPr>
              <a:t>缺点：容易受到竞争对手的影响，价格波动较大，需要不断调整价格以保持竞争优势。  市场定价策略的优缺点</a:t>
            </a:r>
            <a:endParaRPr altLang="zh-CN" b="1" lang="en-US">
              <a:solidFill>
                <a:schemeClr val="lt1"/>
              </a:solidFill>
              <a:latin typeface="+mj-ea"/>
              <a:ea typeface="+mj-ea"/>
              <a:cs typeface="微软雅黑" panose="020B0503020204020204" pitchFamily="34" charset="-122"/>
              <a:sym typeface="+mn-ea"/>
            </a:endParaRPr>
          </a:p>
        </p:txBody>
      </p:sp>
      <p:sp>
        <p:nvSpPr>
          <p:cNvPr id="1050030" name="椭圆 162"/>
          <p:cNvSpPr/>
          <p:nvPr>
            <p:custDataLst>
              <p:tags r:id="rId8"/>
            </p:custDataLst>
          </p:nvPr>
        </p:nvSpPr>
        <p:spPr>
          <a:xfrm>
            <a:off x="4549550" y="2643584"/>
            <a:ext cx="596292" cy="596292"/>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A</a:t>
            </a:r>
            <a:endParaRPr altLang="en-US" b="1" sz="1400" lang="zh-CN">
              <a:solidFill>
                <a:schemeClr val="lt1"/>
              </a:solidFill>
              <a:latin typeface="+mj-ea"/>
              <a:ea typeface="+mj-ea"/>
              <a:sym typeface="+mn-ea"/>
            </a:endParaRPr>
          </a:p>
        </p:txBody>
      </p:sp>
      <p:sp>
        <p:nvSpPr>
          <p:cNvPr id="1050032" name="任意多边形: 形状 41"/>
          <p:cNvSpPr/>
          <p:nvPr>
            <p:custDataLst>
              <p:tags r:id="rId9"/>
            </p:custDataLst>
          </p:nvPr>
        </p:nvSpPr>
        <p:spPr>
          <a:xfrm>
            <a:off x="6110989" y="3137561"/>
            <a:ext cx="2503125" cy="1575776"/>
          </a:xfrm>
          <a:custGeom>
            <a:avLst/>
            <a:gdLst>
              <a:gd name="connsiteX0" fmla="*/ 0 w 2678910"/>
              <a:gd name="connsiteY0" fmla="*/ 0 h 1685925"/>
              <a:gd name="connsiteX1" fmla="*/ 2678910 w 2678910"/>
              <a:gd name="connsiteY1" fmla="*/ 419100 h 1685925"/>
              <a:gd name="connsiteX2" fmla="*/ 2667085 w 2678910"/>
              <a:gd name="connsiteY2" fmla="*/ 1685925 h 1685925"/>
              <a:gd name="connsiteX3" fmla="*/ 1695784 w 2678910"/>
              <a:gd name="connsiteY3" fmla="*/ 1534898 h 1685925"/>
              <a:gd name="connsiteX4" fmla="*/ 1696642 w 2678910"/>
              <a:gd name="connsiteY4" fmla="*/ 1526381 h 1685925"/>
              <a:gd name="connsiteX5" fmla="*/ 1339455 w 2678910"/>
              <a:gd name="connsiteY5" fmla="*/ 1169194 h 1685925"/>
              <a:gd name="connsiteX6" fmla="*/ 1010338 w 2678910"/>
              <a:gd name="connsiteY6" fmla="*/ 1387348 h 1685925"/>
              <a:gd name="connsiteX7" fmla="*/ 998206 w 2678910"/>
              <a:gd name="connsiteY7" fmla="*/ 1426432 h 1685925"/>
              <a:gd name="connsiteX8" fmla="*/ 2362 w 2678910"/>
              <a:gd name="connsiteY8" fmla="*/ 1271588 h 1685925"/>
              <a:gd name="connsiteX9" fmla="*/ 0 w 2678910"/>
              <a:gd name="connsiteY9"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910" h="1685925">
                <a:moveTo>
                  <a:pt x="0" y="0"/>
                </a:moveTo>
                <a:lnTo>
                  <a:pt x="2678910" y="419100"/>
                </a:lnTo>
                <a:lnTo>
                  <a:pt x="2667085" y="1685925"/>
                </a:lnTo>
                <a:lnTo>
                  <a:pt x="1695784" y="1534898"/>
                </a:lnTo>
                <a:lnTo>
                  <a:pt x="1696642" y="1526381"/>
                </a:lnTo>
                <a:cubicBezTo>
                  <a:pt x="1696642" y="1329112"/>
                  <a:pt x="1536724" y="1169194"/>
                  <a:pt x="1339455" y="1169194"/>
                </a:cubicBezTo>
                <a:cubicBezTo>
                  <a:pt x="1191503" y="1169194"/>
                  <a:pt x="1064562" y="1259148"/>
                  <a:pt x="1010338" y="1387348"/>
                </a:cubicBezTo>
                <a:lnTo>
                  <a:pt x="998206" y="1426432"/>
                </a:lnTo>
                <a:lnTo>
                  <a:pt x="2362" y="1271588"/>
                </a:lnTo>
                <a:cubicBezTo>
                  <a:pt x="-1" y="855663"/>
                  <a:pt x="2363" y="415925"/>
                  <a:pt x="0" y="0"/>
                </a:cubicBezTo>
                <a:close/>
              </a:path>
            </a:pathLst>
          </a:custGeom>
          <a:gradFill>
            <a:gsLst>
              <a:gs pos="0">
                <a:schemeClr val="accent1">
                  <a:lumMod val="60000"/>
                  <a:lumOff val="40000"/>
                </a:schemeClr>
              </a:gs>
              <a:gs pos="90000">
                <a:schemeClr val="accent1"/>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144145" compatLnSpc="1" forceAA="0" fromWordArt="0" horzOverflow="overflow" numCol="1" rtlCol="0" spcCol="0" tIns="71755" vert="horz" vertOverflow="overflow" wrap="square">
            <a:normAutofit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dirty="0" lang="en-US">
                <a:solidFill>
                  <a:schemeClr val="lt1"/>
                </a:solidFill>
                <a:latin typeface="+mj-ea"/>
                <a:ea typeface="+mj-ea"/>
                <a:sym typeface="+mn-ea"/>
              </a:rPr>
              <a:t>优点：根据市场需求和竞争状况来制定价格，能够更好地满足市场需求，提高销售额和市场份额。</a:t>
            </a:r>
            <a:endParaRPr altLang="zh-CN" b="1" dirty="0" lang="en-US">
              <a:solidFill>
                <a:schemeClr val="lt1"/>
              </a:solidFill>
              <a:latin typeface="+mj-ea"/>
              <a:ea typeface="+mj-ea"/>
              <a:sym typeface="+mn-ea"/>
            </a:endParaRPr>
          </a:p>
        </p:txBody>
      </p:sp>
      <p:sp>
        <p:nvSpPr>
          <p:cNvPr id="1050034" name="椭圆 164"/>
          <p:cNvSpPr/>
          <p:nvPr>
            <p:custDataLst>
              <p:tags r:id="rId10"/>
            </p:custDataLst>
          </p:nvPr>
        </p:nvSpPr>
        <p:spPr>
          <a:xfrm>
            <a:off x="7064405" y="4265629"/>
            <a:ext cx="596292" cy="596292"/>
          </a:xfrm>
          <a:prstGeom prst="ellipse"/>
          <a:gradFill>
            <a:gsLst>
              <a:gs pos="0">
                <a:schemeClr val="accent1">
                  <a:lumMod val="40000"/>
                  <a:lumOff val="60000"/>
                </a:schemeClr>
              </a:gs>
              <a:gs pos="44000">
                <a:schemeClr val="accent1"/>
              </a:gs>
              <a:gs pos="66000">
                <a:schemeClr val="accent1"/>
              </a:gs>
              <a:gs pos="100000">
                <a:schemeClr val="accent1"/>
              </a:gs>
            </a:gsLst>
            <a:path path="circle">
              <a:fillToRect r="100000" b="100000"/>
            </a:path>
            <a:tileRect l="-100000" t="-100000"/>
          </a:gradFill>
          <a:ln>
            <a:gradFill>
              <a:gsLst>
                <a:gs pos="0">
                  <a:schemeClr val="accent1">
                    <a:lumMod val="45000"/>
                    <a:lumOff val="55000"/>
                  </a:schemeClr>
                </a:gs>
                <a:gs pos="37000">
                  <a:schemeClr val="accent1">
                    <a:lumMod val="0"/>
                    <a:lumOff val="100000"/>
                  </a:schemeClr>
                </a:gs>
                <a:gs pos="71000">
                  <a:schemeClr val="accent1">
                    <a:lumMod val="30000"/>
                    <a:lumOff val="70000"/>
                  </a:schemeClr>
                </a:gs>
                <a:gs pos="100000">
                  <a:schemeClr val="accent1">
                    <a:lumMod val="0"/>
                    <a:lumOff val="100000"/>
                  </a:schemeClr>
                </a:gs>
              </a:gsLst>
              <a:lin ang="16200000" scaled="0"/>
            </a:gradFill>
          </a:ln>
          <a:effectLst>
            <a:outerShdw blurRad="177800" dir="5400000" rotWithShape="0" sx="90000" sy="-1900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solidFill>
                  <a:schemeClr val="lt1"/>
                </a:solidFill>
                <a:latin typeface="+mj-ea"/>
                <a:ea typeface="+mj-ea"/>
                <a:sym typeface="+mn-ea"/>
              </a:rPr>
              <a:t>C</a:t>
            </a:r>
            <a:endParaRPr altLang="en-US" b="1" sz="1400" lang="zh-CN">
              <a:solidFill>
                <a:schemeClr val="lt1"/>
              </a:solidFill>
              <a:latin typeface="+mj-ea"/>
              <a:ea typeface="+mj-ea"/>
              <a:sym typeface="+mn-ea"/>
            </a:endParaRPr>
          </a:p>
        </p:txBody>
      </p:sp>
      <p:sp>
        <p:nvSpPr>
          <p:cNvPr id="1050036" name="任意多边形: 形状 37"/>
          <p:cNvSpPr/>
          <p:nvPr>
            <p:custDataLst>
              <p:tags r:id="rId11"/>
            </p:custDataLst>
          </p:nvPr>
        </p:nvSpPr>
        <p:spPr>
          <a:xfrm>
            <a:off x="8647349" y="3141472"/>
            <a:ext cx="2512248" cy="1588810"/>
          </a:xfrm>
          <a:custGeom>
            <a:avLst/>
            <a:gdLst>
              <a:gd name="connsiteX0" fmla="*/ 2688435 w 2688435"/>
              <a:gd name="connsiteY0" fmla="*/ 0 h 1700212"/>
              <a:gd name="connsiteX1" fmla="*/ 2688435 w 2688435"/>
              <a:gd name="connsiteY1" fmla="*/ 1266825 h 1700212"/>
              <a:gd name="connsiteX2" fmla="*/ 0 w 2688435"/>
              <a:gd name="connsiteY2" fmla="*/ 1700212 h 1700212"/>
              <a:gd name="connsiteX3" fmla="*/ 0 w 2688435"/>
              <a:gd name="connsiteY3" fmla="*/ 428625 h 1700212"/>
              <a:gd name="connsiteX4" fmla="*/ 996229 w 2688435"/>
              <a:gd name="connsiteY4" fmla="*/ 269793 h 1700212"/>
              <a:gd name="connsiteX5" fmla="*/ 1010338 w 2688435"/>
              <a:gd name="connsiteY5" fmla="*/ 315245 h 1700212"/>
              <a:gd name="connsiteX6" fmla="*/ 1339455 w 2688435"/>
              <a:gd name="connsiteY6" fmla="*/ 533399 h 1700212"/>
              <a:gd name="connsiteX7" fmla="*/ 1696642 w 2688435"/>
              <a:gd name="connsiteY7" fmla="*/ 176212 h 1700212"/>
              <a:gd name="connsiteX8" fmla="*/ 1694847 w 2688435"/>
              <a:gd name="connsiteY8" fmla="*/ 158411 h 1700212"/>
              <a:gd name="connsiteX9" fmla="*/ 2688435 w 2688435"/>
              <a:gd name="connsiteY9" fmla="*/ 0 h 170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8435" h="1700212">
                <a:moveTo>
                  <a:pt x="2688435" y="0"/>
                </a:moveTo>
                <a:lnTo>
                  <a:pt x="2688435" y="1266825"/>
                </a:lnTo>
                <a:lnTo>
                  <a:pt x="0" y="1700212"/>
                </a:lnTo>
                <a:lnTo>
                  <a:pt x="0" y="428625"/>
                </a:lnTo>
                <a:lnTo>
                  <a:pt x="996229" y="269793"/>
                </a:lnTo>
                <a:lnTo>
                  <a:pt x="1010338" y="315245"/>
                </a:lnTo>
                <a:cubicBezTo>
                  <a:pt x="1064561" y="443445"/>
                  <a:pt x="1191503" y="533399"/>
                  <a:pt x="1339455" y="533399"/>
                </a:cubicBezTo>
                <a:cubicBezTo>
                  <a:pt x="1536724" y="533399"/>
                  <a:pt x="1696642" y="373481"/>
                  <a:pt x="1696642" y="176212"/>
                </a:cubicBezTo>
                <a:lnTo>
                  <a:pt x="1694847" y="158411"/>
                </a:lnTo>
                <a:lnTo>
                  <a:pt x="2688435" y="0"/>
                </a:lnTo>
                <a:close/>
              </a:path>
            </a:pathLst>
          </a:custGeom>
          <a:gradFill>
            <a:gsLst>
              <a:gs pos="0">
                <a:schemeClr val="accent4">
                  <a:lumMod val="60000"/>
                  <a:lumOff val="40000"/>
                </a:schemeClr>
              </a:gs>
              <a:gs pos="90000">
                <a:schemeClr val="accent4"/>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numCol="1" rtlCol="0" spcCol="0" tIns="179705" vert="horz" vertOverflow="overflow" wrap="square">
            <a:normAutofit lnSpcReduction="10000"/>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r>
              <a:rPr altLang="zh-CN" b="1" lang="en-US">
                <a:latin typeface="+mj-ea"/>
                <a:ea typeface="+mj-ea"/>
                <a:cs typeface="微软雅黑" panose="020B0503020204020204" pitchFamily="34" charset="-122"/>
                <a:sym typeface="+mn-ea"/>
              </a:rPr>
              <a:t>缺点：容易受到市场需求和竞争状况的影响，价格波动较大，需要不断调整价格以保持竞争优势。</a:t>
            </a:r>
            <a:endParaRPr altLang="zh-CN" b="1" lang="en-US">
              <a:latin typeface="+mj-ea"/>
              <a:ea typeface="+mj-ea"/>
              <a:cs typeface="微软雅黑" panose="020B0503020204020204" pitchFamily="34" charset="-122"/>
              <a:sym typeface="+mn-ea"/>
            </a:endParaRPr>
          </a:p>
        </p:txBody>
      </p:sp>
      <p:sp>
        <p:nvSpPr>
          <p:cNvPr id="1050038" name="椭圆 166"/>
          <p:cNvSpPr/>
          <p:nvPr>
            <p:custDataLst>
              <p:tags r:id="rId12"/>
            </p:custDataLst>
          </p:nvPr>
        </p:nvSpPr>
        <p:spPr>
          <a:xfrm>
            <a:off x="9600766" y="3008528"/>
            <a:ext cx="596292" cy="596292"/>
          </a:xfrm>
          <a:prstGeom prst="ellipse"/>
          <a:gradFill>
            <a:gsLst>
              <a:gs pos="0">
                <a:schemeClr val="accent4">
                  <a:lumMod val="40000"/>
                  <a:lumOff val="60000"/>
                </a:schemeClr>
              </a:gs>
              <a:gs pos="44000">
                <a:schemeClr val="accent4"/>
              </a:gs>
            </a:gsLst>
            <a:path path="circle">
              <a:fillToRect r="100000" b="100000"/>
            </a:path>
            <a:tileRect l="-100000" t="-100000"/>
          </a:gradFill>
          <a:ln>
            <a:gradFill>
              <a:gsLst>
                <a:gs pos="0">
                  <a:schemeClr val="accent4">
                    <a:lumMod val="20000"/>
                    <a:lumOff val="80000"/>
                  </a:schemeClr>
                </a:gs>
                <a:gs pos="37000">
                  <a:schemeClr val="accent4">
                    <a:lumMod val="0"/>
                    <a:lumOff val="100000"/>
                  </a:schemeClr>
                </a:gs>
                <a:gs pos="71000">
                  <a:schemeClr val="accent4">
                    <a:lumMod val="20000"/>
                    <a:lumOff val="80000"/>
                  </a:schemeClr>
                </a:gs>
                <a:gs pos="100000">
                  <a:schemeClr val="accent4">
                    <a:lumMod val="0"/>
                    <a:lumOff val="100000"/>
                  </a:schemeClr>
                </a:gs>
              </a:gsLst>
              <a:lin ang="16200000" scaled="0"/>
            </a:gradFill>
          </a:ln>
          <a:effectLst>
            <a:outerShdw blurRad="177800" dir="5400000" rotWithShape="0" sx="90000" sy="-19000">
              <a:schemeClr val="accent4">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sz="1400" lang="zh-CN">
                <a:latin typeface="+mj-ea"/>
                <a:ea typeface="+mj-ea"/>
                <a:sym typeface="+mn-ea"/>
              </a:rPr>
              <a:t>I</a:t>
            </a:r>
            <a:endParaRPr altLang="en-US" b="1" sz="1400" lang="zh-CN">
              <a:latin typeface="+mj-ea"/>
              <a:ea typeface="+mj-ea"/>
              <a:sym typeface="+mn-ea"/>
            </a:endParaRPr>
          </a:p>
        </p:txBody>
      </p:sp>
      <p:sp>
        <p:nvSpPr>
          <p:cNvPr id="1050040" name="正文"/>
          <p:cNvSpPr txBox="1"/>
          <p:nvPr>
            <p:custDataLst>
              <p:tags r:id="rId13"/>
            </p:custDataLst>
          </p:nvPr>
        </p:nvSpPr>
        <p:spPr>
          <a:xfrm>
            <a:off x="838200" y="4624057"/>
            <a:ext cx="2901956" cy="81069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
        <p:nvSpPr>
          <p:cNvPr id="1050042" name="正文"/>
          <p:cNvSpPr txBox="1"/>
          <p:nvPr>
            <p:custDataLst>
              <p:tags r:id="rId14"/>
            </p:custDataLst>
          </p:nvPr>
        </p:nvSpPr>
        <p:spPr>
          <a:xfrm>
            <a:off x="3396718" y="1709066"/>
            <a:ext cx="2901956" cy="81069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市场定价策略的优缺点</a:t>
            </a:r>
            <a:endParaRPr altLang="en-US" dirty="0" sz="1200" lang="zh-CN" spc="150">
              <a:solidFill>
                <a:schemeClr val="dk1">
                  <a:lumMod val="65000"/>
                  <a:lumOff val="35000"/>
                </a:schemeClr>
              </a:solidFill>
              <a:latin typeface="+mn-ea"/>
              <a:cs typeface="+mn-ea"/>
              <a:sym typeface="+mn-ea"/>
            </a:endParaRPr>
          </a:p>
        </p:txBody>
      </p:sp>
      <p:sp>
        <p:nvSpPr>
          <p:cNvPr id="1050044" name="正文"/>
          <p:cNvSpPr txBox="1"/>
          <p:nvPr>
            <p:custDataLst>
              <p:tags r:id="rId15"/>
            </p:custDataLst>
          </p:nvPr>
        </p:nvSpPr>
        <p:spPr>
          <a:xfrm>
            <a:off x="5911573" y="5022236"/>
            <a:ext cx="2901956" cy="81069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
        <p:nvSpPr>
          <p:cNvPr id="1050046" name="正文"/>
          <p:cNvSpPr txBox="1"/>
          <p:nvPr>
            <p:custDataLst>
              <p:tags r:id="rId16"/>
            </p:custDataLst>
          </p:nvPr>
        </p:nvSpPr>
        <p:spPr>
          <a:xfrm>
            <a:off x="8452495" y="2038819"/>
            <a:ext cx="2901956" cy="810697"/>
          </a:xfrm>
          <a:prstGeom prst="rect"/>
          <a:noFill/>
        </p:spPr>
        <p:txBody>
          <a:bodyPr anchor="t" anchorCtr="0" bIns="0" lIns="0" rIns="0" rtlCol="0" tIns="0" wrap="square">
            <a:normAutofit/>
          </a:bodyPr>
          <a:p>
            <a:pPr algn="ctr" fontAlgn="auto">
              <a:lnSpc>
                <a:spcPct val="150000"/>
              </a:lnSpc>
              <a:spcAft>
                <a:spcPts val="1000"/>
              </a:spcAft>
            </a:pPr>
            <a:r>
              <a:rPr altLang="en-US" dirty="0" sz="1200" lang="zh-CN" spc="150">
                <a:solidFill>
                  <a:schemeClr val="dk1">
                    <a:lumMod val="65000"/>
                    <a:lumOff val="35000"/>
                  </a:schemeClr>
                </a:solidFill>
                <a:latin typeface="+mn-ea"/>
                <a:cs typeface="+mn-ea"/>
                <a:sym typeface="+mn-ea"/>
              </a:rPr>
              <a:t>单击此处输入你的智能图形项正文</a:t>
            </a:r>
            <a:br>
              <a:rPr altLang="en-US" dirty="0" sz="1200" lang="zh-CN" spc="150">
                <a:solidFill>
                  <a:schemeClr val="dk1">
                    <a:lumMod val="65000"/>
                    <a:lumOff val="35000"/>
                  </a:schemeClr>
                </a:solidFill>
                <a:latin typeface="+mn-ea"/>
                <a:cs typeface="+mn-ea"/>
                <a:sym typeface="+mn-ea"/>
              </a:rPr>
            </a:br>
            <a:r>
              <a:rPr altLang="en-US" dirty="0" sz="1200" lang="zh-CN" spc="150">
                <a:solidFill>
                  <a:schemeClr val="dk1">
                    <a:lumMod val="65000"/>
                    <a:lumOff val="35000"/>
                  </a:schemeClr>
                </a:solidFill>
                <a:latin typeface="+mn-ea"/>
                <a:cs typeface="+mn-ea"/>
                <a:sym typeface="+mn-ea"/>
              </a:rPr>
              <a:t>文字是您思想的提炼</a:t>
            </a:r>
            <a:endParaRPr altLang="en-US" dirty="0" sz="1200" lang="zh-CN" spc="150">
              <a:solidFill>
                <a:schemeClr val="dk1">
                  <a:lumMod val="65000"/>
                  <a:lumOff val="35000"/>
                </a:schemeClr>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6" name="标题 1"/>
          <p:cNvSpPr>
            <a:spLocks noGrp="1"/>
          </p:cNvSpPr>
          <p:nvPr>
            <p:ph type="title"/>
          </p:nvPr>
        </p:nvSpPr>
        <p:spPr/>
        <p:txBody>
          <a:bodyPr/>
          <a:p>
            <a:r>
              <a:rPr altLang="en-US" lang="zh-CN"/>
              <a:t>需求导向定价法的优缺点</a:t>
            </a:r>
            <a:endParaRPr altLang="en-US" lang="zh-CN"/>
          </a:p>
        </p:txBody>
      </p:sp>
      <p:sp>
        <p:nvSpPr>
          <p:cNvPr id="1050088" name="内容占位符 2"/>
          <p:cNvSpPr>
            <a:spLocks noGrp="1"/>
          </p:cNvSpPr>
          <p:nvPr>
            <p:ph idx="1"/>
          </p:nvPr>
        </p:nvSpPr>
        <p:spPr/>
        <p:txBody>
          <a:bodyPr>
            <a:normAutofit fontScale="80000"/>
          </a:bodyPr>
          <a:p>
            <a:r>
              <a:rPr altLang="en-US" lang="zh-CN"/>
              <a:t>优点：根据市场需求和消费者心理，制定更加合理、灵活的定价策略，提高市场竞争力。</a:t>
            </a:r>
            <a:endParaRPr altLang="en-US" lang="zh-CN"/>
          </a:p>
          <a:p>
            <a:r>
              <a:rPr altLang="en-US" lang="zh-CN"/>
              <a:t>缺点：需要充分了解市场需求和消费者心理，否则可能导致定价不合理，影响销售和市场份额。  需求导向定价法的优缺点</a:t>
            </a:r>
            <a:endParaRPr altLang="en-US" lang="zh-CN"/>
          </a:p>
          <a:p>
            <a:pPr lvl="1"/>
            <a:r>
              <a:rPr altLang="en-US" lang="zh-CN"/>
              <a:t>需求导向定价法的优缺点</a:t>
            </a:r>
            <a:endParaRPr altLang="en-US" lang="zh-CN"/>
          </a:p>
          <a:p>
            <a:r>
              <a:rPr altLang="en-US" lang="zh-CN"/>
              <a:t>优点：能够更好地满足消费者的需求，提高产品的市场占有率和销售额。</a:t>
            </a:r>
            <a:endParaRPr altLang="en-US" lang="zh-CN"/>
          </a:p>
          <a:p>
            <a:r>
              <a:rPr altLang="en-US" lang="zh-CN"/>
              <a:t>缺点：如果定价过高，可能导致消费者流失和市场份额下降；如果定价过低，则可能影响品牌形象和产品质量。  需求导向定价法的优缺点</a:t>
            </a:r>
            <a:endParaRPr altLang="en-US" lang="zh-CN"/>
          </a:p>
          <a:p>
            <a:pPr lvl="1"/>
            <a:r>
              <a:rPr altLang="en-US" lang="zh-CN"/>
              <a:t>需求导向定价法的优缺点</a:t>
            </a:r>
            <a:endParaRPr altLang="en-US" lang="zh-CN"/>
          </a:p>
          <a:p>
            <a:r>
              <a:rPr altLang="en-US" lang="zh-CN"/>
              <a:t>优点：可以根据市场需求和消费者心理，灵活调整价格，提高市场竞争力。</a:t>
            </a:r>
            <a:endParaRPr altLang="en-US" lang="zh-CN"/>
          </a:p>
          <a:p>
            <a:r>
              <a:rPr altLang="en-US" lang="zh-CN"/>
              <a:t>缺点：需要充分了解市场需求和消费者心理，否则可能导致定价不合理，影响销售和市场份额。  需求导向定价法的优缺点</a:t>
            </a:r>
            <a:endParaRPr altLang="en-US" lang="zh-CN"/>
          </a:p>
          <a:p>
            <a:pPr lvl="1"/>
            <a:r>
              <a:rPr altLang="en-US" lang="zh-CN"/>
              <a:t>需求导向定价法的优缺点</a:t>
            </a:r>
            <a:endParaRPr altLang="en-US" lang="zh-CN"/>
          </a:p>
          <a:p>
            <a:r>
              <a:rPr altLang="en-US" lang="zh-CN"/>
              <a:t>优点：能够更好地满足消费者的需求，提高产品的市场占有率和销售额。</a:t>
            </a:r>
            <a:endParaRPr altLang="en-US" lang="zh-CN"/>
          </a:p>
          <a:p>
            <a:r>
              <a:rPr altLang="en-US" lang="zh-CN"/>
              <a:t>缺点：如果定价过高，可能导致消费者流失和市场份额下降；如果定价过低，则可能影响品牌形象和产品质量。</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8" name="副标题"/>
          <p:cNvSpPr>
            <a:spLocks noGrp="1"/>
          </p:cNvSpPr>
          <p:nvPr>
            <p:ph type="body" idx="1"/>
            <p:custDataLst>
              <p:tags r:id="rId1"/>
            </p:custDataLst>
          </p:nvPr>
        </p:nvSpPr>
        <p:spPr/>
        <p:txBody>
          <a:bodyPr/>
          <a:p>
            <a:r>
              <a:rPr altLang="en-US" lang="zh-CN"/>
              <a:t>章节副标题</a:t>
            </a:r>
            <a:endParaRPr altLang="en-US" lang="zh-CN"/>
          </a:p>
        </p:txBody>
      </p:sp>
      <p:sp>
        <p:nvSpPr>
          <p:cNvPr id="105013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132" name="标题 1"/>
          <p:cNvSpPr>
            <a:spLocks noGrp="1"/>
          </p:cNvSpPr>
          <p:nvPr>
            <p:ph type="title"/>
            <p:custDataLst>
              <p:tags r:id="rId3"/>
            </p:custDataLst>
          </p:nvPr>
        </p:nvSpPr>
        <p:spPr/>
        <p:txBody>
          <a:bodyPr>
            <a:normAutofit fontScale="95556"/>
          </a:bodyPr>
          <a:p>
            <a:r>
              <a:rPr altLang="en-US" lang="zh-CN"/>
              <a:t>市场定价策略的注意事项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22" name="标题 1"/>
          <p:cNvSpPr>
            <a:spLocks noGrp="1"/>
          </p:cNvSpPr>
          <p:nvPr>
            <p:ph type="title"/>
          </p:nvPr>
        </p:nvSpPr>
        <p:spPr/>
        <p:txBody>
          <a:bodyPr/>
          <a:p>
            <a:r>
              <a:rPr altLang="en-US" lang="zh-CN"/>
              <a:t>避免价格战，保持合理利润空间</a:t>
            </a:r>
            <a:endParaRPr altLang="en-US" lang="zh-CN"/>
          </a:p>
        </p:txBody>
      </p:sp>
      <p:sp>
        <p:nvSpPr>
          <p:cNvPr id="10502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了解市场需求和竞争情况</a:t>
            </a:r>
            <a:endParaRPr altLang="en-US" dirty="0" sz="2000" lang="zh-CN" spc="150">
              <a:solidFill>
                <a:schemeClr val="tx1">
                  <a:lumMod val="85000"/>
                  <a:lumOff val="15000"/>
                </a:schemeClr>
              </a:solidFill>
              <a:latin typeface="+mn-ea"/>
              <a:sym typeface="+mn-ea"/>
            </a:endParaRPr>
          </a:p>
        </p:txBody>
      </p:sp>
      <p:sp>
        <p:nvSpPr>
          <p:cNvPr id="10502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制定合理的价格策略</a:t>
            </a:r>
            <a:endParaRPr altLang="en-US" dirty="0" sz="2000" lang="zh-CN" spc="150">
              <a:solidFill>
                <a:schemeClr val="tx1">
                  <a:lumMod val="85000"/>
                  <a:lumOff val="15000"/>
                </a:schemeClr>
              </a:solidFill>
              <a:latin typeface="+mn-ea"/>
              <a:sym typeface="+mn-ea"/>
            </a:endParaRPr>
          </a:p>
        </p:txBody>
      </p:sp>
      <p:sp>
        <p:nvSpPr>
          <p:cNvPr id="10502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保持产品质量和服务水平</a:t>
            </a:r>
            <a:endParaRPr altLang="en-US" dirty="0" sz="2000" lang="zh-CN" spc="150">
              <a:solidFill>
                <a:schemeClr val="tx1">
                  <a:lumMod val="85000"/>
                  <a:lumOff val="15000"/>
                </a:schemeClr>
              </a:solidFill>
              <a:latin typeface="+mn-ea"/>
              <a:sym typeface="+mn-ea"/>
            </a:endParaRPr>
          </a:p>
        </p:txBody>
      </p:sp>
      <p:sp>
        <p:nvSpPr>
          <p:cNvPr id="10502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建立良好的品牌形象和信誉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86" name="标题 1"/>
          <p:cNvSpPr>
            <a:spLocks noGrp="1"/>
          </p:cNvSpPr>
          <p:nvPr>
            <p:ph type="title"/>
          </p:nvPr>
        </p:nvSpPr>
        <p:spPr/>
        <p:txBody>
          <a:bodyPr/>
          <a:p>
            <a:r>
              <a:rPr altLang="en-US" lang="zh-CN"/>
              <a:t>关注市场需求变化，及时调整价格策略</a:t>
            </a:r>
            <a:endParaRPr altLang="en-US" lang="zh-CN"/>
          </a:p>
        </p:txBody>
      </p:sp>
      <p:sp>
        <p:nvSpPr>
          <p:cNvPr id="105028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9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关注市场需求变化：市场定价策略需要密切关注市场需求的变化，根据市场需求调整价格策略，以保持产品的竞争力。</a:t>
            </a:r>
            <a:endParaRPr altLang="en-US" dirty="0" lang="zh-CN" spc="200">
              <a:solidFill>
                <a:schemeClr val="tx1">
                  <a:lumMod val="85000"/>
                  <a:lumOff val="15000"/>
                </a:schemeClr>
              </a:solidFill>
              <a:latin typeface="+mn-ea"/>
              <a:sym typeface="+mn-ea"/>
            </a:endParaRPr>
          </a:p>
        </p:txBody>
      </p:sp>
      <p:sp>
        <p:nvSpPr>
          <p:cNvPr id="105029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8" name="文本框 34"/>
          <p:cNvSpPr txBox="1"/>
          <p:nvPr>
            <p:custDataLst>
              <p:tags r:id="rId6"/>
            </p:custDataLst>
          </p:nvPr>
        </p:nvSpPr>
        <p:spPr>
          <a:xfrm>
            <a:off x="3665904"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及时调整价格策略：当市场需求发生变化时，企业需要及时调整价格策略，以适应市场的变化。同时，企业还需要根据产品的特点、目标客户群等因素来制定相应的价格策略。</a:t>
            </a:r>
            <a:endParaRPr altLang="en-US" dirty="0" sz="2000" lang="zh-CN" spc="200">
              <a:solidFill>
                <a:schemeClr val="tx1">
                  <a:lumMod val="85000"/>
                  <a:lumOff val="15000"/>
                </a:schemeClr>
              </a:solidFill>
              <a:latin typeface="+mn-ea"/>
              <a:sym typeface="+mn-ea"/>
            </a:endParaRPr>
          </a:p>
        </p:txBody>
      </p:sp>
      <p:sp>
        <p:nvSpPr>
          <p:cNvPr id="105030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0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考虑竞争对手的定价：在制定市场定价策略时，企业需要考虑竞争对手的定价情况，以避免价格战等不必要的竞争。</a:t>
            </a:r>
            <a:endParaRPr altLang="en-US" dirty="0" lang="zh-CN" spc="200">
              <a:solidFill>
                <a:schemeClr val="tx1">
                  <a:lumMod val="85000"/>
                  <a:lumOff val="15000"/>
                </a:schemeClr>
              </a:solidFill>
              <a:latin typeface="+mn-ea"/>
              <a:sym typeface="+mn-ea"/>
            </a:endParaRPr>
          </a:p>
        </p:txBody>
      </p:sp>
      <p:sp>
        <p:nvSpPr>
          <p:cNvPr id="105030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0" name="文本框 10"/>
          <p:cNvSpPr txBox="1"/>
          <p:nvPr>
            <p:custDataLst>
              <p:tags r:id="rId12"/>
            </p:custDataLst>
          </p:nvPr>
        </p:nvSpPr>
        <p:spPr>
          <a:xfrm>
            <a:off x="9018691" y="2256680"/>
            <a:ext cx="2185815" cy="3265652"/>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保持价格稳定：在制定市场定价策略时，企业需要保持价格的稳定，以维护产品的品牌形象和信誉度。同时，企业还需要根据产品的生命周期等因素来调整价格策略。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50" name="标题 1"/>
          <p:cNvSpPr>
            <a:spLocks noGrp="1"/>
          </p:cNvSpPr>
          <p:nvPr>
            <p:ph type="title"/>
          </p:nvPr>
        </p:nvSpPr>
        <p:spPr/>
        <p:txBody>
          <a:bodyPr/>
          <a:p>
            <a:r>
              <a:rPr altLang="en-US" lang="zh-CN"/>
              <a:t>保持价格稳定，树立企业形象和信誉</a:t>
            </a:r>
            <a:endParaRPr altLang="en-US" lang="zh-CN"/>
          </a:p>
        </p:txBody>
      </p:sp>
      <p:sp>
        <p:nvSpPr>
          <p:cNvPr id="1050352" name="任意多边形: 形状 16"/>
          <p:cNvSpPr/>
          <p:nvPr>
            <p:custDataLst>
              <p:tags r:id="rId1"/>
            </p:custDataLst>
          </p:nvPr>
        </p:nvSpPr>
        <p:spPr>
          <a:xfrm>
            <a:off x="838200" y="1761002"/>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354" name="Freeform 488"/>
          <p:cNvSpPr/>
          <p:nvPr>
            <p:custDataLst>
              <p:tags r:id="rId2"/>
            </p:custDataLst>
          </p:nvPr>
        </p:nvSpPr>
        <p:spPr>
          <a:xfrm rot="5400000">
            <a:off x="5252564" y="174749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56" name="序号"/>
          <p:cNvSpPr txBox="1"/>
          <p:nvPr>
            <p:custDataLst>
              <p:tags r:id="rId3"/>
            </p:custDataLst>
          </p:nvPr>
        </p:nvSpPr>
        <p:spPr>
          <a:xfrm>
            <a:off x="5374116" y="1967641"/>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358" name="标题"/>
          <p:cNvSpPr txBox="1"/>
          <p:nvPr>
            <p:custDataLst>
              <p:tags r:id="rId4"/>
            </p:custDataLst>
          </p:nvPr>
        </p:nvSpPr>
        <p:spPr>
          <a:xfrm>
            <a:off x="1210284" y="1812324"/>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避免频繁调价：频繁调价会影响消费者对产品的信任度</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60" name="正文"/>
          <p:cNvSpPr txBox="1"/>
          <p:nvPr>
            <p:custDataLst>
              <p:tags r:id="rId5"/>
            </p:custDataLst>
          </p:nvPr>
        </p:nvSpPr>
        <p:spPr>
          <a:xfrm>
            <a:off x="1210284" y="2252613"/>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62" name="任意多边形: 形状 17"/>
          <p:cNvSpPr/>
          <p:nvPr>
            <p:custDataLst>
              <p:tags r:id="rId6"/>
            </p:custDataLst>
          </p:nvPr>
        </p:nvSpPr>
        <p:spPr>
          <a:xfrm flipH="1">
            <a:off x="6037925" y="22850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364" name="Freeform 488"/>
          <p:cNvSpPr/>
          <p:nvPr>
            <p:custDataLst>
              <p:tags r:id="rId7"/>
            </p:custDataLst>
          </p:nvPr>
        </p:nvSpPr>
        <p:spPr>
          <a:xfrm rot="5400000">
            <a:off x="6147997" y="22715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66" name="序号"/>
          <p:cNvSpPr txBox="1"/>
          <p:nvPr>
            <p:custDataLst>
              <p:tags r:id="rId8"/>
            </p:custDataLst>
          </p:nvPr>
        </p:nvSpPr>
        <p:spPr>
          <a:xfrm>
            <a:off x="6251992" y="2486263"/>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368" name="任意多边形: 形状 2"/>
          <p:cNvSpPr/>
          <p:nvPr>
            <p:custDataLst>
              <p:tags r:id="rId9"/>
            </p:custDataLst>
          </p:nvPr>
        </p:nvSpPr>
        <p:spPr>
          <a:xfrm>
            <a:off x="838200" y="28090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70" name="Freeform 488"/>
          <p:cNvSpPr/>
          <p:nvPr>
            <p:custDataLst>
              <p:tags r:id="rId10"/>
            </p:custDataLst>
          </p:nvPr>
        </p:nvSpPr>
        <p:spPr>
          <a:xfrm rot="5400000">
            <a:off x="5252564" y="2794870"/>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72" name="序号"/>
          <p:cNvSpPr txBox="1"/>
          <p:nvPr>
            <p:custDataLst>
              <p:tags r:id="rId11"/>
            </p:custDataLst>
          </p:nvPr>
        </p:nvSpPr>
        <p:spPr>
          <a:xfrm>
            <a:off x="5374116" y="3015689"/>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374" name="任意多边形: 形状 32"/>
          <p:cNvSpPr/>
          <p:nvPr>
            <p:custDataLst>
              <p:tags r:id="rId12"/>
            </p:custDataLst>
          </p:nvPr>
        </p:nvSpPr>
        <p:spPr>
          <a:xfrm flipH="1">
            <a:off x="6037925" y="3329023"/>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76" name="Freeform 488"/>
          <p:cNvSpPr/>
          <p:nvPr>
            <p:custDataLst>
              <p:tags r:id="rId13"/>
            </p:custDataLst>
          </p:nvPr>
        </p:nvSpPr>
        <p:spPr>
          <a:xfrm rot="5400000">
            <a:off x="6147997" y="3314842"/>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78" name="序号"/>
          <p:cNvSpPr txBox="1"/>
          <p:nvPr>
            <p:custDataLst>
              <p:tags r:id="rId14"/>
            </p:custDataLst>
          </p:nvPr>
        </p:nvSpPr>
        <p:spPr>
          <a:xfrm>
            <a:off x="6251992" y="3526883"/>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80" name="任意多边形: 形状 12"/>
          <p:cNvSpPr/>
          <p:nvPr>
            <p:custDataLst>
              <p:tags r:id="rId15"/>
            </p:custDataLst>
          </p:nvPr>
        </p:nvSpPr>
        <p:spPr>
          <a:xfrm>
            <a:off x="838200" y="385709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82" name="Freeform 488"/>
          <p:cNvSpPr/>
          <p:nvPr>
            <p:custDataLst>
              <p:tags r:id="rId16"/>
            </p:custDataLst>
          </p:nvPr>
        </p:nvSpPr>
        <p:spPr>
          <a:xfrm rot="5400000">
            <a:off x="5252564" y="3842918"/>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84" name="序号"/>
          <p:cNvSpPr txBox="1"/>
          <p:nvPr>
            <p:custDataLst>
              <p:tags r:id="rId17"/>
            </p:custDataLst>
          </p:nvPr>
        </p:nvSpPr>
        <p:spPr>
          <a:xfrm>
            <a:off x="5374116" y="4063062"/>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386" name="任意多边形: 形状 22"/>
          <p:cNvSpPr/>
          <p:nvPr>
            <p:custDataLst>
              <p:tags r:id="rId18"/>
            </p:custDataLst>
          </p:nvPr>
        </p:nvSpPr>
        <p:spPr>
          <a:xfrm flipH="1">
            <a:off x="6037925" y="437234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88" name="Freeform 488"/>
          <p:cNvSpPr/>
          <p:nvPr>
            <p:custDataLst>
              <p:tags r:id="rId19"/>
            </p:custDataLst>
          </p:nvPr>
        </p:nvSpPr>
        <p:spPr>
          <a:xfrm rot="5400000">
            <a:off x="6147997" y="435883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90" name="序号"/>
          <p:cNvSpPr txBox="1"/>
          <p:nvPr>
            <p:custDataLst>
              <p:tags r:id="rId20"/>
            </p:custDataLst>
          </p:nvPr>
        </p:nvSpPr>
        <p:spPr>
          <a:xfrm>
            <a:off x="6251992" y="4570880"/>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92" name="任意多边形: 形状 27"/>
          <p:cNvSpPr/>
          <p:nvPr>
            <p:custDataLst>
              <p:tags r:id="rId21"/>
            </p:custDataLst>
          </p:nvPr>
        </p:nvSpPr>
        <p:spPr>
          <a:xfrm>
            <a:off x="838200" y="4904473"/>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94" name="Freeform 488"/>
          <p:cNvSpPr/>
          <p:nvPr>
            <p:custDataLst>
              <p:tags r:id="rId22"/>
            </p:custDataLst>
          </p:nvPr>
        </p:nvSpPr>
        <p:spPr>
          <a:xfrm rot="5400000">
            <a:off x="5252564" y="48909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96" name="序号"/>
          <p:cNvSpPr txBox="1"/>
          <p:nvPr>
            <p:custDataLst>
              <p:tags r:id="rId23"/>
            </p:custDataLst>
          </p:nvPr>
        </p:nvSpPr>
        <p:spPr>
          <a:xfrm>
            <a:off x="5374116" y="5111111"/>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398" name="标题"/>
          <p:cNvSpPr txBox="1"/>
          <p:nvPr>
            <p:custDataLst>
              <p:tags r:id="rId24"/>
            </p:custDataLst>
          </p:nvPr>
        </p:nvSpPr>
        <p:spPr>
          <a:xfrm>
            <a:off x="7392555" y="2324869"/>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保持价格一致性：不同渠道、不同时间的价格应该保持一致</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400" name="正文"/>
          <p:cNvSpPr txBox="1"/>
          <p:nvPr>
            <p:custDataLst>
              <p:tags r:id="rId25"/>
            </p:custDataLst>
          </p:nvPr>
        </p:nvSpPr>
        <p:spPr>
          <a:xfrm>
            <a:off x="7392555" y="2765157"/>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02" name="标题"/>
          <p:cNvSpPr txBox="1"/>
          <p:nvPr>
            <p:custDataLst>
              <p:tags r:id="rId26"/>
            </p:custDataLst>
          </p:nvPr>
        </p:nvSpPr>
        <p:spPr>
          <a:xfrm>
            <a:off x="1210284" y="2861048"/>
            <a:ext cx="3589122" cy="375184"/>
          </a:xfrm>
          <a:prstGeom prst="rect"/>
          <a:noFill/>
        </p:spPr>
        <p:txBody>
          <a:bodyPr anchor="b" bIns="0" lIns="0" rIns="0" rtlCol="0" tIns="0" wrap="square">
            <a:normAutofit fontScale="7000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考虑市场需求：根据市场需求调整价格，避免供过于求或供不应求  树立企业形象和信誉</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404" name="正文"/>
          <p:cNvSpPr txBox="1"/>
          <p:nvPr>
            <p:custDataLst>
              <p:tags r:id="rId27"/>
            </p:custDataLst>
          </p:nvPr>
        </p:nvSpPr>
        <p:spPr>
          <a:xfrm>
            <a:off x="1210284" y="330133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树立企业形象和信誉</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06" name="标题"/>
          <p:cNvSpPr txBox="1"/>
          <p:nvPr>
            <p:custDataLst>
              <p:tags r:id="rId28"/>
            </p:custDataLst>
          </p:nvPr>
        </p:nvSpPr>
        <p:spPr>
          <a:xfrm>
            <a:off x="7392555" y="3374268"/>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诚信经营：遵守市场规则，不进行欺诈行为</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408" name="正文"/>
          <p:cNvSpPr txBox="1"/>
          <p:nvPr>
            <p:custDataLst>
              <p:tags r:id="rId29"/>
            </p:custDataLst>
          </p:nvPr>
        </p:nvSpPr>
        <p:spPr>
          <a:xfrm>
            <a:off x="7392555" y="3814556"/>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10" name="标题"/>
          <p:cNvSpPr txBox="1"/>
          <p:nvPr>
            <p:custDataLst>
              <p:tags r:id="rId30"/>
            </p:custDataLst>
          </p:nvPr>
        </p:nvSpPr>
        <p:spPr>
          <a:xfrm>
            <a:off x="1210284" y="3903694"/>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提供优质产品：保证产品质量，满足消费者需求</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412" name="正文"/>
          <p:cNvSpPr txBox="1"/>
          <p:nvPr>
            <p:custDataLst>
              <p:tags r:id="rId31"/>
            </p:custDataLst>
          </p:nvPr>
        </p:nvSpPr>
        <p:spPr>
          <a:xfrm>
            <a:off x="1210284" y="4343983"/>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14" name="标题"/>
          <p:cNvSpPr txBox="1"/>
          <p:nvPr>
            <p:custDataLst>
              <p:tags r:id="rId32"/>
            </p:custDataLst>
          </p:nvPr>
        </p:nvSpPr>
        <p:spPr>
          <a:xfrm>
            <a:off x="7392555" y="4425693"/>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建立良好的客户关系：加强与客户的沟通和联系，提高客户满意度</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416" name="正文"/>
          <p:cNvSpPr txBox="1"/>
          <p:nvPr>
            <p:custDataLst>
              <p:tags r:id="rId33"/>
            </p:custDataLst>
          </p:nvPr>
        </p:nvSpPr>
        <p:spPr>
          <a:xfrm>
            <a:off x="7392555" y="4865981"/>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18" name="标题"/>
          <p:cNvSpPr txBox="1"/>
          <p:nvPr>
            <p:custDataLst>
              <p:tags r:id="rId34"/>
            </p:custDataLst>
          </p:nvPr>
        </p:nvSpPr>
        <p:spPr>
          <a:xfrm>
            <a:off x="1210284" y="4938237"/>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积极参与社会公益活动：树立企业的社会责任感，提高企业形象和信誉</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420" name="正文"/>
          <p:cNvSpPr txBox="1"/>
          <p:nvPr>
            <p:custDataLst>
              <p:tags r:id="rId35"/>
            </p:custDataLst>
          </p:nvPr>
        </p:nvSpPr>
        <p:spPr>
          <a:xfrm>
            <a:off x="1210284" y="5378525"/>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60" name="副标题"/>
          <p:cNvSpPr>
            <a:spLocks noGrp="1"/>
          </p:cNvSpPr>
          <p:nvPr>
            <p:ph type="body" idx="1"/>
            <p:custDataLst>
              <p:tags r:id="rId1"/>
            </p:custDataLst>
          </p:nvPr>
        </p:nvSpPr>
        <p:spPr/>
        <p:txBody>
          <a:bodyPr/>
          <a:p>
            <a:r>
              <a:rPr altLang="en-US" lang="zh-CN"/>
              <a:t>章节副标题</a:t>
            </a:r>
            <a:endParaRPr altLang="en-US" lang="zh-CN"/>
          </a:p>
        </p:txBody>
      </p:sp>
      <p:sp>
        <p:nvSpPr>
          <p:cNvPr id="1050462" name="节编号"/>
          <p:cNvSpPr>
            <a:spLocks noGrp="1"/>
          </p:cNvSpPr>
          <p:nvPr>
            <p:ph type="body" sz="quarter" idx="13"/>
            <p:custDataLst>
              <p:tags r:id="rId2"/>
            </p:custDataLst>
          </p:nvPr>
        </p:nvSpPr>
        <p:spPr>
          <a:xfrm>
            <a:off x="835025" y="1830070"/>
            <a:ext cx="1943735" cy="977901"/>
          </a:xfrm>
        </p:spPr>
        <p:txBody>
          <a:bodyPr/>
          <a:p>
            <a:r>
              <a:rPr altLang="zh-CN" lang="en-US"/>
              <a:t>07</a:t>
            </a:r>
            <a:endParaRPr altLang="zh-CN" lang="en-US"/>
          </a:p>
        </p:txBody>
      </p:sp>
      <p:sp>
        <p:nvSpPr>
          <p:cNvPr id="1050464" name="标题 1"/>
          <p:cNvSpPr>
            <a:spLocks noGrp="1"/>
          </p:cNvSpPr>
          <p:nvPr>
            <p:ph type="title"/>
            <p:custDataLst>
              <p:tags r:id="rId3"/>
            </p:custDataLst>
          </p:nvPr>
        </p:nvSpPr>
        <p:spPr/>
        <p:txBody>
          <a:bodyPr>
            <a:normAutofit fontScale="90000"/>
          </a:bodyPr>
          <a:p>
            <a:r>
              <a:rPr altLang="en-US" lang="zh-CN"/>
              <a:t>市场定价策略的未来发展趋势</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54" name="标题 1"/>
          <p:cNvSpPr>
            <a:spLocks noGrp="1"/>
          </p:cNvSpPr>
          <p:nvPr>
            <p:ph type="title"/>
          </p:nvPr>
        </p:nvSpPr>
        <p:spPr/>
        <p:txBody>
          <a:bodyPr/>
          <a:p>
            <a:r>
              <a:rPr altLang="en-US" lang="zh-CN"/>
              <a:t>数字化时代对市场定价策略的影响</a:t>
            </a:r>
            <a:endParaRPr altLang="en-US" lang="zh-CN"/>
          </a:p>
        </p:txBody>
      </p:sp>
      <p:sp>
        <p:nvSpPr>
          <p:cNvPr id="10505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数据驱动的定价策略：数字化时代使企业能够更加准确地了解消费者需求和市场趋势，从而制定更加精准的定价策略。</a:t>
            </a:r>
            <a:endParaRPr altLang="en-US" dirty="0" sz="2400" lang="zh-CN">
              <a:latin typeface="+mn-ea"/>
              <a:ea typeface="+mn-ea"/>
            </a:endParaRPr>
          </a:p>
        </p:txBody>
      </p:sp>
      <p:sp>
        <p:nvSpPr>
          <p:cNvPr id="10505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动态定价策略：数字化时代使企业能够实时监测市场变化和消费者行为，从而制定更加灵活的动态定价策略。</a:t>
            </a:r>
            <a:endParaRPr altLang="en-US" dirty="0" sz="2400" lang="zh-CN">
              <a:latin typeface="+mn-ea"/>
              <a:ea typeface="+mn-ea"/>
            </a:endParaRPr>
          </a:p>
        </p:txBody>
      </p:sp>
      <p:sp>
        <p:nvSpPr>
          <p:cNvPr id="10505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消费者行为的变化：数字化时代使消费者更加注重个性化、定制化产品和服务，对市场定价策略产生影响。</a:t>
            </a:r>
            <a:endParaRPr altLang="en-US" dirty="0" sz="2400" lang="zh-CN">
              <a:latin typeface="+mn-ea"/>
              <a:ea typeface="+mn-ea"/>
            </a:endParaRPr>
          </a:p>
        </p:txBody>
      </p:sp>
      <p:sp>
        <p:nvSpPr>
          <p:cNvPr id="10505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竞争环境的变化：数字化时代使市场竞争更加激烈，企业需要更加注重市场定价策略的创新和差异化。</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18" name="标题 1"/>
          <p:cNvSpPr>
            <a:spLocks noGrp="1"/>
          </p:cNvSpPr>
          <p:nvPr>
            <p:ph type="title"/>
          </p:nvPr>
        </p:nvSpPr>
        <p:spPr/>
        <p:txBody>
          <a:bodyPr/>
          <a:p>
            <a:r>
              <a:rPr altLang="en-US" lang="zh-CN"/>
              <a:t>消费者心理对市场定价策略的影响</a:t>
            </a:r>
            <a:endParaRPr altLang="en-US" lang="zh-CN"/>
          </a:p>
        </p:txBody>
      </p:sp>
      <p:sp>
        <p:nvSpPr>
          <p:cNvPr id="10506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消费者心理对市场定价策略的影响越来越重要</a:t>
            </a:r>
            <a:endParaRPr altLang="en-US" dirty="0" sz="2000" lang="zh-CN" spc="150">
              <a:solidFill>
                <a:schemeClr val="tx1">
                  <a:lumMod val="75000"/>
                  <a:lumOff val="25000"/>
                </a:schemeClr>
              </a:solidFill>
              <a:latin typeface="+mn-ea"/>
              <a:sym typeface="+mn-ea"/>
            </a:endParaRPr>
          </a:p>
        </p:txBody>
      </p:sp>
      <p:sp>
        <p:nvSpPr>
          <p:cNvPr id="10506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消费者心理的变化趋势与市场定价策略的调整密切相关</a:t>
            </a:r>
            <a:endParaRPr altLang="en-US" dirty="0" sz="2000" lang="zh-CN" spc="150">
              <a:solidFill>
                <a:schemeClr val="tx1">
                  <a:lumMod val="75000"/>
                  <a:lumOff val="25000"/>
                </a:schemeClr>
              </a:solidFill>
              <a:latin typeface="+mn-ea"/>
              <a:sym typeface="+mn-ea"/>
            </a:endParaRPr>
          </a:p>
        </p:txBody>
      </p:sp>
      <p:sp>
        <p:nvSpPr>
          <p:cNvPr id="10506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消费者心理的变化对市场定价策略的未来发展趋势具有重要影响</a:t>
            </a:r>
            <a:endParaRPr altLang="en-US" dirty="0" sz="2000" lang="zh-CN" spc="150">
              <a:solidFill>
                <a:schemeClr val="tx1">
                  <a:lumMod val="75000"/>
                  <a:lumOff val="25000"/>
                </a:schemeClr>
              </a:solidFill>
              <a:latin typeface="+mn-ea"/>
              <a:sym typeface="+mn-ea"/>
            </a:endParaRPr>
          </a:p>
        </p:txBody>
      </p:sp>
      <p:sp>
        <p:nvSpPr>
          <p:cNvPr id="10506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了解消费者心理，制定更加精准的市场定价策略</a:t>
            </a:r>
            <a:endParaRPr altLang="en-US" dirty="0" sz="2000" lang="zh-CN" spc="150">
              <a:solidFill>
                <a:schemeClr val="tx1">
                  <a:lumMod val="75000"/>
                  <a:lumOff val="25000"/>
                </a:schemeClr>
              </a:solidFill>
              <a:latin typeface="+mn-ea"/>
              <a:sym typeface="+mn-ea"/>
            </a:endParaRPr>
          </a:p>
        </p:txBody>
      </p:sp>
      <p:sp>
        <p:nvSpPr>
          <p:cNvPr id="10506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682" name="标题 1"/>
          <p:cNvSpPr>
            <a:spLocks noGrp="1"/>
          </p:cNvSpPr>
          <p:nvPr>
            <p:ph type="title"/>
          </p:nvPr>
        </p:nvSpPr>
        <p:spPr/>
        <p:txBody>
          <a:bodyPr/>
          <a:p>
            <a:r>
              <a:rPr altLang="en-US" lang="zh-CN"/>
              <a:t>企业社会责任对市场定价策略的影响</a:t>
            </a:r>
            <a:endParaRPr altLang="en-US" lang="zh-CN"/>
          </a:p>
        </p:txBody>
      </p:sp>
      <p:sp>
        <p:nvSpPr>
          <p:cNvPr id="10506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社会责任与市场定价策略的融合</a:t>
            </a:r>
            <a:endParaRPr altLang="zh-CN" dirty="0" lang="en-US">
              <a:solidFill>
                <a:schemeClr val="dk1">
                  <a:lumMod val="80000"/>
                  <a:lumOff val="20000"/>
                </a:schemeClr>
              </a:solidFill>
              <a:latin typeface="+mn-ea"/>
              <a:sym typeface="+mn-ea"/>
            </a:endParaRPr>
          </a:p>
        </p:txBody>
      </p:sp>
      <p:sp>
        <p:nvSpPr>
          <p:cNvPr id="10506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企业社会责任的内涵与外延</a:t>
            </a:r>
            <a:endParaRPr altLang="en-US" dirty="0" lang="zh-CN">
              <a:solidFill>
                <a:schemeClr val="dk1">
                  <a:lumMod val="80000"/>
                  <a:lumOff val="20000"/>
                </a:schemeClr>
              </a:solidFill>
              <a:latin typeface="+mn-ea"/>
              <a:sym typeface="+mn-ea"/>
            </a:endParaRPr>
          </a:p>
        </p:txBody>
      </p:sp>
      <p:sp>
        <p:nvSpPr>
          <p:cNvPr id="10507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企业社会责任对市场定价策略的影响</a:t>
            </a:r>
            <a:endParaRPr altLang="en-US" dirty="0" lang="zh-CN">
              <a:solidFill>
                <a:schemeClr val="dk1">
                  <a:lumMod val="80000"/>
                  <a:lumOff val="20000"/>
                </a:schemeClr>
              </a:solidFill>
              <a:latin typeface="+mn-ea"/>
              <a:sym typeface="+mn-ea"/>
            </a:endParaRPr>
          </a:p>
        </p:txBody>
      </p:sp>
      <p:sp>
        <p:nvSpPr>
          <p:cNvPr id="10507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未来发展趋势：企业社会责任与市场定价策略的协同作用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75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756"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75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8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60.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4*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4*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4*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4*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4*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4*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4*l_h_i*1_5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76_4*l_h_a*1_5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6_4*l_h_f*1_5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4*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4*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4*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4*l_h_i*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4*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4*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020_1*l_h_i*1_4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020_1*l_h_i*1_3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6600000262260437,&quot;transparency&quot;:0},{&quot;brightness&quot;:0.6000000238418579,&quot;colorType&quot;:1,&quot;foreColorIndex&quot;:5,&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20_1*l_h_i*1_2_1"/>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8,&quot;pos&quot;:0.6600000262260437,&quot;transparency&quot;:0},{&quot;brightness&quot;:0.6000000238418579,&quot;colorType&quot;:1,&quot;foreColorIndex&quot;:8,&quot;pos&quot;:0.3400000035762787,&quot;transparency&quot;:0},{&quot;brightness&quot;:0,&quot;colorType&quot;:2,&quot;pos&quot;:0.6499999761581421,&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20_1*l_h_i*1_1_2"/>
  <p:tag name="KSO_WM_TEMPLATE_CATEGORY" val="diagram"/>
  <p:tag name="KSO_WM_TEMPLATE_INDEX" val="20231020"/>
  <p:tag name="KSO_WM_UNIT_LAYERLEVEL" val="1_1_1"/>
  <p:tag name="KSO_WM_TAG_VERSION" val="3.0"/>
  <p:tag name="KSO_WM_BEAUTIFY_FLAG" val="#wm#"/>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gradient&quot;:[{&quot;brightness&quot;:0,&quot;colorType&quot;:2,&quot;pos&quot;:0.36000001430511475,&quot;rgb&quot;:&quot;#ffffff&quot;,&quot;transparency&quot;:0},{&quot;brightness&quot;:0.6000000238418579,&quot;colorType&quot;:1,&quot;foreColorIndex&quot;:5,&quot;pos&quot;:0.3499999940395355,&quot;transparency&quot;:0},{&quot;brightness&quot;:0,&quot;colorType&quot;:2,&quot;pos&quot;:0.6200000047683716,&quot;rgb&quot;:&quot;#ffffff&quot;,&quot;transparency&quot;:0},{&quot;brightness&quot;:0.6000000238418579,&quot;colorType&quot;:1,&quot;foreColorIndex&quot;:5,&quot;pos&quot;:0.6299999952316284,&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20_1*l_h_a*1_1_1"/>
  <p:tag name="KSO_WM_TEMPLATE_CATEGORY" val="diagram"/>
  <p:tag name="KSO_WM_TEMPLATE_INDEX" val="20231020"/>
  <p:tag name="KSO_WM_UNIT_LAYERLEVEL" val="1_1_1"/>
  <p:tag name="KSO_WM_TAG_VERSION" val="3.0"/>
  <p:tag name="KSO_WM_BEAUTIFY_FLAG" val="#wm#"/>
  <p:tag name="KSO_WM_UNIT_PRESET_TEXT" val="谁执行"/>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20_1*l_h_i*1_1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20_1*l_h_a*1_2_1"/>
  <p:tag name="KSO_WM_TEMPLATE_CATEGORY" val="diagram"/>
  <p:tag name="KSO_WM_TEMPLATE_INDEX" val="20231020"/>
  <p:tag name="KSO_WM_UNIT_LAYERLEVEL" val="1_1_1"/>
  <p:tag name="KSO_WM_TAG_VERSION" val="3.0"/>
  <p:tag name="KSO_WM_BEAUTIFY_FLAG" val="#wm#"/>
  <p:tag name="KSO_WM_UNIT_PRESET_TEXT" val="谁负责"/>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20_1*l_h_i*1_2_2"/>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20_1*l_h_a*1_3_1"/>
  <p:tag name="KSO_WM_TEMPLATE_CATEGORY" val="diagram"/>
  <p:tag name="KSO_WM_TEMPLATE_INDEX" val="20231020"/>
  <p:tag name="KSO_WM_UNIT_LAYERLEVEL" val="1_1_1"/>
  <p:tag name="KSO_WM_TAG_VERSION" val="3.0"/>
  <p:tag name="KSO_WM_BEAUTIFY_FLAG" val="#wm#"/>
  <p:tag name="KSO_WM_UNIT_PRESET_TEXT" val="咨询谁"/>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5,&quot;pos&quot;:0,&quot;transparency&quot;:0},{&quot;brightness&quot;:0,&quot;colorType&quot;:1,&quot;foreColorIndex&quot;:5,&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20_1*l_h_i*1_3_1"/>
  <p:tag name="KSO_WM_TEMPLATE_CATEGORY" val="diagram"/>
  <p:tag name="KSO_WM_TEMPLATE_INDEX" val="20231020"/>
  <p:tag name="KSO_WM_UNIT_LAYERLEVEL" val="1_1_1"/>
  <p:tag name="KSO_WM_TAG_VERSION" val="3.0"/>
  <p:tag name="KSO_WM_BEAUTIFY_FLAG" val="#wm#"/>
  <p:tag name="KSO_WM_UNIT_FILL_FORE_SCHEMECOLOR_INDEX" val="5"/>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1,&quot;colorType&quot;:1,&quot;foreColorIndex&quot;:5,&quot;pos&quot;:0.3700000047683716,&quot;transparency&quot;:0},{&quot;brightness&quot;:0.550000011920929,&quot;colorType&quot;:1,&quot;foreColorIndex&quot;:5,&quot;pos&quot;:0,&quot;transparency&quot;:0},{&quot;brightness&quot;:1,&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2"/>
  <p:tag name="KSO_WM_DIAGRAM_COLOR_TEXT_CAN_REMOVE" val="n"/>
  <p:tag name="KSO_WM_UNIT_ISCONTENTSTITLE" val="0"/>
  <p:tag name="KSO_WM_UNIT_ISNUMDGMTITLE" val="0"/>
  <p:tag name="KSO_WM_UNIT_NOCLEAR" val="0"/>
  <p:tag name="KSO_WM_UNIT_VALUE" val="45"/>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20_1*l_h_a*1_4_1"/>
  <p:tag name="KSO_WM_TEMPLATE_CATEGORY" val="diagram"/>
  <p:tag name="KSO_WM_TEMPLATE_INDEX" val="20231020"/>
  <p:tag name="KSO_WM_UNIT_LAYERLEVEL" val="1_1_1"/>
  <p:tag name="KSO_WM_TAG_VERSION" val="3.0"/>
  <p:tag name="KSO_WM_BEAUTIFY_FLAG" val="#wm#"/>
  <p:tag name="KSO_WM_UNIT_PRESET_TEXT" val="告知谁"/>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4000000059604645,&quot;colorType&quot;:1,&quot;foreColorIndex&quot;:8,&quot;pos&quot;:0,&quot;transparency&quot;:0},{&quot;brightness&quot;:0,&quot;colorType&quot;:1,&quot;foreColorIndex&quot;:8,&quot;pos&quot;:0.89999997615814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20_1*l_h_i*1_4_1"/>
  <p:tag name="KSO_WM_TEMPLATE_CATEGORY" val="diagram"/>
  <p:tag name="KSO_WM_TEMPLATE_INDEX" val="20231020"/>
  <p:tag name="KSO_WM_UNIT_LAYERLEVEL" val="1_1_1"/>
  <p:tag name="KSO_WM_TAG_VERSION" val="3.0"/>
  <p:tag name="KSO_WM_BEAUTIFY_FLAG" val="#wm#"/>
  <p:tag name="KSO_WM_UNIT_FILL_FORE_SCHEMECOLOR_INDEX" val="8"/>
  <p:tag name="KSO_WM_DIAGRAM_MAX_ITEMCNT" val="4"/>
  <p:tag name="KSO_WM_DIAGRAM_MIN_ITEMCNT" val="4"/>
  <p:tag name="KSO_WM_DIAGRAM_VIRTUALLY_FRAME" val="{&quot;height&quot;:316.4,&quot;width&quot;:806.8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1,&quot;colorType&quot;:1,&quot;foreColorIndex&quot;:8,&quot;pos&quot;:0.3700000047683716,&quot;transparency&quot;:0},{&quot;brightness&quot;:0.800000011920929,&quot;colorType&quot;:1,&quot;foreColorIndex&quot;:8,&quot;pos&quot;:0,&quot;transparency&quot;:0},{&quot;brightness&quot;:1,&quot;colorType&quot;:1,&quot;foreColorIndex&quot;:8,&quot;pos&quot;:1,&quot;transparency&quot;:0},{&quot;brightness&quot;:0.800000011920929,&quot;colorType&quot;:1,&quot;foreColorIndex&quot;:8,&quot;pos&quot;:0.7099999785423279,&quot;transparency&quot;:0}],&quot;type&quot;:2},&quot;shadow&quot;:{&quot;brightness&quot;:0,&quot;colorType&quot;:1,&quot;foreColorIndex&quot;:8,&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20_1*l_h_f*1_1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20_1*l_h_f*1_2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20_1*l_h_f*1_3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RICK" val="2"/>
  <p:tag name="KSO_WM_DIAGRAM_COLOR_TEXT_CAN_REMOVE" val="n"/>
  <p:tag name="KSO_WM_UNIT_SUBTYPE" val="a"/>
  <p:tag name="KSO_WM_UNIT_NOCLEAR" val="0"/>
  <p:tag name="KSO_WM_UNIT_VALUE" val="5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20_1*l_h_f*1_4_1"/>
  <p:tag name="KSO_WM_TEMPLATE_CATEGORY" val="diagram"/>
  <p:tag name="KSO_WM_TEMPLATE_INDEX" val="20231020"/>
  <p:tag name="KSO_WM_UNIT_LAYERLEVEL" val="1_1_1"/>
  <p:tag name="KSO_WM_TAG_VERSION" val="3.0"/>
  <p:tag name="KSO_WM_BEAUTIFY_FLAG" val="#wm#"/>
  <p:tag name="KSO_WM_UNIT_PRESET_TEXT" val="单击此处输入你的智能图形项正文 文字是您思想的提炼"/>
  <p:tag name="KSO_WM_DIAGRAM_MAX_ITEMCNT" val="4"/>
  <p:tag name="KSO_WM_DIAGRAM_MIN_ITEMCNT" val="4"/>
  <p:tag name="KSO_WM_DIAGRAM_VIRTUALLY_FRAME" val="{&quot;height&quot;:316.4,&quot;width&quot;:80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0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6*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6*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6*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6*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6*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6*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6*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6*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6*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6*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6*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6*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6*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6*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6*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6*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6*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6*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6*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6*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6*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6*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6*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6*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6*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6*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6*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6*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6*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6*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6*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6*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6*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6*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6*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7"/>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7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16.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2023-12-19T11:03:53Z</dcterms:created>
  <dcterms:modified xsi:type="dcterms:W3CDTF">2023-12-19T11:03:53Z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56a9154a528e442e96aa36f5f74a5b6e_21</vt:lpwstr>
  </property>
</Properties>
</file>