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2.xml" ContentType="application/vnd.openxmlformats-officedocument.them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1" userDrawn="1">
          <p15:clr>
            <a:srgbClr val="A4A3A4"/>
          </p15:clr>
        </p15:guide>
        <p15:guide id="2" pos="385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630" y="66"/>
      </p:cViewPr>
      <p:guideLst>
        <p:guide orient="horz" pos="2091"/>
        <p:guide pos="385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2023-04-07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0256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6593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7.xml"/><Relationship Id="rId4" Type="http://schemas.openxmlformats.org/officeDocument/2006/relationships/tags" Target="../tags/tag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>
              <a:defRPr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2023-04-07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621030" y="459105"/>
            <a:ext cx="10960100" cy="14732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>
            <p:custDataLst>
              <p:tags r:id="rId5"/>
            </p:custDataLst>
          </p:nvPr>
        </p:nvSpPr>
        <p:spPr>
          <a:xfrm>
            <a:off x="608330" y="1278255"/>
            <a:ext cx="10960100" cy="14732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4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13" Type="http://schemas.openxmlformats.org/officeDocument/2006/relationships/tags" Target="../tags/tag24.xml"/><Relationship Id="rId18" Type="http://schemas.openxmlformats.org/officeDocument/2006/relationships/tags" Target="../tags/tag29.xml"/><Relationship Id="rId3" Type="http://schemas.openxmlformats.org/officeDocument/2006/relationships/tags" Target="../tags/tag14.xml"/><Relationship Id="rId7" Type="http://schemas.openxmlformats.org/officeDocument/2006/relationships/tags" Target="../tags/tag18.xml"/><Relationship Id="rId12" Type="http://schemas.openxmlformats.org/officeDocument/2006/relationships/tags" Target="../tags/tag23.xml"/><Relationship Id="rId17" Type="http://schemas.openxmlformats.org/officeDocument/2006/relationships/tags" Target="../tags/tag28.xml"/><Relationship Id="rId2" Type="http://schemas.openxmlformats.org/officeDocument/2006/relationships/tags" Target="../tags/tag13.xml"/><Relationship Id="rId16" Type="http://schemas.openxmlformats.org/officeDocument/2006/relationships/tags" Target="../tags/tag27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1" Type="http://schemas.openxmlformats.org/officeDocument/2006/relationships/tags" Target="../tags/tag22.xml"/><Relationship Id="rId5" Type="http://schemas.openxmlformats.org/officeDocument/2006/relationships/tags" Target="../tags/tag16.xml"/><Relationship Id="rId15" Type="http://schemas.openxmlformats.org/officeDocument/2006/relationships/tags" Target="../tags/tag26.xml"/><Relationship Id="rId10" Type="http://schemas.openxmlformats.org/officeDocument/2006/relationships/tags" Target="../tags/tag21.xml"/><Relationship Id="rId19" Type="http://schemas.openxmlformats.org/officeDocument/2006/relationships/slideLayout" Target="../slideLayouts/slideLayout2.xml"/><Relationship Id="rId4" Type="http://schemas.openxmlformats.org/officeDocument/2006/relationships/tags" Target="../tags/tag15.xml"/><Relationship Id="rId9" Type="http://schemas.openxmlformats.org/officeDocument/2006/relationships/tags" Target="../tags/tag20.xml"/><Relationship Id="rId14" Type="http://schemas.openxmlformats.org/officeDocument/2006/relationships/tags" Target="../tags/tag2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7.xml"/><Relationship Id="rId13" Type="http://schemas.openxmlformats.org/officeDocument/2006/relationships/slideLayout" Target="../slideLayouts/slideLayout2.xml"/><Relationship Id="rId3" Type="http://schemas.openxmlformats.org/officeDocument/2006/relationships/tags" Target="../tags/tag32.xml"/><Relationship Id="rId7" Type="http://schemas.openxmlformats.org/officeDocument/2006/relationships/tags" Target="../tags/tag36.xml"/><Relationship Id="rId12" Type="http://schemas.openxmlformats.org/officeDocument/2006/relationships/tags" Target="../tags/tag41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11" Type="http://schemas.openxmlformats.org/officeDocument/2006/relationships/tags" Target="../tags/tag40.xml"/><Relationship Id="rId5" Type="http://schemas.openxmlformats.org/officeDocument/2006/relationships/tags" Target="../tags/tag34.xml"/><Relationship Id="rId10" Type="http://schemas.openxmlformats.org/officeDocument/2006/relationships/tags" Target="../tags/tag39.xml"/><Relationship Id="rId4" Type="http://schemas.openxmlformats.org/officeDocument/2006/relationships/tags" Target="../tags/tag33.xml"/><Relationship Id="rId9" Type="http://schemas.openxmlformats.org/officeDocument/2006/relationships/tags" Target="../tags/tag3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49.xml"/><Relationship Id="rId3" Type="http://schemas.openxmlformats.org/officeDocument/2006/relationships/tags" Target="../tags/tag44.xml"/><Relationship Id="rId7" Type="http://schemas.openxmlformats.org/officeDocument/2006/relationships/tags" Target="../tags/tag48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11" Type="http://schemas.openxmlformats.org/officeDocument/2006/relationships/tags" Target="../tags/tag52.xml"/><Relationship Id="rId5" Type="http://schemas.openxmlformats.org/officeDocument/2006/relationships/tags" Target="../tags/tag46.xml"/><Relationship Id="rId10" Type="http://schemas.openxmlformats.org/officeDocument/2006/relationships/tags" Target="../tags/tag51.xml"/><Relationship Id="rId4" Type="http://schemas.openxmlformats.org/officeDocument/2006/relationships/tags" Target="../tags/tag45.xml"/><Relationship Id="rId9" Type="http://schemas.openxmlformats.org/officeDocument/2006/relationships/tags" Target="../tags/tag5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3" Type="http://schemas.openxmlformats.org/officeDocument/2006/relationships/tags" Target="../tags/tag55.xml"/><Relationship Id="rId7" Type="http://schemas.openxmlformats.org/officeDocument/2006/relationships/tags" Target="../tags/tag59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tags" Target="../tags/tag58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57.xml"/><Relationship Id="rId10" Type="http://schemas.openxmlformats.org/officeDocument/2006/relationships/tags" Target="../tags/tag62.xml"/><Relationship Id="rId4" Type="http://schemas.openxmlformats.org/officeDocument/2006/relationships/tags" Target="../tags/tag56.xml"/><Relationship Id="rId9" Type="http://schemas.openxmlformats.org/officeDocument/2006/relationships/tags" Target="../tags/tag6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67.xml"/><Relationship Id="rId4" Type="http://schemas.openxmlformats.org/officeDocument/2006/relationships/tags" Target="../tags/tag6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71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tags" Target="../tags/tag84.xml"/><Relationship Id="rId18" Type="http://schemas.openxmlformats.org/officeDocument/2006/relationships/tags" Target="../tags/tag89.xml"/><Relationship Id="rId26" Type="http://schemas.openxmlformats.org/officeDocument/2006/relationships/tags" Target="../tags/tag97.xml"/><Relationship Id="rId39" Type="http://schemas.openxmlformats.org/officeDocument/2006/relationships/tags" Target="../tags/tag110.xml"/><Relationship Id="rId3" Type="http://schemas.openxmlformats.org/officeDocument/2006/relationships/tags" Target="../tags/tag74.xml"/><Relationship Id="rId21" Type="http://schemas.openxmlformats.org/officeDocument/2006/relationships/tags" Target="../tags/tag92.xml"/><Relationship Id="rId34" Type="http://schemas.openxmlformats.org/officeDocument/2006/relationships/tags" Target="../tags/tag105.xml"/><Relationship Id="rId42" Type="http://schemas.openxmlformats.org/officeDocument/2006/relationships/tags" Target="../tags/tag113.xml"/><Relationship Id="rId47" Type="http://schemas.openxmlformats.org/officeDocument/2006/relationships/tags" Target="../tags/tag118.xml"/><Relationship Id="rId7" Type="http://schemas.openxmlformats.org/officeDocument/2006/relationships/tags" Target="../tags/tag78.xml"/><Relationship Id="rId12" Type="http://schemas.openxmlformats.org/officeDocument/2006/relationships/tags" Target="../tags/tag83.xml"/><Relationship Id="rId17" Type="http://schemas.openxmlformats.org/officeDocument/2006/relationships/tags" Target="../tags/tag88.xml"/><Relationship Id="rId25" Type="http://schemas.openxmlformats.org/officeDocument/2006/relationships/tags" Target="../tags/tag96.xml"/><Relationship Id="rId33" Type="http://schemas.openxmlformats.org/officeDocument/2006/relationships/tags" Target="../tags/tag104.xml"/><Relationship Id="rId38" Type="http://schemas.openxmlformats.org/officeDocument/2006/relationships/tags" Target="../tags/tag109.xml"/><Relationship Id="rId46" Type="http://schemas.openxmlformats.org/officeDocument/2006/relationships/tags" Target="../tags/tag117.xml"/><Relationship Id="rId2" Type="http://schemas.openxmlformats.org/officeDocument/2006/relationships/tags" Target="../tags/tag73.xml"/><Relationship Id="rId16" Type="http://schemas.openxmlformats.org/officeDocument/2006/relationships/tags" Target="../tags/tag87.xml"/><Relationship Id="rId20" Type="http://schemas.openxmlformats.org/officeDocument/2006/relationships/tags" Target="../tags/tag91.xml"/><Relationship Id="rId29" Type="http://schemas.openxmlformats.org/officeDocument/2006/relationships/tags" Target="../tags/tag100.xml"/><Relationship Id="rId41" Type="http://schemas.openxmlformats.org/officeDocument/2006/relationships/tags" Target="../tags/tag112.xml"/><Relationship Id="rId1" Type="http://schemas.openxmlformats.org/officeDocument/2006/relationships/tags" Target="../tags/tag72.xml"/><Relationship Id="rId6" Type="http://schemas.openxmlformats.org/officeDocument/2006/relationships/tags" Target="../tags/tag77.xml"/><Relationship Id="rId11" Type="http://schemas.openxmlformats.org/officeDocument/2006/relationships/tags" Target="../tags/tag82.xml"/><Relationship Id="rId24" Type="http://schemas.openxmlformats.org/officeDocument/2006/relationships/tags" Target="../tags/tag95.xml"/><Relationship Id="rId32" Type="http://schemas.openxmlformats.org/officeDocument/2006/relationships/tags" Target="../tags/tag103.xml"/><Relationship Id="rId37" Type="http://schemas.openxmlformats.org/officeDocument/2006/relationships/tags" Target="../tags/tag108.xml"/><Relationship Id="rId40" Type="http://schemas.openxmlformats.org/officeDocument/2006/relationships/tags" Target="../tags/tag111.xml"/><Relationship Id="rId45" Type="http://schemas.openxmlformats.org/officeDocument/2006/relationships/tags" Target="../tags/tag116.xml"/><Relationship Id="rId5" Type="http://schemas.openxmlformats.org/officeDocument/2006/relationships/tags" Target="../tags/tag76.xml"/><Relationship Id="rId15" Type="http://schemas.openxmlformats.org/officeDocument/2006/relationships/tags" Target="../tags/tag86.xml"/><Relationship Id="rId23" Type="http://schemas.openxmlformats.org/officeDocument/2006/relationships/tags" Target="../tags/tag94.xml"/><Relationship Id="rId28" Type="http://schemas.openxmlformats.org/officeDocument/2006/relationships/tags" Target="../tags/tag99.xml"/><Relationship Id="rId36" Type="http://schemas.openxmlformats.org/officeDocument/2006/relationships/tags" Target="../tags/tag107.xml"/><Relationship Id="rId49" Type="http://schemas.openxmlformats.org/officeDocument/2006/relationships/slideLayout" Target="../slideLayouts/slideLayout2.xml"/><Relationship Id="rId10" Type="http://schemas.openxmlformats.org/officeDocument/2006/relationships/tags" Target="../tags/tag81.xml"/><Relationship Id="rId19" Type="http://schemas.openxmlformats.org/officeDocument/2006/relationships/tags" Target="../tags/tag90.xml"/><Relationship Id="rId31" Type="http://schemas.openxmlformats.org/officeDocument/2006/relationships/tags" Target="../tags/tag102.xml"/><Relationship Id="rId44" Type="http://schemas.openxmlformats.org/officeDocument/2006/relationships/tags" Target="../tags/tag115.xml"/><Relationship Id="rId4" Type="http://schemas.openxmlformats.org/officeDocument/2006/relationships/tags" Target="../tags/tag75.xml"/><Relationship Id="rId9" Type="http://schemas.openxmlformats.org/officeDocument/2006/relationships/tags" Target="../tags/tag80.xml"/><Relationship Id="rId14" Type="http://schemas.openxmlformats.org/officeDocument/2006/relationships/tags" Target="../tags/tag85.xml"/><Relationship Id="rId22" Type="http://schemas.openxmlformats.org/officeDocument/2006/relationships/tags" Target="../tags/tag93.xml"/><Relationship Id="rId27" Type="http://schemas.openxmlformats.org/officeDocument/2006/relationships/tags" Target="../tags/tag98.xml"/><Relationship Id="rId30" Type="http://schemas.openxmlformats.org/officeDocument/2006/relationships/tags" Target="../tags/tag101.xml"/><Relationship Id="rId35" Type="http://schemas.openxmlformats.org/officeDocument/2006/relationships/tags" Target="../tags/tag106.xml"/><Relationship Id="rId43" Type="http://schemas.openxmlformats.org/officeDocument/2006/relationships/tags" Target="../tags/tag114.xml"/><Relationship Id="rId48" Type="http://schemas.openxmlformats.org/officeDocument/2006/relationships/tags" Target="../tags/tag119.xml"/><Relationship Id="rId8" Type="http://schemas.openxmlformats.org/officeDocument/2006/relationships/tags" Target="../tags/tag7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122.xml"/><Relationship Id="rId2" Type="http://schemas.openxmlformats.org/officeDocument/2006/relationships/tags" Target="../tags/tag121.xml"/><Relationship Id="rId1" Type="http://schemas.openxmlformats.org/officeDocument/2006/relationships/tags" Target="../tags/tag120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130.xml"/><Relationship Id="rId3" Type="http://schemas.openxmlformats.org/officeDocument/2006/relationships/tags" Target="../tags/tag125.xml"/><Relationship Id="rId7" Type="http://schemas.openxmlformats.org/officeDocument/2006/relationships/tags" Target="../tags/tag129.xml"/><Relationship Id="rId2" Type="http://schemas.openxmlformats.org/officeDocument/2006/relationships/tags" Target="../tags/tag124.xml"/><Relationship Id="rId1" Type="http://schemas.openxmlformats.org/officeDocument/2006/relationships/tags" Target="../tags/tag123.xml"/><Relationship Id="rId6" Type="http://schemas.openxmlformats.org/officeDocument/2006/relationships/tags" Target="../tags/tag128.xml"/><Relationship Id="rId5" Type="http://schemas.openxmlformats.org/officeDocument/2006/relationships/tags" Target="../tags/tag127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126.xml"/><Relationship Id="rId9" Type="http://schemas.openxmlformats.org/officeDocument/2006/relationships/tags" Target="../tags/tag13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39.xml"/><Relationship Id="rId3" Type="http://schemas.openxmlformats.org/officeDocument/2006/relationships/tags" Target="../tags/tag134.xml"/><Relationship Id="rId7" Type="http://schemas.openxmlformats.org/officeDocument/2006/relationships/tags" Target="../tags/tag138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133.xml"/><Relationship Id="rId1" Type="http://schemas.openxmlformats.org/officeDocument/2006/relationships/tags" Target="../tags/tag132.xml"/><Relationship Id="rId6" Type="http://schemas.openxmlformats.org/officeDocument/2006/relationships/tags" Target="../tags/tag137.xml"/><Relationship Id="rId11" Type="http://schemas.openxmlformats.org/officeDocument/2006/relationships/tags" Target="../tags/tag142.xml"/><Relationship Id="rId5" Type="http://schemas.openxmlformats.org/officeDocument/2006/relationships/tags" Target="../tags/tag136.xml"/><Relationship Id="rId10" Type="http://schemas.openxmlformats.org/officeDocument/2006/relationships/tags" Target="../tags/tag141.xml"/><Relationship Id="rId4" Type="http://schemas.openxmlformats.org/officeDocument/2006/relationships/tags" Target="../tags/tag135.xml"/><Relationship Id="rId9" Type="http://schemas.openxmlformats.org/officeDocument/2006/relationships/tags" Target="../tags/tag1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1097915"/>
            <a:ext cx="9799200" cy="2570400"/>
          </a:xfrm>
        </p:spPr>
        <p:txBody>
          <a:bodyPr/>
          <a:lstStyle/>
          <a:p>
            <a:r>
              <a:rPr lang="zh-CN" altLang="zh-CN">
                <a:latin typeface="宋体" panose="02010600030101010101" pitchFamily="2" charset="-122"/>
                <a:ea typeface="宋体" panose="02010600030101010101" pitchFamily="2" charset="-122"/>
              </a:rPr>
              <a:t>溶解度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/>
          <a:lstStyle/>
          <a:p>
            <a:r>
              <a:rPr lang="zh-CN" altLang="en-US" sz="3200" b="1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4" name="矩形 3"/>
          <p:cNvSpPr/>
          <p:nvPr/>
        </p:nvSpPr>
        <p:spPr>
          <a:xfrm>
            <a:off x="5710555" y="353060"/>
            <a:ext cx="2893695" cy="129600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363970" y="2780665"/>
            <a:ext cx="4403725" cy="1296035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85090" y="4686935"/>
            <a:ext cx="6096000" cy="129603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310245" y="5462270"/>
            <a:ext cx="2894400" cy="129603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679700" y="1835150"/>
            <a:ext cx="4403725" cy="1296035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概念复习</a:t>
            </a:r>
          </a:p>
        </p:txBody>
      </p:sp>
      <p:sp>
        <p:nvSpPr>
          <p:cNvPr id="4" name="矩形 3"/>
          <p:cNvSpPr/>
          <p:nvPr/>
        </p:nvSpPr>
        <p:spPr>
          <a:xfrm>
            <a:off x="8351520" y="1555750"/>
            <a:ext cx="2297430" cy="221361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不饱和溶液</a:t>
            </a:r>
          </a:p>
        </p:txBody>
      </p:sp>
      <p:sp>
        <p:nvSpPr>
          <p:cNvPr id="5" name="矩形 4"/>
          <p:cNvSpPr/>
          <p:nvPr/>
        </p:nvSpPr>
        <p:spPr>
          <a:xfrm>
            <a:off x="8351520" y="4204335"/>
            <a:ext cx="2297430" cy="22136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饱和溶液</a:t>
            </a:r>
          </a:p>
        </p:txBody>
      </p:sp>
      <p:sp>
        <p:nvSpPr>
          <p:cNvPr id="6" name="矩形 5"/>
          <p:cNvSpPr/>
          <p:nvPr/>
        </p:nvSpPr>
        <p:spPr>
          <a:xfrm>
            <a:off x="608330" y="3065780"/>
            <a:ext cx="4861560" cy="2202815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在</a:t>
            </a:r>
            <a:r>
              <a:rPr lang="zh-CN" altLang="en-US" sz="3600" b="1" u="sng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一定温度</a:t>
            </a:r>
            <a:r>
              <a:rPr lang="zh-CN" altLang="en-US" sz="3600" b="1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下，向</a:t>
            </a:r>
            <a:r>
              <a:rPr lang="zh-CN" altLang="en-US" sz="3600" b="1" u="sng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一定量溶剂</a:t>
            </a:r>
            <a:r>
              <a:rPr lang="zh-CN" altLang="en-US" sz="3600" b="1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里加入某溶质</a:t>
            </a:r>
          </a:p>
        </p:txBody>
      </p:sp>
      <p:cxnSp>
        <p:nvCxnSpPr>
          <p:cNvPr id="7" name="直接箭头连接符 6"/>
          <p:cNvCxnSpPr>
            <a:stCxn id="6" idx="3"/>
            <a:endCxn id="4" idx="1"/>
          </p:cNvCxnSpPr>
          <p:nvPr/>
        </p:nvCxnSpPr>
        <p:spPr>
          <a:xfrm flipV="1">
            <a:off x="5469890" y="2662555"/>
            <a:ext cx="2881630" cy="1504950"/>
          </a:xfrm>
          <a:prstGeom prst="straightConnector1">
            <a:avLst/>
          </a:prstGeom>
          <a:ln w="69850" cmpd="thickThin">
            <a:solidFill>
              <a:schemeClr val="accent1">
                <a:shade val="50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>
            <a:stCxn id="6" idx="3"/>
            <a:endCxn id="5" idx="1"/>
          </p:cNvCxnSpPr>
          <p:nvPr/>
        </p:nvCxnSpPr>
        <p:spPr>
          <a:xfrm>
            <a:off x="5469890" y="4167505"/>
            <a:ext cx="2881630" cy="1143635"/>
          </a:xfrm>
          <a:prstGeom prst="straightConnector1">
            <a:avLst/>
          </a:prstGeom>
          <a:ln w="69850" cmpd="thickThin">
            <a:solidFill>
              <a:schemeClr val="accent1">
                <a:shade val="50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 rot="19800000">
            <a:off x="5153025" y="2498090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溶质</a:t>
            </a:r>
            <a:r>
              <a:rPr lang="zh-CN" altLang="en-US" sz="2800">
                <a:highlight>
                  <a:srgbClr val="FFFF00"/>
                </a:highlight>
              </a:rPr>
              <a:t>能</a:t>
            </a:r>
            <a:r>
              <a:rPr lang="zh-CN" altLang="en-US" sz="2800"/>
              <a:t>继续溶解</a:t>
            </a:r>
          </a:p>
        </p:txBody>
      </p:sp>
      <p:sp>
        <p:nvSpPr>
          <p:cNvPr id="10" name="文本框 9"/>
          <p:cNvSpPr txBox="1"/>
          <p:nvPr/>
        </p:nvSpPr>
        <p:spPr>
          <a:xfrm rot="1320000">
            <a:off x="5091430" y="5061585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溶质</a:t>
            </a:r>
            <a:r>
              <a:rPr lang="zh-CN" altLang="en-US" sz="2800">
                <a:highlight>
                  <a:srgbClr val="FFFF00"/>
                </a:highlight>
              </a:rPr>
              <a:t>不能</a:t>
            </a:r>
            <a:r>
              <a:rPr lang="zh-CN" altLang="en-US" sz="2800"/>
              <a:t>继续溶解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概念复习</a:t>
            </a:r>
          </a:p>
        </p:txBody>
      </p:sp>
      <p:sp>
        <p:nvSpPr>
          <p:cNvPr id="4" name="矩形 3"/>
          <p:cNvSpPr/>
          <p:nvPr/>
        </p:nvSpPr>
        <p:spPr>
          <a:xfrm>
            <a:off x="542925" y="1501140"/>
            <a:ext cx="2297430" cy="221361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不饱和溶液</a:t>
            </a:r>
          </a:p>
        </p:txBody>
      </p:sp>
      <p:sp>
        <p:nvSpPr>
          <p:cNvPr id="5" name="矩形 4"/>
          <p:cNvSpPr/>
          <p:nvPr/>
        </p:nvSpPr>
        <p:spPr>
          <a:xfrm>
            <a:off x="9279890" y="1501140"/>
            <a:ext cx="2297430" cy="22136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饱和溶液</a:t>
            </a:r>
          </a:p>
        </p:txBody>
      </p:sp>
      <p:cxnSp>
        <p:nvCxnSpPr>
          <p:cNvPr id="7" name="直接箭头连接符 6"/>
          <p:cNvCxnSpPr/>
          <p:nvPr/>
        </p:nvCxnSpPr>
        <p:spPr>
          <a:xfrm flipV="1">
            <a:off x="2829560" y="2268855"/>
            <a:ext cx="6510655" cy="31750"/>
          </a:xfrm>
          <a:prstGeom prst="straightConnector1">
            <a:avLst/>
          </a:prstGeom>
          <a:ln w="69850" cmpd="thickThin">
            <a:solidFill>
              <a:schemeClr val="accent1">
                <a:shade val="50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187325" y="2666365"/>
            <a:ext cx="1212215" cy="1400175"/>
            <a:chOff x="3233" y="4311"/>
            <a:chExt cx="2796" cy="2764"/>
          </a:xfrm>
        </p:grpSpPr>
        <p:sp>
          <p:nvSpPr>
            <p:cNvPr id="8" name="任意多边形 7"/>
            <p:cNvSpPr/>
            <p:nvPr/>
          </p:nvSpPr>
          <p:spPr>
            <a:xfrm>
              <a:off x="3233" y="4311"/>
              <a:ext cx="2797" cy="2765"/>
            </a:xfrm>
            <a:custGeom>
              <a:avLst/>
              <a:gdLst>
                <a:gd name="connisteX0" fmla="*/ 0 w 2914650"/>
                <a:gd name="connsiteY0" fmla="*/ 0 h 2893695"/>
                <a:gd name="connisteX1" fmla="*/ 2914650 w 2914650"/>
                <a:gd name="connsiteY1" fmla="*/ 0 h 2893695"/>
                <a:gd name="connisteX2" fmla="*/ 2893695 w 2914650"/>
                <a:gd name="connsiteY2" fmla="*/ 2893695 h 2893695"/>
                <a:gd name="connisteX3" fmla="*/ 393700 w 2914650"/>
                <a:gd name="connsiteY3" fmla="*/ 2893695 h 2893695"/>
                <a:gd name="connisteX4" fmla="*/ 382905 w 2914650"/>
                <a:gd name="connsiteY4" fmla="*/ 393700 h 2893695"/>
                <a:gd name="connisteX5" fmla="*/ 0 w 2914650"/>
                <a:gd name="connsiteY5" fmla="*/ 0 h 2893695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  <a:cxn ang="0">
                  <a:pos x="connisteX4" y="connsiteY4"/>
                </a:cxn>
                <a:cxn ang="0">
                  <a:pos x="connisteX5" y="connsiteY5"/>
                </a:cxn>
              </a:cxnLst>
              <a:rect l="l" t="t" r="r" b="b"/>
              <a:pathLst>
                <a:path w="2914650" h="2893695">
                  <a:moveTo>
                    <a:pt x="0" y="0"/>
                  </a:moveTo>
                  <a:lnTo>
                    <a:pt x="2914650" y="0"/>
                  </a:lnTo>
                  <a:lnTo>
                    <a:pt x="2893695" y="2893695"/>
                  </a:lnTo>
                  <a:lnTo>
                    <a:pt x="393700" y="2893695"/>
                  </a:lnTo>
                  <a:lnTo>
                    <a:pt x="382905" y="3937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65000"/>
              </a:schemeClr>
            </a:solidFill>
            <a:ln w="698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3651" y="5600"/>
              <a:ext cx="2296" cy="139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698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3769" y="5918"/>
              <a:ext cx="77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3936" y="6320"/>
              <a:ext cx="127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4707" y="6002"/>
              <a:ext cx="110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4456" y="6639"/>
              <a:ext cx="137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3852" y="6672"/>
              <a:ext cx="28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9166860" y="821055"/>
            <a:ext cx="1212215" cy="1400175"/>
            <a:chOff x="3233" y="4311"/>
            <a:chExt cx="2796" cy="2764"/>
          </a:xfrm>
        </p:grpSpPr>
        <p:sp>
          <p:nvSpPr>
            <p:cNvPr id="17" name="任意多边形 16"/>
            <p:cNvSpPr/>
            <p:nvPr>
              <p:custDataLst>
                <p:tags r:id="rId12"/>
              </p:custDataLst>
            </p:nvPr>
          </p:nvSpPr>
          <p:spPr>
            <a:xfrm>
              <a:off x="3233" y="4311"/>
              <a:ext cx="2797" cy="2765"/>
            </a:xfrm>
            <a:custGeom>
              <a:avLst/>
              <a:gdLst>
                <a:gd name="connisteX0" fmla="*/ 0 w 2914650"/>
                <a:gd name="connsiteY0" fmla="*/ 0 h 2893695"/>
                <a:gd name="connisteX1" fmla="*/ 2914650 w 2914650"/>
                <a:gd name="connsiteY1" fmla="*/ 0 h 2893695"/>
                <a:gd name="connisteX2" fmla="*/ 2893695 w 2914650"/>
                <a:gd name="connsiteY2" fmla="*/ 2893695 h 2893695"/>
                <a:gd name="connisteX3" fmla="*/ 393700 w 2914650"/>
                <a:gd name="connsiteY3" fmla="*/ 2893695 h 2893695"/>
                <a:gd name="connisteX4" fmla="*/ 382905 w 2914650"/>
                <a:gd name="connsiteY4" fmla="*/ 393700 h 2893695"/>
                <a:gd name="connisteX5" fmla="*/ 0 w 2914650"/>
                <a:gd name="connsiteY5" fmla="*/ 0 h 2893695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  <a:cxn ang="0">
                  <a:pos x="connisteX4" y="connsiteY4"/>
                </a:cxn>
                <a:cxn ang="0">
                  <a:pos x="connisteX5" y="connsiteY5"/>
                </a:cxn>
              </a:cxnLst>
              <a:rect l="l" t="t" r="r" b="b"/>
              <a:pathLst>
                <a:path w="2914650" h="2893695">
                  <a:moveTo>
                    <a:pt x="0" y="0"/>
                  </a:moveTo>
                  <a:lnTo>
                    <a:pt x="2914650" y="0"/>
                  </a:lnTo>
                  <a:lnTo>
                    <a:pt x="2893695" y="2893695"/>
                  </a:lnTo>
                  <a:lnTo>
                    <a:pt x="393700" y="2893695"/>
                  </a:lnTo>
                  <a:lnTo>
                    <a:pt x="382905" y="3937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65000"/>
              </a:schemeClr>
            </a:solidFill>
            <a:ln w="698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>
              <p:custDataLst>
                <p:tags r:id="rId13"/>
              </p:custDataLst>
            </p:nvPr>
          </p:nvSpPr>
          <p:spPr>
            <a:xfrm>
              <a:off x="3651" y="5600"/>
              <a:ext cx="2296" cy="139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698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" name="直接连接符 18"/>
            <p:cNvCxnSpPr/>
            <p:nvPr>
              <p:custDataLst>
                <p:tags r:id="rId14"/>
              </p:custDataLst>
            </p:nvPr>
          </p:nvCxnSpPr>
          <p:spPr>
            <a:xfrm>
              <a:off x="3769" y="5918"/>
              <a:ext cx="77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15"/>
              </p:custDataLst>
            </p:nvPr>
          </p:nvCxnSpPr>
          <p:spPr>
            <a:xfrm>
              <a:off x="3936" y="6320"/>
              <a:ext cx="127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>
              <p:custDataLst>
                <p:tags r:id="rId16"/>
              </p:custDataLst>
            </p:nvPr>
          </p:nvCxnSpPr>
          <p:spPr>
            <a:xfrm>
              <a:off x="4707" y="6002"/>
              <a:ext cx="110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>
              <p:custDataLst>
                <p:tags r:id="rId17"/>
              </p:custDataLst>
            </p:nvPr>
          </p:nvCxnSpPr>
          <p:spPr>
            <a:xfrm>
              <a:off x="4456" y="6639"/>
              <a:ext cx="137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>
              <p:custDataLst>
                <p:tags r:id="rId18"/>
              </p:custDataLst>
            </p:nvPr>
          </p:nvCxnSpPr>
          <p:spPr>
            <a:xfrm>
              <a:off x="3852" y="6672"/>
              <a:ext cx="28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/>
          <p:cNvGrpSpPr/>
          <p:nvPr/>
        </p:nvGrpSpPr>
        <p:grpSpPr>
          <a:xfrm>
            <a:off x="10683240" y="899795"/>
            <a:ext cx="1212215" cy="1400175"/>
            <a:chOff x="3233" y="4311"/>
            <a:chExt cx="2796" cy="2764"/>
          </a:xfrm>
        </p:grpSpPr>
        <p:sp>
          <p:nvSpPr>
            <p:cNvPr id="25" name="任意多边形 24"/>
            <p:cNvSpPr/>
            <p:nvPr>
              <p:custDataLst>
                <p:tags r:id="rId5"/>
              </p:custDataLst>
            </p:nvPr>
          </p:nvSpPr>
          <p:spPr>
            <a:xfrm>
              <a:off x="3233" y="4311"/>
              <a:ext cx="2797" cy="2765"/>
            </a:xfrm>
            <a:custGeom>
              <a:avLst/>
              <a:gdLst>
                <a:gd name="connisteX0" fmla="*/ 0 w 2914650"/>
                <a:gd name="connsiteY0" fmla="*/ 0 h 2893695"/>
                <a:gd name="connisteX1" fmla="*/ 2914650 w 2914650"/>
                <a:gd name="connsiteY1" fmla="*/ 0 h 2893695"/>
                <a:gd name="connisteX2" fmla="*/ 2893695 w 2914650"/>
                <a:gd name="connsiteY2" fmla="*/ 2893695 h 2893695"/>
                <a:gd name="connisteX3" fmla="*/ 393700 w 2914650"/>
                <a:gd name="connsiteY3" fmla="*/ 2893695 h 2893695"/>
                <a:gd name="connisteX4" fmla="*/ 382905 w 2914650"/>
                <a:gd name="connsiteY4" fmla="*/ 393700 h 2893695"/>
                <a:gd name="connisteX5" fmla="*/ 0 w 2914650"/>
                <a:gd name="connsiteY5" fmla="*/ 0 h 2893695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  <a:cxn ang="0">
                  <a:pos x="connisteX4" y="connsiteY4"/>
                </a:cxn>
                <a:cxn ang="0">
                  <a:pos x="connisteX5" y="connsiteY5"/>
                </a:cxn>
              </a:cxnLst>
              <a:rect l="l" t="t" r="r" b="b"/>
              <a:pathLst>
                <a:path w="2914650" h="2893695">
                  <a:moveTo>
                    <a:pt x="0" y="0"/>
                  </a:moveTo>
                  <a:lnTo>
                    <a:pt x="2914650" y="0"/>
                  </a:lnTo>
                  <a:lnTo>
                    <a:pt x="2893695" y="2893695"/>
                  </a:lnTo>
                  <a:lnTo>
                    <a:pt x="393700" y="2893695"/>
                  </a:lnTo>
                  <a:lnTo>
                    <a:pt x="382905" y="3937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65000"/>
              </a:schemeClr>
            </a:solidFill>
            <a:ln w="698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>
              <p:custDataLst>
                <p:tags r:id="rId6"/>
              </p:custDataLst>
            </p:nvPr>
          </p:nvSpPr>
          <p:spPr>
            <a:xfrm>
              <a:off x="3651" y="5600"/>
              <a:ext cx="2296" cy="139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698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7" name="直接连接符 26"/>
            <p:cNvCxnSpPr/>
            <p:nvPr>
              <p:custDataLst>
                <p:tags r:id="rId7"/>
              </p:custDataLst>
            </p:nvPr>
          </p:nvCxnSpPr>
          <p:spPr>
            <a:xfrm>
              <a:off x="3769" y="5918"/>
              <a:ext cx="77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>
              <p:custDataLst>
                <p:tags r:id="rId8"/>
              </p:custDataLst>
            </p:nvPr>
          </p:nvCxnSpPr>
          <p:spPr>
            <a:xfrm>
              <a:off x="3936" y="6320"/>
              <a:ext cx="127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>
              <p:custDataLst>
                <p:tags r:id="rId9"/>
              </p:custDataLst>
            </p:nvPr>
          </p:nvCxnSpPr>
          <p:spPr>
            <a:xfrm>
              <a:off x="4707" y="6002"/>
              <a:ext cx="110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>
              <p:custDataLst>
                <p:tags r:id="rId10"/>
              </p:custDataLst>
            </p:nvPr>
          </p:nvCxnSpPr>
          <p:spPr>
            <a:xfrm>
              <a:off x="4456" y="6639"/>
              <a:ext cx="137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>
              <p:custDataLst>
                <p:tags r:id="rId11"/>
              </p:custDataLst>
            </p:nvPr>
          </p:nvCxnSpPr>
          <p:spPr>
            <a:xfrm>
              <a:off x="3852" y="6672"/>
              <a:ext cx="28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椭圆 31"/>
          <p:cNvSpPr/>
          <p:nvPr/>
        </p:nvSpPr>
        <p:spPr>
          <a:xfrm>
            <a:off x="11343640" y="1917700"/>
            <a:ext cx="191135" cy="19177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11610975" y="1986915"/>
            <a:ext cx="191135" cy="19177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4" name="直接箭头连接符 33"/>
          <p:cNvCxnSpPr>
            <a:stCxn id="5" idx="1"/>
            <a:endCxn id="4" idx="3"/>
          </p:cNvCxnSpPr>
          <p:nvPr/>
        </p:nvCxnSpPr>
        <p:spPr>
          <a:xfrm flipH="1">
            <a:off x="2840355" y="2607945"/>
            <a:ext cx="6439535" cy="0"/>
          </a:xfrm>
          <a:prstGeom prst="straightConnector1">
            <a:avLst/>
          </a:prstGeom>
          <a:ln w="69850" cmpd="thickThin">
            <a:solidFill>
              <a:schemeClr val="accent6">
                <a:lumMod val="75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3159125" y="1699895"/>
            <a:ext cx="1628775" cy="52197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/>
              <a:t>增加溶质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3978275" y="2797175"/>
            <a:ext cx="1628775" cy="52197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/>
              <a:t>增加溶剂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4914900" y="1699895"/>
            <a:ext cx="1628775" cy="52197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/>
              <a:t>蒸发溶剂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6848475" y="1699895"/>
            <a:ext cx="1628775" cy="52197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/>
              <a:t>降低温度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5913755" y="2797175"/>
            <a:ext cx="1628775" cy="52197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/>
              <a:t>升高温度</a:t>
            </a:r>
          </a:p>
        </p:txBody>
      </p:sp>
      <p:cxnSp>
        <p:nvCxnSpPr>
          <p:cNvPr id="42" name="直接箭头连接符 41"/>
          <p:cNvCxnSpPr/>
          <p:nvPr/>
        </p:nvCxnSpPr>
        <p:spPr>
          <a:xfrm flipV="1">
            <a:off x="2814320" y="5417185"/>
            <a:ext cx="6510655" cy="31750"/>
          </a:xfrm>
          <a:prstGeom prst="straightConnector1">
            <a:avLst/>
          </a:prstGeom>
          <a:ln w="69850" cmpd="thickThin">
            <a:solidFill>
              <a:schemeClr val="accent1">
                <a:shade val="50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42"/>
          <p:cNvSpPr/>
          <p:nvPr/>
        </p:nvSpPr>
        <p:spPr>
          <a:xfrm>
            <a:off x="9237345" y="4361815"/>
            <a:ext cx="2297430" cy="22136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结晶</a:t>
            </a:r>
            <a:r>
              <a:rPr lang="en-US" altLang="zh-CN" sz="3600" b="1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</a:p>
        </p:txBody>
      </p:sp>
      <p:grpSp>
        <p:nvGrpSpPr>
          <p:cNvPr id="44" name="组合 43"/>
          <p:cNvGrpSpPr/>
          <p:nvPr/>
        </p:nvGrpSpPr>
        <p:grpSpPr>
          <a:xfrm>
            <a:off x="10770870" y="3862705"/>
            <a:ext cx="1212649" cy="1400682"/>
            <a:chOff x="3233" y="4311"/>
            <a:chExt cx="2797" cy="2765"/>
          </a:xfrm>
        </p:grpSpPr>
        <p:sp>
          <p:nvSpPr>
            <p:cNvPr id="45" name="任意多边形 44"/>
            <p:cNvSpPr/>
            <p:nvPr>
              <p:custDataLst>
                <p:tags r:id="rId3"/>
              </p:custDataLst>
            </p:nvPr>
          </p:nvSpPr>
          <p:spPr>
            <a:xfrm>
              <a:off x="3233" y="4311"/>
              <a:ext cx="2797" cy="2765"/>
            </a:xfrm>
            <a:custGeom>
              <a:avLst/>
              <a:gdLst>
                <a:gd name="connisteX0" fmla="*/ 0 w 2914650"/>
                <a:gd name="connsiteY0" fmla="*/ 0 h 2893695"/>
                <a:gd name="connisteX1" fmla="*/ 2914650 w 2914650"/>
                <a:gd name="connsiteY1" fmla="*/ 0 h 2893695"/>
                <a:gd name="connisteX2" fmla="*/ 2893695 w 2914650"/>
                <a:gd name="connsiteY2" fmla="*/ 2893695 h 2893695"/>
                <a:gd name="connisteX3" fmla="*/ 393700 w 2914650"/>
                <a:gd name="connsiteY3" fmla="*/ 2893695 h 2893695"/>
                <a:gd name="connisteX4" fmla="*/ 382905 w 2914650"/>
                <a:gd name="connsiteY4" fmla="*/ 393700 h 2893695"/>
                <a:gd name="connisteX5" fmla="*/ 0 w 2914650"/>
                <a:gd name="connsiteY5" fmla="*/ 0 h 2893695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  <a:cxn ang="0">
                  <a:pos x="connisteX4" y="connsiteY4"/>
                </a:cxn>
                <a:cxn ang="0">
                  <a:pos x="connisteX5" y="connsiteY5"/>
                </a:cxn>
              </a:cxnLst>
              <a:rect l="l" t="t" r="r" b="b"/>
              <a:pathLst>
                <a:path w="2914650" h="2893695">
                  <a:moveTo>
                    <a:pt x="0" y="0"/>
                  </a:moveTo>
                  <a:lnTo>
                    <a:pt x="2914650" y="0"/>
                  </a:lnTo>
                  <a:lnTo>
                    <a:pt x="2893695" y="2893695"/>
                  </a:lnTo>
                  <a:lnTo>
                    <a:pt x="393700" y="2893695"/>
                  </a:lnTo>
                  <a:lnTo>
                    <a:pt x="382905" y="3937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65000"/>
              </a:schemeClr>
            </a:solidFill>
            <a:ln w="698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1" name="直接连接符 50"/>
            <p:cNvCxnSpPr/>
            <p:nvPr>
              <p:custDataLst>
                <p:tags r:id="rId4"/>
              </p:custDataLst>
            </p:nvPr>
          </p:nvCxnSpPr>
          <p:spPr>
            <a:xfrm>
              <a:off x="3852" y="6672"/>
              <a:ext cx="28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爆炸形 1 53"/>
          <p:cNvSpPr/>
          <p:nvPr/>
        </p:nvSpPr>
        <p:spPr>
          <a:xfrm>
            <a:off x="11031855" y="4853940"/>
            <a:ext cx="407670" cy="409575"/>
          </a:xfrm>
          <a:prstGeom prst="irregularSeal1">
            <a:avLst/>
          </a:prstGeom>
          <a:solidFill>
            <a:schemeClr val="accent1">
              <a:lumMod val="75000"/>
            </a:schemeClr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爆炸形 1 54"/>
          <p:cNvSpPr/>
          <p:nvPr/>
        </p:nvSpPr>
        <p:spPr>
          <a:xfrm rot="7260000">
            <a:off x="11429365" y="4601845"/>
            <a:ext cx="499745" cy="590550"/>
          </a:xfrm>
          <a:prstGeom prst="irregularSeal1">
            <a:avLst/>
          </a:prstGeom>
          <a:solidFill>
            <a:schemeClr val="accent1">
              <a:lumMod val="75000"/>
            </a:schemeClr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文本框 55"/>
          <p:cNvSpPr txBox="1"/>
          <p:nvPr/>
        </p:nvSpPr>
        <p:spPr>
          <a:xfrm>
            <a:off x="4282440" y="5581650"/>
            <a:ext cx="3627755" cy="52197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/>
              <a:t>冷却（热的饱和溶液）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5281930" y="4895215"/>
            <a:ext cx="1628775" cy="52197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/>
              <a:t>蒸发溶剂</a:t>
            </a:r>
          </a:p>
        </p:txBody>
      </p:sp>
      <p:sp>
        <p:nvSpPr>
          <p:cNvPr id="58" name="矩形 57"/>
          <p:cNvSpPr/>
          <p:nvPr>
            <p:custDataLst>
              <p:tags r:id="rId2"/>
            </p:custDataLst>
          </p:nvPr>
        </p:nvSpPr>
        <p:spPr>
          <a:xfrm>
            <a:off x="9243060" y="1552575"/>
            <a:ext cx="2297430" cy="22136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饱和溶液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717448 0.411296" pathEditMode="relative" rAng="0" ptsTypes="">
                                      <p:cBhvr>
                                        <p:cTn id="7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00" y="1900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5" grpId="2" animBg="1"/>
      <p:bldP spid="32" grpId="0" animBg="1"/>
      <p:bldP spid="33" grpId="0" animBg="1"/>
      <p:bldP spid="35" grpId="0" animBg="1"/>
      <p:bldP spid="36" grpId="0" animBg="1"/>
      <p:bldP spid="37" grpId="0" animBg="1"/>
      <p:bldP spid="38" grpId="0" animBg="1"/>
      <p:bldP spid="40" grpId="0" animBg="1"/>
      <p:bldP spid="43" grpId="0" animBg="1"/>
      <p:bldP spid="54" grpId="0" animBg="1"/>
      <p:bldP spid="55" grpId="0" animBg="1"/>
      <p:bldP spid="56" grpId="0" animBg="1"/>
      <p:bldP spid="57" grpId="0" animBg="1"/>
      <p:bldP spid="5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新课讲解</a:t>
            </a:r>
            <a:r>
              <a:rPr lang="en-US" altLang="zh-CN"/>
              <a:t>——</a:t>
            </a:r>
            <a:r>
              <a:rPr lang="zh-CN" altLang="en-US"/>
              <a:t>固体溶解度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570865" y="1461135"/>
            <a:ext cx="1793240" cy="1793240"/>
            <a:chOff x="3233" y="4311"/>
            <a:chExt cx="2796" cy="2764"/>
          </a:xfrm>
        </p:grpSpPr>
        <p:sp>
          <p:nvSpPr>
            <p:cNvPr id="8" name="任意多边形 7"/>
            <p:cNvSpPr/>
            <p:nvPr>
              <p:custDataLst>
                <p:tags r:id="rId6"/>
              </p:custDataLst>
            </p:nvPr>
          </p:nvSpPr>
          <p:spPr>
            <a:xfrm>
              <a:off x="3233" y="4311"/>
              <a:ext cx="2797" cy="2765"/>
            </a:xfrm>
            <a:custGeom>
              <a:avLst/>
              <a:gdLst>
                <a:gd name="connisteX0" fmla="*/ 0 w 2914650"/>
                <a:gd name="connsiteY0" fmla="*/ 0 h 2893695"/>
                <a:gd name="connisteX1" fmla="*/ 2914650 w 2914650"/>
                <a:gd name="connsiteY1" fmla="*/ 0 h 2893695"/>
                <a:gd name="connisteX2" fmla="*/ 2893695 w 2914650"/>
                <a:gd name="connsiteY2" fmla="*/ 2893695 h 2893695"/>
                <a:gd name="connisteX3" fmla="*/ 393700 w 2914650"/>
                <a:gd name="connsiteY3" fmla="*/ 2893695 h 2893695"/>
                <a:gd name="connisteX4" fmla="*/ 382905 w 2914650"/>
                <a:gd name="connsiteY4" fmla="*/ 393700 h 2893695"/>
                <a:gd name="connisteX5" fmla="*/ 0 w 2914650"/>
                <a:gd name="connsiteY5" fmla="*/ 0 h 2893695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  <a:cxn ang="0">
                  <a:pos x="connisteX4" y="connsiteY4"/>
                </a:cxn>
                <a:cxn ang="0">
                  <a:pos x="connisteX5" y="connsiteY5"/>
                </a:cxn>
              </a:cxnLst>
              <a:rect l="l" t="t" r="r" b="b"/>
              <a:pathLst>
                <a:path w="2914650" h="2893695">
                  <a:moveTo>
                    <a:pt x="0" y="0"/>
                  </a:moveTo>
                  <a:lnTo>
                    <a:pt x="2914650" y="0"/>
                  </a:lnTo>
                  <a:lnTo>
                    <a:pt x="2893695" y="2893695"/>
                  </a:lnTo>
                  <a:lnTo>
                    <a:pt x="393700" y="2893695"/>
                  </a:lnTo>
                  <a:lnTo>
                    <a:pt x="382905" y="3937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65000"/>
              </a:schemeClr>
            </a:solidFill>
            <a:ln w="698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>
              <p:custDataLst>
                <p:tags r:id="rId7"/>
              </p:custDataLst>
            </p:nvPr>
          </p:nvSpPr>
          <p:spPr>
            <a:xfrm>
              <a:off x="3651" y="5600"/>
              <a:ext cx="2296" cy="139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698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连接符 9"/>
            <p:cNvCxnSpPr/>
            <p:nvPr>
              <p:custDataLst>
                <p:tags r:id="rId8"/>
              </p:custDataLst>
            </p:nvPr>
          </p:nvCxnSpPr>
          <p:spPr>
            <a:xfrm>
              <a:off x="3769" y="5918"/>
              <a:ext cx="77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>
              <p:custDataLst>
                <p:tags r:id="rId9"/>
              </p:custDataLst>
            </p:nvPr>
          </p:nvCxnSpPr>
          <p:spPr>
            <a:xfrm>
              <a:off x="3936" y="6320"/>
              <a:ext cx="127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>
              <p:custDataLst>
                <p:tags r:id="rId10"/>
              </p:custDataLst>
            </p:nvPr>
          </p:nvCxnSpPr>
          <p:spPr>
            <a:xfrm>
              <a:off x="4707" y="6002"/>
              <a:ext cx="110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>
              <p:custDataLst>
                <p:tags r:id="rId11"/>
              </p:custDataLst>
            </p:nvPr>
          </p:nvCxnSpPr>
          <p:spPr>
            <a:xfrm>
              <a:off x="4456" y="6639"/>
              <a:ext cx="137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>
              <p:custDataLst>
                <p:tags r:id="rId12"/>
              </p:custDataLst>
            </p:nvPr>
          </p:nvCxnSpPr>
          <p:spPr>
            <a:xfrm>
              <a:off x="3852" y="6672"/>
              <a:ext cx="28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矩形 2"/>
          <p:cNvSpPr/>
          <p:nvPr/>
        </p:nvSpPr>
        <p:spPr>
          <a:xfrm>
            <a:off x="2489200" y="1433830"/>
            <a:ext cx="9088120" cy="72390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solidFill>
                  <a:schemeClr val="accent1">
                    <a:lumMod val="50000"/>
                  </a:schemeClr>
                </a:solidFill>
              </a:rPr>
              <a:t>向此烧杯中加入</a:t>
            </a:r>
            <a:r>
              <a:rPr lang="en-US" altLang="zh-CN" sz="2800">
                <a:solidFill>
                  <a:schemeClr val="accent1">
                    <a:lumMod val="50000"/>
                  </a:schemeClr>
                </a:solidFill>
              </a:rPr>
              <a:t>KNO</a:t>
            </a:r>
            <a:r>
              <a:rPr lang="en-US" altLang="zh-CN" sz="2800" baseline="-25000">
                <a:solidFill>
                  <a:schemeClr val="accent1">
                    <a:lumMod val="50000"/>
                  </a:schemeClr>
                </a:solidFill>
              </a:rPr>
              <a:t>3</a:t>
            </a:r>
            <a:r>
              <a:rPr lang="zh-CN" altLang="en-US" sz="2800">
                <a:solidFill>
                  <a:schemeClr val="accent1">
                    <a:lumMod val="50000"/>
                  </a:schemeClr>
                </a:solidFill>
              </a:rPr>
              <a:t>，能无限溶解吗</a:t>
            </a:r>
          </a:p>
        </p:txBody>
      </p:sp>
      <p:sp>
        <p:nvSpPr>
          <p:cNvPr id="32" name="椭圆 31"/>
          <p:cNvSpPr/>
          <p:nvPr/>
        </p:nvSpPr>
        <p:spPr>
          <a:xfrm>
            <a:off x="1263650" y="2843530"/>
            <a:ext cx="191135" cy="19177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1673225" y="2817495"/>
            <a:ext cx="191135" cy="19177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489200" y="2228850"/>
            <a:ext cx="3701415" cy="72390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solidFill>
                  <a:schemeClr val="accent1">
                    <a:lumMod val="50000"/>
                  </a:schemeClr>
                </a:solidFill>
              </a:rPr>
              <a:t>增加溶剂（水）呢？</a:t>
            </a:r>
          </a:p>
        </p:txBody>
      </p:sp>
      <p:sp>
        <p:nvSpPr>
          <p:cNvPr id="6" name="矩形 5"/>
          <p:cNvSpPr/>
          <p:nvPr/>
        </p:nvSpPr>
        <p:spPr>
          <a:xfrm>
            <a:off x="7875905" y="2218055"/>
            <a:ext cx="3701415" cy="72390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solidFill>
                  <a:schemeClr val="accent1">
                    <a:lumMod val="50000"/>
                  </a:schemeClr>
                </a:solidFill>
              </a:rPr>
              <a:t>升高温度呢？</a:t>
            </a:r>
          </a:p>
        </p:txBody>
      </p:sp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608330" y="3374390"/>
            <a:ext cx="10968990" cy="109093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800">
                <a:solidFill>
                  <a:schemeClr val="accent1">
                    <a:lumMod val="50000"/>
                  </a:schemeClr>
                </a:solidFill>
              </a:rPr>
              <a:t>因此，在讨论溶解的限度时，需要确定</a:t>
            </a:r>
            <a:r>
              <a:rPr lang="en-US" altLang="zh-CN" sz="2800" u="sng">
                <a:solidFill>
                  <a:schemeClr val="accent1">
                    <a:lumMod val="50000"/>
                  </a:schemeClr>
                </a:solidFill>
              </a:rPr>
              <a:t>                    </a:t>
            </a:r>
            <a:r>
              <a:rPr lang="zh-CN" altLang="en-US" sz="2800">
                <a:solidFill>
                  <a:schemeClr val="accent1">
                    <a:lumMod val="50000"/>
                  </a:schemeClr>
                </a:solidFill>
              </a:rPr>
              <a:t>和</a:t>
            </a:r>
            <a:r>
              <a:rPr lang="en-US" altLang="zh-CN" sz="2800" u="sng">
                <a:solidFill>
                  <a:schemeClr val="accent1">
                    <a:lumMod val="50000"/>
                  </a:schemeClr>
                </a:solidFill>
              </a:rPr>
              <a:t>                    </a:t>
            </a:r>
            <a:r>
              <a:rPr lang="zh-CN" altLang="en-US" sz="2800">
                <a:solidFill>
                  <a:schemeClr val="accent1">
                    <a:lumMod val="50000"/>
                  </a:schemeClr>
                </a:solidFill>
              </a:rPr>
              <a:t>。</a:t>
            </a:r>
            <a:r>
              <a:rPr lang="en-US" altLang="zh-CN" sz="2800" u="sng">
                <a:solidFill>
                  <a:schemeClr val="accent1">
                    <a:lumMod val="50000"/>
                  </a:schemeClr>
                </a:solidFill>
              </a:rPr>
              <a:t>               </a:t>
            </a:r>
          </a:p>
        </p:txBody>
      </p:sp>
      <p:sp>
        <p:nvSpPr>
          <p:cNvPr id="16" name="矩形 15"/>
          <p:cNvSpPr/>
          <p:nvPr>
            <p:custDataLst>
              <p:tags r:id="rId3"/>
            </p:custDataLst>
          </p:nvPr>
        </p:nvSpPr>
        <p:spPr>
          <a:xfrm>
            <a:off x="10137140" y="4804410"/>
            <a:ext cx="1440000" cy="1440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698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800" b="1">
                <a:solidFill>
                  <a:schemeClr val="tx1"/>
                </a:solidFill>
              </a:rPr>
              <a:t>溶解度</a:t>
            </a:r>
          </a:p>
          <a:p>
            <a:pPr algn="l"/>
            <a:r>
              <a:rPr lang="zh-CN" altLang="en-US" sz="2000">
                <a:solidFill>
                  <a:schemeClr val="tx1"/>
                </a:solidFill>
              </a:rPr>
              <a:t>（固体）</a:t>
            </a:r>
            <a:r>
              <a:rPr lang="en-US" altLang="zh-CN" sz="2800" u="sng">
                <a:solidFill>
                  <a:schemeClr val="accent1">
                    <a:lumMod val="50000"/>
                  </a:schemeClr>
                </a:solidFill>
              </a:rPr>
              <a:t>            </a:t>
            </a:r>
          </a:p>
        </p:txBody>
      </p:sp>
      <p:sp>
        <p:nvSpPr>
          <p:cNvPr id="17" name="矩形 16"/>
          <p:cNvSpPr/>
          <p:nvPr>
            <p:custDataLst>
              <p:tags r:id="rId4"/>
            </p:custDataLst>
          </p:nvPr>
        </p:nvSpPr>
        <p:spPr>
          <a:xfrm>
            <a:off x="570865" y="4846955"/>
            <a:ext cx="9212580" cy="1440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800">
                <a:solidFill>
                  <a:schemeClr val="tx1"/>
                </a:solidFill>
                <a:highlight>
                  <a:srgbClr val="FFFF00"/>
                </a:highlight>
              </a:rPr>
              <a:t>一定温度</a:t>
            </a:r>
            <a:r>
              <a:rPr lang="zh-CN" altLang="en-US" sz="2800">
                <a:solidFill>
                  <a:schemeClr val="tx1"/>
                </a:solidFill>
              </a:rPr>
              <a:t>下，某固体在</a:t>
            </a:r>
            <a:r>
              <a:rPr lang="en-US" altLang="zh-CN" sz="2800">
                <a:solidFill>
                  <a:schemeClr val="tx1"/>
                </a:solidFill>
                <a:highlight>
                  <a:srgbClr val="FFFF00"/>
                </a:highlight>
              </a:rPr>
              <a:t>100g</a:t>
            </a:r>
            <a:r>
              <a:rPr lang="zh-CN" altLang="en-US" sz="2800">
                <a:solidFill>
                  <a:schemeClr val="tx1"/>
                </a:solidFill>
                <a:highlight>
                  <a:srgbClr val="FFFF00"/>
                </a:highlight>
              </a:rPr>
              <a:t>溶剂</a:t>
            </a:r>
            <a:r>
              <a:rPr lang="zh-CN" altLang="en-US" sz="2800">
                <a:solidFill>
                  <a:schemeClr val="tx1"/>
                </a:solidFill>
              </a:rPr>
              <a:t>里达到</a:t>
            </a:r>
            <a:r>
              <a:rPr lang="zh-CN" altLang="en-US" sz="2800">
                <a:solidFill>
                  <a:schemeClr val="tx1"/>
                </a:solidFill>
                <a:highlight>
                  <a:srgbClr val="FFFF00"/>
                </a:highlight>
              </a:rPr>
              <a:t>饱和状态</a:t>
            </a:r>
            <a:r>
              <a:rPr lang="zh-CN" altLang="en-US" sz="2800">
                <a:solidFill>
                  <a:schemeClr val="tx1"/>
                </a:solidFill>
              </a:rPr>
              <a:t>时所溶解的</a:t>
            </a:r>
            <a:r>
              <a:rPr lang="zh-CN" altLang="en-US" sz="2800">
                <a:solidFill>
                  <a:schemeClr val="tx1"/>
                </a:solidFill>
                <a:highlight>
                  <a:srgbClr val="FFFF00"/>
                </a:highlight>
              </a:rPr>
              <a:t>质量</a:t>
            </a:r>
            <a:r>
              <a:rPr lang="zh-CN" altLang="en-US" sz="2800">
                <a:solidFill>
                  <a:schemeClr val="tx1"/>
                </a:solidFill>
              </a:rPr>
              <a:t>。</a:t>
            </a:r>
            <a:r>
              <a:rPr lang="en-US" altLang="zh-CN" sz="2800">
                <a:solidFill>
                  <a:schemeClr val="tx1"/>
                </a:solidFill>
              </a:rPr>
              <a:t>  </a:t>
            </a:r>
            <a:r>
              <a:rPr lang="en-US" altLang="zh-CN" sz="2800" u="sng">
                <a:solidFill>
                  <a:schemeClr val="tx1"/>
                </a:solidFill>
              </a:rPr>
              <a:t>          </a:t>
            </a:r>
          </a:p>
        </p:txBody>
      </p:sp>
      <p:sp>
        <p:nvSpPr>
          <p:cNvPr id="18" name="椭圆 17"/>
          <p:cNvSpPr/>
          <p:nvPr>
            <p:custDataLst>
              <p:tags r:id="rId5"/>
            </p:custDataLst>
          </p:nvPr>
        </p:nvSpPr>
        <p:spPr>
          <a:xfrm>
            <a:off x="1390650" y="2970530"/>
            <a:ext cx="191135" cy="19177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7265035" y="3577590"/>
            <a:ext cx="10134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温度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9256395" y="3577590"/>
            <a:ext cx="16306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溶剂的量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2" grpId="0" animBg="1"/>
      <p:bldP spid="4" grpId="0" animBg="1"/>
      <p:bldP spid="5" grpId="0" animBg="1"/>
      <p:bldP spid="6" grpId="0" animBg="1"/>
      <p:bldP spid="7" grpId="0" animBg="1"/>
      <p:bldP spid="16" grpId="0" animBg="1"/>
      <p:bldP spid="17" grpId="0" animBg="1"/>
      <p:bldP spid="18" grpId="0" animBg="1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新课讲解</a:t>
            </a:r>
            <a:r>
              <a:rPr lang="en-US" altLang="zh-CN"/>
              <a:t>——</a:t>
            </a:r>
            <a:r>
              <a:rPr lang="zh-CN" altLang="en-US"/>
              <a:t>固体溶解度</a:t>
            </a:r>
          </a:p>
        </p:txBody>
      </p:sp>
      <p:sp>
        <p:nvSpPr>
          <p:cNvPr id="188418" name="文本框 188417"/>
          <p:cNvSpPr txBox="1"/>
          <p:nvPr>
            <p:custDataLst>
              <p:tags r:id="rId2"/>
            </p:custDataLst>
          </p:nvPr>
        </p:nvSpPr>
        <p:spPr>
          <a:xfrm>
            <a:off x="608330" y="1440180"/>
            <a:ext cx="1106614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Bef>
                <a:spcPct val="50000"/>
              </a:spcBef>
            </a:pPr>
            <a:r>
              <a:rPr lang="en-US" altLang="zh-CN" sz="3200" b="1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en-US" altLang="zh-CN" sz="32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</a:t>
            </a:r>
            <a:r>
              <a:rPr lang="en-US" altLang="zh-CN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r>
              <a:rPr lang="zh-CN" altLang="en-US" sz="32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时，氯化钠固体的</a:t>
            </a: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溶解</a:t>
            </a:r>
            <a:r>
              <a:rPr lang="zh-CN" altLang="en-US" sz="32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度为</a:t>
            </a:r>
            <a:r>
              <a:rPr lang="en-US" altLang="zh-CN" sz="32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36.0g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lang="zh-CN" altLang="en-US" sz="32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其含义是什么？</a:t>
            </a:r>
          </a:p>
        </p:txBody>
      </p:sp>
      <p:sp>
        <p:nvSpPr>
          <p:cNvPr id="188420" name="文本框 188419"/>
          <p:cNvSpPr txBox="1"/>
          <p:nvPr>
            <p:custDataLst>
              <p:tags r:id="rId3"/>
            </p:custDataLst>
          </p:nvPr>
        </p:nvSpPr>
        <p:spPr>
          <a:xfrm>
            <a:off x="608368" y="2341707"/>
            <a:ext cx="10766797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</a:t>
            </a:r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20℃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时，</a:t>
            </a:r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100g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水中</a:t>
            </a:r>
            <a:r>
              <a:rPr lang="zh-CN" altLang="en-US" sz="3200" b="1">
                <a:solidFill>
                  <a:srgbClr val="FF0000"/>
                </a:solidFill>
                <a:highlight>
                  <a:srgbClr val="FFFF00"/>
                </a:highligh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最多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可溶</a:t>
            </a:r>
            <a:r>
              <a:rPr lang="zh-CN" altLang="en-US" sz="32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解</a:t>
            </a:r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36.0g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氯化钠固体。</a:t>
            </a:r>
          </a:p>
        </p:txBody>
      </p:sp>
      <p:graphicFrame>
        <p:nvGraphicFramePr>
          <p:cNvPr id="188421" name="表格 188420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2105752" y="2997095"/>
          <a:ext cx="7772400" cy="1192530"/>
        </p:xfrm>
        <a:graphic>
          <a:graphicData uri="http://schemas.openxmlformats.org/drawingml/2006/table">
            <a:tbl>
              <a:tblPr/>
              <a:tblGrid>
                <a:gridCol w="989965"/>
                <a:gridCol w="1974215"/>
                <a:gridCol w="2108200"/>
                <a:gridCol w="2700020"/>
              </a:tblGrid>
              <a:tr h="73533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665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</a:rPr>
                        <a:t>温度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665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</a:rPr>
                        <a:t>溶质的质量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665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</a:rPr>
                        <a:t>溶剂的质量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665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</a:rPr>
                        <a:t>饱和溶液的质量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5720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400" b="1">
                        <a:latin typeface="宋体" panose="02010600030101010101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400" b="1">
                        <a:latin typeface="宋体" panose="0201060003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400" b="1">
                        <a:latin typeface="宋体" panose="0201060003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400" b="1" dirty="0">
                        <a:latin typeface="宋体" panose="0201060003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8438" name="文本框 188437"/>
          <p:cNvSpPr txBox="1"/>
          <p:nvPr>
            <p:custDataLst>
              <p:tags r:id="rId5"/>
            </p:custDataLst>
          </p:nvPr>
        </p:nvSpPr>
        <p:spPr>
          <a:xfrm>
            <a:off x="2105435" y="3729566"/>
            <a:ext cx="13303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</a:rPr>
              <a:t>20℃</a:t>
            </a:r>
          </a:p>
        </p:txBody>
      </p:sp>
      <p:sp>
        <p:nvSpPr>
          <p:cNvPr id="188439" name="文本框 188438"/>
          <p:cNvSpPr txBox="1"/>
          <p:nvPr>
            <p:custDataLst>
              <p:tags r:id="rId6"/>
            </p:custDataLst>
          </p:nvPr>
        </p:nvSpPr>
        <p:spPr>
          <a:xfrm>
            <a:off x="3436077" y="3729566"/>
            <a:ext cx="11525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</a:rPr>
              <a:t>36.0g</a:t>
            </a:r>
          </a:p>
        </p:txBody>
      </p:sp>
      <p:sp>
        <p:nvSpPr>
          <p:cNvPr id="188440" name="文本框 188439"/>
          <p:cNvSpPr txBox="1"/>
          <p:nvPr>
            <p:custDataLst>
              <p:tags r:id="rId7"/>
            </p:custDataLst>
          </p:nvPr>
        </p:nvSpPr>
        <p:spPr>
          <a:xfrm>
            <a:off x="5598887" y="3729566"/>
            <a:ext cx="11525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</a:rPr>
              <a:t>100g</a:t>
            </a:r>
          </a:p>
        </p:txBody>
      </p:sp>
      <p:sp>
        <p:nvSpPr>
          <p:cNvPr id="188441" name="文本框 188440"/>
          <p:cNvSpPr txBox="1"/>
          <p:nvPr>
            <p:custDataLst>
              <p:tags r:id="rId8"/>
            </p:custDataLst>
          </p:nvPr>
        </p:nvSpPr>
        <p:spPr>
          <a:xfrm>
            <a:off x="7884887" y="3729566"/>
            <a:ext cx="1595439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</a:rPr>
              <a:t>136g</a:t>
            </a:r>
          </a:p>
        </p:txBody>
      </p:sp>
      <p:sp>
        <p:nvSpPr>
          <p:cNvPr id="4" name="文本框 3"/>
          <p:cNvSpPr txBox="1"/>
          <p:nvPr>
            <p:custDataLst>
              <p:tags r:id="rId9"/>
            </p:custDataLst>
          </p:nvPr>
        </p:nvSpPr>
        <p:spPr>
          <a:xfrm>
            <a:off x="608330" y="4261485"/>
            <a:ext cx="1106614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Bef>
                <a:spcPct val="50000"/>
              </a:spcBef>
            </a:pPr>
            <a:r>
              <a:rPr lang="en-US" altLang="zh-CN" sz="3200" b="1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en-US" sz="3200" b="1" smtClean="0">
                <a:solidFill>
                  <a:schemeClr val="accent6">
                    <a:lumMod val="40000"/>
                    <a:lumOff val="60000"/>
                  </a:schemeClr>
                </a:solidFill>
                <a:highlight>
                  <a:srgbClr val="008000"/>
                </a:highligh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影响固体</a:t>
            </a:r>
            <a:r>
              <a:rPr lang="zh-CN" altLang="en-US" sz="3200" b="1">
                <a:solidFill>
                  <a:schemeClr val="accent6">
                    <a:lumMod val="40000"/>
                    <a:lumOff val="60000"/>
                  </a:schemeClr>
                </a:solidFill>
                <a:highlight>
                  <a:srgbClr val="008000"/>
                </a:highligh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溶解</a:t>
            </a:r>
            <a:r>
              <a:rPr lang="zh-CN" altLang="en-US" sz="3200" b="1" smtClean="0">
                <a:solidFill>
                  <a:schemeClr val="accent6">
                    <a:lumMod val="40000"/>
                    <a:lumOff val="60000"/>
                  </a:schemeClr>
                </a:solidFill>
                <a:highlight>
                  <a:srgbClr val="008000"/>
                </a:highligh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度</a:t>
            </a:r>
            <a:r>
              <a:rPr lang="zh-CN" altLang="en-US" sz="32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的因素有哪些？</a:t>
            </a:r>
          </a:p>
        </p:txBody>
      </p:sp>
      <p:sp>
        <p:nvSpPr>
          <p:cNvPr id="5" name="文本框 4"/>
          <p:cNvSpPr txBox="1"/>
          <p:nvPr>
            <p:custDataLst>
              <p:tags r:id="rId10"/>
            </p:custDataLst>
          </p:nvPr>
        </p:nvSpPr>
        <p:spPr>
          <a:xfrm>
            <a:off x="511175" y="4916805"/>
            <a:ext cx="508762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Bef>
                <a:spcPct val="50000"/>
              </a:spcBef>
            </a:pPr>
            <a:r>
              <a:rPr lang="zh-CN" altLang="en-US" sz="32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内因：溶质和溶剂的性质</a:t>
            </a:r>
          </a:p>
        </p:txBody>
      </p:sp>
      <p:sp>
        <p:nvSpPr>
          <p:cNvPr id="6" name="文本框 5"/>
          <p:cNvSpPr txBox="1"/>
          <p:nvPr>
            <p:custDataLst>
              <p:tags r:id="rId11"/>
            </p:custDataLst>
          </p:nvPr>
        </p:nvSpPr>
        <p:spPr>
          <a:xfrm>
            <a:off x="5790565" y="4916805"/>
            <a:ext cx="558482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Bef>
                <a:spcPct val="50000"/>
              </a:spcBef>
            </a:pPr>
            <a:r>
              <a:rPr lang="zh-CN" altLang="en-US" sz="3200" b="1" smtClean="0">
                <a:solidFill>
                  <a:schemeClr val="accent6">
                    <a:lumMod val="40000"/>
                    <a:lumOff val="60000"/>
                  </a:schemeClr>
                </a:solidFill>
                <a:highlight>
                  <a:srgbClr val="008000"/>
                </a:highligh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外因：温度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418" grpId="0"/>
      <p:bldP spid="188420" grpId="0"/>
      <p:bldP spid="188438" grpId="0"/>
      <p:bldP spid="188439" grpId="0"/>
      <p:bldP spid="188440" grpId="0"/>
      <p:bldP spid="188441" grpId="0"/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新课讲解</a:t>
            </a:r>
            <a:r>
              <a:rPr lang="en-US" altLang="zh-CN">
                <a:sym typeface="+mn-ea"/>
              </a:rPr>
              <a:t>——</a:t>
            </a:r>
            <a:r>
              <a:rPr lang="zh-CN" altLang="en-US">
                <a:sym typeface="+mn-ea"/>
              </a:rPr>
              <a:t>固体溶解度</a:t>
            </a:r>
            <a:endParaRPr lang="zh-CN" altLang="en-US"/>
          </a:p>
        </p:txBody>
      </p:sp>
      <p:sp>
        <p:nvSpPr>
          <p:cNvPr id="3" name="六边形 2"/>
          <p:cNvSpPr/>
          <p:nvPr/>
        </p:nvSpPr>
        <p:spPr>
          <a:xfrm>
            <a:off x="5174615" y="3212465"/>
            <a:ext cx="1843405" cy="1218565"/>
          </a:xfrm>
          <a:prstGeom prst="hexagon">
            <a:avLst/>
          </a:prstGeom>
          <a:solidFill>
            <a:schemeClr val="tx2">
              <a:lumMod val="10000"/>
              <a:lumOff val="90000"/>
            </a:schemeClr>
          </a:solidFill>
          <a:ln w="6985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>
                <a:solidFill>
                  <a:schemeClr val="tx1"/>
                </a:solidFill>
              </a:rPr>
              <a:t>辨析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08330" y="1529080"/>
            <a:ext cx="10968355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把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20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克某物质溶解在</a:t>
            </a:r>
            <a:r>
              <a:rPr lang="en-US" altLang="zh-CN" sz="2800" b="1" u="sng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100</a:t>
            </a:r>
            <a:r>
              <a:rPr lang="zh-CN" altLang="en-US" sz="2800" b="1" u="sng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克水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里恰好制成</a:t>
            </a:r>
            <a:r>
              <a:rPr lang="zh-CN" altLang="en-US" sz="2800" b="1" u="sng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饱和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溶液，这种物质的溶解度就是</a:t>
            </a:r>
            <a:r>
              <a:rPr lang="en-US" altLang="zh-CN" sz="2800" b="1" u="sng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20</a:t>
            </a:r>
            <a:r>
              <a:rPr lang="zh-CN" altLang="en-US" sz="2800" b="1" u="sng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克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。</a:t>
            </a:r>
          </a:p>
        </p:txBody>
      </p:sp>
      <p:sp>
        <p:nvSpPr>
          <p:cNvPr id="16388" name="Text Box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466580" y="2020570"/>
            <a:ext cx="2416810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defRPr/>
            </a:pPr>
            <a:r>
              <a:rPr kumimoji="0" lang="zh-CN" altLang="en-US" sz="2800" b="1" kern="1200" cap="none" spc="0" normalizeH="0" baseline="0" noProof="0">
                <a:solidFill>
                  <a:srgbClr val="0000FF"/>
                </a:solidFill>
                <a:latin typeface="黑体" panose="02010600030101010101" charset="-122"/>
                <a:ea typeface="黑体" panose="02010600030101010101" charset="-122"/>
                <a:cs typeface="+mn-cs"/>
              </a:rPr>
              <a:t>未指明温度</a:t>
            </a:r>
          </a:p>
        </p:txBody>
      </p:sp>
      <p:sp>
        <p:nvSpPr>
          <p:cNvPr id="16392" name="Text Box 8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92795" y="1825625"/>
            <a:ext cx="577850" cy="5746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noAutofit/>
          </a:bodyPr>
          <a:lstStyle/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defRPr/>
            </a:pPr>
            <a:r>
              <a:rPr kumimoji="0" lang="en-US" altLang="zh-CN" sz="3000" b="1" kern="1200" cap="none" spc="0" normalizeH="0" baseline="0" noProof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ea typeface="+mn-ea"/>
                <a:cs typeface="+mn-cs"/>
              </a:rPr>
              <a:t>×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23570" y="2482215"/>
            <a:ext cx="1096835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u="sng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20℃</a:t>
            </a:r>
            <a:r>
              <a:rPr lang="zh-CN" altLang="en-US" sz="2800" b="1" u="sng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时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10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克氯化钠溶解</a:t>
            </a:r>
            <a:r>
              <a:rPr lang="zh-CN" altLang="en-US" sz="2800" b="1" u="sng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在水里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制成</a:t>
            </a:r>
            <a:r>
              <a:rPr lang="zh-CN" altLang="en-US" sz="2800" b="1" u="sng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饱和溶液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，故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20℃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时氯化钠的溶解度是</a:t>
            </a:r>
            <a:r>
              <a:rPr lang="en-US" altLang="zh-CN" sz="2800" b="1" u="sng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20</a:t>
            </a:r>
            <a:r>
              <a:rPr lang="zh-CN" altLang="en-US" sz="2800" b="1" u="sng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克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。</a:t>
            </a:r>
          </a:p>
        </p:txBody>
      </p:sp>
      <p:sp>
        <p:nvSpPr>
          <p:cNvPr id="16389" name="Text Box 5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011920" y="2973705"/>
            <a:ext cx="2966085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defRPr kumimoji="0" sz="2400" b="1" cap="none" spc="0" normalizeH="0" baseline="0">
                <a:solidFill>
                  <a:srgbClr val="0000FF"/>
                </a:solidFill>
                <a:latin typeface="黑体" panose="02010600030101010101" charset="-122"/>
                <a:ea typeface="黑体" panose="02010600030101010101" charset="-122"/>
              </a:defRPr>
            </a:lvl1pPr>
          </a:lstStyle>
          <a:p>
            <a:r>
              <a:rPr lang="zh-CN" altLang="en-US" sz="2800"/>
              <a:t>未指明溶剂的量</a:t>
            </a:r>
          </a:p>
        </p:txBody>
      </p:sp>
      <p:sp>
        <p:nvSpPr>
          <p:cNvPr id="16393" name="Text Box 9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229600" y="2912110"/>
            <a:ext cx="525145" cy="63944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noAutofit/>
          </a:bodyPr>
          <a:lstStyle/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defRPr/>
            </a:pPr>
            <a:r>
              <a:rPr kumimoji="0" lang="en-US" altLang="zh-CN" sz="3000" b="1" kern="1200" cap="none" spc="0" normalizeH="0" baseline="0" noProof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ea typeface="+mn-ea"/>
                <a:cs typeface="+mn-cs"/>
              </a:rPr>
              <a:t>×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23570" y="3578225"/>
            <a:ext cx="1097851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u="sng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20℃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时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10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克氯化钠可溶解在</a:t>
            </a:r>
            <a:r>
              <a:rPr lang="en-US" altLang="zh-CN" sz="2800" b="1" u="sng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100</a:t>
            </a:r>
            <a:r>
              <a:rPr lang="zh-CN" altLang="en-US" sz="2800" b="1" u="sng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克水里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，故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20℃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时氯化钠的溶解度是</a:t>
            </a:r>
            <a:r>
              <a:rPr lang="en-US" altLang="zh-CN" sz="2800" b="1" u="sng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10</a:t>
            </a:r>
            <a:r>
              <a:rPr lang="zh-CN" altLang="en-US" sz="2800" b="1" u="sng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克。</a:t>
            </a:r>
            <a:endParaRPr lang="zh-CN" altLang="en-US" sz="2800" b="1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  <a:sym typeface="+mn-ea"/>
            </a:endParaRPr>
          </a:p>
          <a:p>
            <a:endParaRPr lang="zh-CN" altLang="en-US" sz="2800" b="1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8330" y="4603750"/>
            <a:ext cx="10953750" cy="9855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800" b="1" u="sng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20℃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时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36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克食盐溶解在</a:t>
            </a:r>
            <a:r>
              <a:rPr lang="en-US" altLang="zh-CN" sz="2800" b="1" u="sng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100</a:t>
            </a:r>
            <a:r>
              <a:rPr lang="zh-CN" altLang="en-US" sz="2800" b="1" u="sng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克水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中恰好</a:t>
            </a:r>
            <a:r>
              <a:rPr lang="zh-CN" altLang="en-US" sz="2800" b="1" u="sng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饱和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，故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20℃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时食盐的溶解度</a:t>
            </a:r>
            <a:r>
              <a:rPr lang="zh-CN" altLang="en-US" sz="2800" b="1" u="sng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是</a:t>
            </a:r>
            <a:r>
              <a:rPr lang="en-US" altLang="zh-CN" sz="2800" b="1" u="sng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36</a:t>
            </a:r>
            <a:r>
              <a:rPr lang="zh-CN" altLang="en-US" sz="2800" b="1" u="sng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。</a:t>
            </a:r>
            <a:endParaRPr lang="zh-CN" altLang="en-US" sz="2800" b="1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endParaRPr lang="zh-CN" altLang="en-US" sz="2800" b="1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38175" y="5589270"/>
            <a:ext cx="10953750" cy="9855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800" b="1" u="sng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20℃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时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50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克食盐溶解在</a:t>
            </a:r>
            <a:r>
              <a:rPr lang="en-US" altLang="zh-CN" sz="2800" b="1" u="sng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100</a:t>
            </a:r>
            <a:r>
              <a:rPr lang="zh-CN" altLang="en-US" sz="2800" b="1" u="sng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克水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中恰好</a:t>
            </a:r>
            <a:r>
              <a:rPr lang="zh-CN" altLang="en-US" sz="2800" b="1" u="sng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饱和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，故此食盐溶液的质量分数是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50%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。</a:t>
            </a:r>
            <a:endParaRPr lang="zh-CN" altLang="en-US" sz="2800" b="1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endParaRPr lang="zh-CN" altLang="en-US" sz="2800" b="1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16390" name="Text Box 6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938135" y="4063365"/>
            <a:ext cx="4149725" cy="460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defRPr kumimoji="0" sz="2400" b="1" cap="none" spc="0" normalizeH="0" baseline="0">
                <a:solidFill>
                  <a:srgbClr val="0000FF"/>
                </a:solidFill>
                <a:latin typeface="黑体" panose="02010600030101010101" charset="-122"/>
                <a:ea typeface="黑体" panose="02010600030101010101" charset="-122"/>
              </a:defRPr>
            </a:lvl1pPr>
          </a:lstStyle>
          <a:p>
            <a:r>
              <a:rPr lang="zh-CN" altLang="en-US"/>
              <a:t>未指明溶液的状态是饱和</a:t>
            </a:r>
          </a:p>
        </p:txBody>
      </p:sp>
      <p:sp>
        <p:nvSpPr>
          <p:cNvPr id="16394" name="Text Box 10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485831" y="4034603"/>
            <a:ext cx="405130" cy="5530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defRPr/>
            </a:pPr>
            <a:r>
              <a:rPr kumimoji="0" lang="en-US" altLang="zh-CN" sz="3000" b="1" kern="1200" cap="none" spc="0" normalizeH="0" baseline="0" noProof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ea typeface="+mn-ea"/>
                <a:cs typeface="+mn-cs"/>
              </a:rPr>
              <a:t>×</a:t>
            </a:r>
          </a:p>
        </p:txBody>
      </p:sp>
      <p:sp>
        <p:nvSpPr>
          <p:cNvPr id="16391" name="Text Box 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7938135" y="5095240"/>
            <a:ext cx="3741420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defRPr kumimoji="0" sz="2400" b="1" cap="none" spc="0" normalizeH="0" baseline="0">
                <a:solidFill>
                  <a:srgbClr val="0000FF"/>
                </a:solidFill>
                <a:latin typeface="黑体" panose="02010600030101010101" charset="-122"/>
                <a:ea typeface="黑体" panose="02010600030101010101" charset="-122"/>
              </a:defRPr>
            </a:lvl1pPr>
          </a:lstStyle>
          <a:p>
            <a:r>
              <a:rPr lang="zh-CN" altLang="en-US" sz="2800"/>
              <a:t>溶解度的单位是“克”</a:t>
            </a:r>
          </a:p>
        </p:txBody>
      </p:sp>
      <p:sp>
        <p:nvSpPr>
          <p:cNvPr id="16395" name="Text Box 1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506764" y="5072440"/>
            <a:ext cx="405130" cy="5530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defRPr/>
            </a:pPr>
            <a:r>
              <a:rPr kumimoji="0" lang="en-US" altLang="zh-CN" sz="3000" b="1" kern="1200" cap="none" spc="0" normalizeH="0" baseline="0" noProof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ea typeface="+mn-ea"/>
                <a:cs typeface="+mn-cs"/>
              </a:rPr>
              <a:t>×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20015" y="1713865"/>
            <a:ext cx="518160" cy="52197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20015" y="2697480"/>
            <a:ext cx="518160" cy="52197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20015" y="3651885"/>
            <a:ext cx="518160" cy="52197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20015" y="4705985"/>
            <a:ext cx="518160" cy="52197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20015" y="5761990"/>
            <a:ext cx="518160" cy="52197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6" name="Text Box 9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486015" y="6044565"/>
            <a:ext cx="611505" cy="63944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noAutofit/>
          </a:bodyPr>
          <a:lstStyle/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ea typeface="+mn-ea"/>
                <a:cs typeface="+mn-cs"/>
              </a:rPr>
              <a:t>×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92" decel="100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192" decel="100000"/>
                                        <p:tgtEl>
                                          <p:spTgt spid="1638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7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8" dur="192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9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0" dur="192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1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92" decel="100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192" decel="100000"/>
                                        <p:tgtEl>
                                          <p:spTgt spid="1638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4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5" dur="192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6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7" dur="192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8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92" decel="100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0" dur="192" decel="100000"/>
                                        <p:tgtEl>
                                          <p:spTgt spid="1639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21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22" dur="192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23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4" dur="192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25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92" decel="100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7" dur="192" decel="100000"/>
                                        <p:tgtEl>
                                          <p:spTgt spid="1639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8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9" dur="192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0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1" dur="192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62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2" animBg="1"/>
      <p:bldP spid="4" grpId="0"/>
      <p:bldP spid="16388" grpId="0"/>
      <p:bldP spid="16392" grpId="0"/>
      <p:bldP spid="6" grpId="0"/>
      <p:bldP spid="16389" grpId="0"/>
      <p:bldP spid="16393" grpId="0"/>
      <p:bldP spid="8" grpId="0"/>
      <p:bldP spid="9" grpId="0"/>
      <p:bldP spid="10" grpId="0"/>
      <p:bldP spid="16390" grpId="0"/>
      <p:bldP spid="16394" grpId="0"/>
      <p:bldP spid="16391" grpId="0"/>
      <p:bldP spid="16395" grpId="0"/>
      <p:bldP spid="11" grpId="0" animBg="1"/>
      <p:bldP spid="12" grpId="0" animBg="1"/>
      <p:bldP spid="13" grpId="0" animBg="1"/>
      <p:bldP spid="14" grpId="0" animBg="1"/>
      <p:bldP spid="15" grpId="0" animBg="1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新课讲解</a:t>
            </a:r>
            <a:r>
              <a:rPr lang="en-US" altLang="zh-CN">
                <a:sym typeface="+mn-ea"/>
              </a:rPr>
              <a:t>——</a:t>
            </a:r>
            <a:r>
              <a:rPr lang="zh-CN" altLang="en-US">
                <a:sym typeface="+mn-ea"/>
              </a:rPr>
              <a:t>固体溶解度</a:t>
            </a:r>
            <a:endParaRPr lang="zh-CN" altLang="en-US"/>
          </a:p>
        </p:txBody>
      </p:sp>
      <p:sp>
        <p:nvSpPr>
          <p:cNvPr id="39939" name="矩形 10"/>
          <p:cNvSpPr/>
          <p:nvPr>
            <p:custDataLst>
              <p:tags r:id="rId2"/>
            </p:custDataLst>
          </p:nvPr>
        </p:nvSpPr>
        <p:spPr>
          <a:xfrm>
            <a:off x="608965" y="2218055"/>
            <a:ext cx="10894060" cy="15684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溶解性：</a:t>
            </a: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一种物质溶解在另一种物质的能</a:t>
            </a:r>
            <a:r>
              <a:rPr lang="zh-CN" altLang="en-US" sz="32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力，与溶质和溶剂的性质有关。（</a:t>
            </a: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物理性质</a:t>
            </a: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3396641" y="1544568"/>
            <a:ext cx="5399083" cy="583593"/>
            <a:chOff x="60" y="968"/>
            <a:chExt cx="5764" cy="568"/>
          </a:xfrm>
        </p:grpSpPr>
        <p:sp>
          <p:nvSpPr>
            <p:cNvPr id="14" name="圆角矩形 13"/>
            <p:cNvSpPr/>
            <p:nvPr>
              <p:custDataLst>
                <p:tags r:id="rId4"/>
              </p:custDataLst>
            </p:nvPr>
          </p:nvSpPr>
          <p:spPr>
            <a:xfrm>
              <a:off x="634" y="1066"/>
              <a:ext cx="4609" cy="37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9999FF"/>
                </a:gs>
                <a:gs pos="50000">
                  <a:sysClr val="window" lastClr="FFFFFF"/>
                </a:gs>
                <a:gs pos="100000">
                  <a:srgbClr val="9999FF"/>
                </a:gs>
              </a:gsLst>
              <a:lin ang="5400000" scaled="1"/>
            </a:gradFill>
            <a:ln w="28575" cap="flat" cmpd="sng">
              <a:solidFill>
                <a:srgbClr val="EAEAEA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3200" b="0" i="0" u="none" strike="noStrike" kern="0" cap="none" spc="0" normalizeH="0" baseline="0" noProof="0" smtClean="0">
                <a:ln>
                  <a:noFill/>
                </a:ln>
                <a:solidFill>
                  <a:srgbClr val="8E163E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5" name="文本框 13316"/>
            <p:cNvSpPr txBox="1"/>
            <p:nvPr>
              <p:custDataLst>
                <p:tags r:id="rId5"/>
              </p:custDataLst>
            </p:nvPr>
          </p:nvSpPr>
          <p:spPr>
            <a:xfrm>
              <a:off x="60" y="968"/>
              <a:ext cx="5764" cy="568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kern="0">
                  <a:solidFill>
                    <a:prstClr val="black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溶解</a:t>
              </a:r>
              <a:r>
                <a:rPr lang="zh-CN" altLang="en-US" sz="3200" b="1" kern="0" smtClean="0">
                  <a:solidFill>
                    <a:prstClr val="black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度与溶解性的关系</a:t>
              </a:r>
              <a:endParaRPr kumimoji="0" lang="zh-CN" altLang="en-US" sz="32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17" name="表格 16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2972435" y="4107815"/>
          <a:ext cx="6240780" cy="1635125"/>
        </p:xfrm>
        <a:graphic>
          <a:graphicData uri="http://schemas.openxmlformats.org/drawingml/2006/table">
            <a:tbl>
              <a:tblPr/>
              <a:tblGrid>
                <a:gridCol w="1202690"/>
                <a:gridCol w="1174115"/>
                <a:gridCol w="1149985"/>
                <a:gridCol w="1149350"/>
                <a:gridCol w="1564640"/>
              </a:tblGrid>
              <a:tr h="469265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溶解性</a:t>
                      </a:r>
                    </a:p>
                  </a:txBody>
                  <a:tcPr marL="68580" marR="68580" marT="34290" marB="34290" anchor="ctr">
                    <a:lnL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3333FF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3333FF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易溶</a:t>
                      </a:r>
                    </a:p>
                  </a:txBody>
                  <a:tcPr marL="68580" marR="68580" marT="34290" marB="34290" anchor="ctr">
                    <a:lnL w="19050" cap="flat" cmpd="sng">
                      <a:solidFill>
                        <a:srgbClr val="3333FF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3333FF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3333FF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可溶</a:t>
                      </a:r>
                    </a:p>
                  </a:txBody>
                  <a:tcPr marL="68580" marR="68580" marT="34290" marB="34290" anchor="ctr">
                    <a:lnL w="19050" cap="flat" cmpd="sng">
                      <a:solidFill>
                        <a:srgbClr val="3333FF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3333FF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3333FF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微溶</a:t>
                      </a:r>
                    </a:p>
                  </a:txBody>
                  <a:tcPr marL="68580" marR="68580" marT="34290" marB="34290" anchor="ctr">
                    <a:lnL w="19050" cap="flat" cmpd="sng">
                      <a:solidFill>
                        <a:srgbClr val="3333FF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3333FF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3333FF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难溶</a:t>
                      </a:r>
                    </a:p>
                  </a:txBody>
                  <a:tcPr marL="68580" marR="68580" marT="34290" marB="34290" anchor="ctr">
                    <a:lnL w="19050" cap="flat" cmpd="sng">
                      <a:solidFill>
                        <a:srgbClr val="3333FF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3333FF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024255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溶解度</a:t>
                      </a:r>
                    </a:p>
                    <a:p>
                      <a:pPr marL="0" lvl="0" indent="0" algn="ctr">
                        <a:buNone/>
                      </a:pPr>
                      <a:r>
                        <a:rPr lang="en-US" altLang="zh-CN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(20</a:t>
                      </a:r>
                      <a:r>
                        <a:rPr lang="en-US" altLang="zh-CN" sz="2400" b="1" baseline="30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altLang="zh-CN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C/g)</a:t>
                      </a:r>
                    </a:p>
                  </a:txBody>
                  <a:tcPr marL="68580" marR="68580" marT="34290" marB="34290" anchor="ctr">
                    <a:lnL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3333FF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3333FF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 sz="2400" b="1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&gt;10</a:t>
                      </a:r>
                      <a:endParaRPr lang="zh-CN" altLang="en-US" sz="2400" b="1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9050" cap="flat" cmpd="sng">
                      <a:solidFill>
                        <a:srgbClr val="3333FF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3333FF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3333FF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 sz="2400" b="1" smtClean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1~10</a:t>
                      </a:r>
                      <a:endParaRPr lang="zh-CN" altLang="en-US" sz="2400" b="1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9050" cap="flat" cmpd="sng">
                      <a:solidFill>
                        <a:srgbClr val="3333FF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3333FF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3333FF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 sz="2400" b="1" smtClean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0.01~1</a:t>
                      </a:r>
                      <a:endParaRPr lang="zh-CN" altLang="en-US" sz="2400" b="1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9050" cap="flat" cmpd="sng">
                      <a:solidFill>
                        <a:srgbClr val="3333FF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3333FF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3333FF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 sz="2400" b="1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&lt;0.01</a:t>
                      </a:r>
                      <a:endParaRPr lang="zh-CN" altLang="en-US" sz="2400" b="1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9050" cap="flat" cmpd="sng">
                      <a:solidFill>
                        <a:srgbClr val="3333FF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3333FF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新课讲解</a:t>
            </a:r>
            <a:r>
              <a:rPr lang="en-US" altLang="zh-CN">
                <a:sym typeface="+mn-ea"/>
              </a:rPr>
              <a:t>——</a:t>
            </a:r>
            <a:r>
              <a:rPr lang="zh-CN" altLang="en-US">
                <a:sym typeface="+mn-ea"/>
              </a:rPr>
              <a:t>固体溶解度</a:t>
            </a:r>
            <a:endParaRPr lang="zh-CN" altLang="en-US"/>
          </a:p>
        </p:txBody>
      </p:sp>
      <p:sp>
        <p:nvSpPr>
          <p:cNvPr id="75778" name="Text Box 2"/>
          <p:cNvSpPr txBox="1"/>
          <p:nvPr>
            <p:custDataLst>
              <p:tags r:id="rId2"/>
            </p:custDataLst>
          </p:nvPr>
        </p:nvSpPr>
        <p:spPr>
          <a:xfrm>
            <a:off x="956762" y="1365795"/>
            <a:ext cx="305371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0000FF"/>
                </a:solidFill>
                <a:latin typeface="Tahoma" panose="020B0604030504040204" pitchFamily="34" charset="0"/>
              </a:rPr>
              <a:t>溶解度的表示方法</a:t>
            </a:r>
          </a:p>
        </p:txBody>
      </p:sp>
      <p:graphicFrame>
        <p:nvGraphicFramePr>
          <p:cNvPr id="51202" name="表格 51201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783590" y="3010535"/>
          <a:ext cx="10610850" cy="3381375"/>
        </p:xfrm>
        <a:graphic>
          <a:graphicData uri="http://schemas.openxmlformats.org/drawingml/2006/table">
            <a:tbl>
              <a:tblPr/>
              <a:tblGrid>
                <a:gridCol w="524510"/>
                <a:gridCol w="1218565"/>
                <a:gridCol w="805815"/>
                <a:gridCol w="806450"/>
                <a:gridCol w="805815"/>
                <a:gridCol w="805815"/>
                <a:gridCol w="807085"/>
                <a:gridCol w="806450"/>
                <a:gridCol w="805815"/>
                <a:gridCol w="806450"/>
                <a:gridCol w="805815"/>
                <a:gridCol w="806450"/>
                <a:gridCol w="805815"/>
              </a:tblGrid>
              <a:tr h="676275">
                <a:tc gridSpan="2"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zh-CN" altLang="en-US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温度℃</a:t>
                      </a:r>
                    </a:p>
                  </a:txBody>
                  <a:tcPr marL="68580" marR="68580" marT="34290" marB="34290"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zh-CN" altLang="en-US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34290" marB="3429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34290" marB="3429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34290" marB="3429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34290" marB="3429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68580" marR="68580" marT="34290" marB="3429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68580" marR="68580" marT="34290" marB="3429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68580" marR="68580" marT="34290" marB="3429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8580" marR="68580" marT="34290" marB="3429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34290" marB="3429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34290" marB="3429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34290" marB="3429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76275">
                <a:tc rowSpan="4"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zh-CN" altLang="en-US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溶解度</a:t>
                      </a:r>
                    </a:p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/g</a:t>
                      </a:r>
                    </a:p>
                  </a:txBody>
                  <a:tcPr marL="68580" marR="68580" marT="34290" marB="34290"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NaCl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35.7</a:t>
                      </a:r>
                    </a:p>
                  </a:txBody>
                  <a:tcPr marL="68580" marR="68580" marT="34290" marB="3429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35.8</a:t>
                      </a:r>
                    </a:p>
                  </a:txBody>
                  <a:tcPr marL="68580" marR="68580" marT="34290" marB="3429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36.0</a:t>
                      </a:r>
                    </a:p>
                  </a:txBody>
                  <a:tcPr marL="68580" marR="68580" marT="34290" marB="3429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36.3</a:t>
                      </a:r>
                    </a:p>
                  </a:txBody>
                  <a:tcPr marL="68580" marR="68580" marT="34290" marB="3429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36.6</a:t>
                      </a:r>
                    </a:p>
                  </a:txBody>
                  <a:tcPr marL="68580" marR="68580" marT="34290" marB="3429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37.0</a:t>
                      </a:r>
                    </a:p>
                  </a:txBody>
                  <a:tcPr marL="68580" marR="68580" marT="34290" marB="3429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37.3</a:t>
                      </a:r>
                    </a:p>
                  </a:txBody>
                  <a:tcPr marL="68580" marR="68580" marT="34290" marB="3429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37.8</a:t>
                      </a:r>
                    </a:p>
                  </a:txBody>
                  <a:tcPr marL="68580" marR="68580" marT="34290" marB="3429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38.4</a:t>
                      </a:r>
                    </a:p>
                  </a:txBody>
                  <a:tcPr marL="68580" marR="68580" marT="34290" marB="3429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39.0</a:t>
                      </a:r>
                    </a:p>
                  </a:txBody>
                  <a:tcPr marL="68580" marR="68580" marT="34290" marB="3429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39.8</a:t>
                      </a:r>
                    </a:p>
                  </a:txBody>
                  <a:tcPr marL="68580" marR="68580" marT="34290" marB="3429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27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34290" marB="34290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KCl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27.6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31.0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34.0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37.0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40.0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42.6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45.5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48.3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51.1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54.0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56.7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27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34290" marB="34290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</a:t>
                      </a:r>
                      <a:r>
                        <a:rPr lang="en-US" altLang="zh-CN" sz="2800" b="1" baseline="-250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29.4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33.3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37.2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41.4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45.</a:t>
                      </a:r>
                      <a:r>
                        <a:rPr lang="en-US" altLang="zh-CN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altLang="zh-CN" sz="2800" b="1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50.4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55.2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60.2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65.6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71.3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77.3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27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34290" marB="34290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KNO</a:t>
                      </a:r>
                      <a:r>
                        <a:rPr lang="en-US" altLang="zh-CN" sz="2800" b="1" baseline="-250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13.3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20.9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31.6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45.8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63.9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85.5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169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246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5865" name="AutoShape 89"/>
          <p:cNvSpPr/>
          <p:nvPr>
            <p:custDataLst>
              <p:tags r:id="rId4"/>
            </p:custDataLst>
          </p:nvPr>
        </p:nvSpPr>
        <p:spPr>
          <a:xfrm>
            <a:off x="1065530" y="2077085"/>
            <a:ext cx="2171700" cy="687070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9525" cap="flat" cmpd="sng">
            <a:solidFill>
              <a:schemeClr val="accent5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列表法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5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5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  <p:bldP spid="7586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新课讲解</a:t>
            </a:r>
            <a:r>
              <a:rPr lang="en-US" altLang="zh-CN">
                <a:sym typeface="+mn-ea"/>
              </a:rPr>
              <a:t>——</a:t>
            </a:r>
            <a:r>
              <a:rPr lang="zh-CN" altLang="en-US">
                <a:sym typeface="+mn-ea"/>
              </a:rPr>
              <a:t>固体溶解度</a:t>
            </a:r>
            <a:endParaRPr lang="zh-CN" altLang="en-US"/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2494280" y="1552575"/>
          <a:ext cx="9008110" cy="1510030"/>
        </p:xfrm>
        <a:graphic>
          <a:graphicData uri="http://schemas.openxmlformats.org/drawingml/2006/table">
            <a:tbl>
              <a:tblPr/>
              <a:tblGrid>
                <a:gridCol w="2101215"/>
                <a:gridCol w="1151255"/>
                <a:gridCol w="1151890"/>
                <a:gridCol w="1149985"/>
                <a:gridCol w="1151255"/>
                <a:gridCol w="1151255"/>
                <a:gridCol w="1151255"/>
              </a:tblGrid>
              <a:tr h="755015"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zh-CN" altLang="en-US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温度℃</a:t>
                      </a:r>
                    </a:p>
                  </a:txBody>
                  <a:tcPr marL="68580" marR="68580" marT="34290" marB="34290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zh-CN" altLang="en-US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34290" marB="3429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zh-CN" altLang="en-US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34290" marB="3429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zh-CN" altLang="en-US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68580" marR="68580" marT="34290" marB="3429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zh-CN" altLang="en-US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68580" marR="68580" marT="34290" marB="3429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zh-CN" altLang="en-US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34290" marB="3429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34290" marB="3429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755015"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zh-CN" altLang="en-US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溶解</a:t>
                      </a:r>
                      <a:r>
                        <a:rPr lang="zh-CN" altLang="en-US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度</a:t>
                      </a:r>
                      <a:r>
                        <a:rPr lang="en-US" altLang="zh-CN" sz="28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</a:p>
                  </a:txBody>
                  <a:tcPr marL="68580" marR="68580" marT="34290" marB="34290"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13.3</a:t>
                      </a:r>
                    </a:p>
                  </a:txBody>
                  <a:tcPr marL="68580" marR="68580" marT="34290" marB="3429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31.6</a:t>
                      </a:r>
                    </a:p>
                  </a:txBody>
                  <a:tcPr marL="68580" marR="68580" marT="34290" marB="3429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63.9</a:t>
                      </a:r>
                    </a:p>
                  </a:txBody>
                  <a:tcPr marL="68580" marR="68580" marT="34290" marB="3429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</a:p>
                  </a:txBody>
                  <a:tcPr marL="68580" marR="68580" marT="34290" marB="3429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169</a:t>
                      </a:r>
                    </a:p>
                  </a:txBody>
                  <a:tcPr marL="68580" marR="68580" marT="34290" marB="3429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</a:p>
                  </a:txBody>
                  <a:tcPr marL="68580" marR="68580" marT="34290" marB="3429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5805" name="Text Box 29"/>
          <p:cNvSpPr txBox="1"/>
          <p:nvPr>
            <p:custDataLst>
              <p:tags r:id="rId3"/>
            </p:custDataLst>
          </p:nvPr>
        </p:nvSpPr>
        <p:spPr>
          <a:xfrm>
            <a:off x="2977515" y="3056255"/>
            <a:ext cx="165735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硝酸钾</a:t>
            </a:r>
          </a:p>
        </p:txBody>
      </p:sp>
      <p:grpSp>
        <p:nvGrpSpPr>
          <p:cNvPr id="4" name="Group 30"/>
          <p:cNvGrpSpPr/>
          <p:nvPr/>
        </p:nvGrpSpPr>
        <p:grpSpPr>
          <a:xfrm>
            <a:off x="4634865" y="6026785"/>
            <a:ext cx="3657600" cy="114300"/>
            <a:chOff x="2112" y="3744"/>
            <a:chExt cx="3072" cy="96"/>
          </a:xfrm>
        </p:grpSpPr>
        <p:sp>
          <p:nvSpPr>
            <p:cNvPr id="51285" name="Line 31"/>
            <p:cNvSpPr/>
            <p:nvPr>
              <p:custDataLst>
                <p:tags r:id="rId44"/>
              </p:custDataLst>
            </p:nvPr>
          </p:nvSpPr>
          <p:spPr>
            <a:xfrm flipH="1">
              <a:off x="2112" y="3744"/>
              <a:ext cx="0" cy="96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1286" name="Line 32"/>
            <p:cNvSpPr/>
            <p:nvPr>
              <p:custDataLst>
                <p:tags r:id="rId45"/>
              </p:custDataLst>
            </p:nvPr>
          </p:nvSpPr>
          <p:spPr>
            <a:xfrm flipH="1">
              <a:off x="2880" y="3744"/>
              <a:ext cx="0" cy="96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1287" name="Line 33"/>
            <p:cNvSpPr/>
            <p:nvPr>
              <p:custDataLst>
                <p:tags r:id="rId46"/>
              </p:custDataLst>
            </p:nvPr>
          </p:nvSpPr>
          <p:spPr>
            <a:xfrm flipH="1">
              <a:off x="3648" y="3744"/>
              <a:ext cx="0" cy="96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1288" name="Line 34"/>
            <p:cNvSpPr/>
            <p:nvPr>
              <p:custDataLst>
                <p:tags r:id="rId47"/>
              </p:custDataLst>
            </p:nvPr>
          </p:nvSpPr>
          <p:spPr>
            <a:xfrm flipH="1">
              <a:off x="4416" y="3744"/>
              <a:ext cx="0" cy="96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1289" name="Line 35"/>
            <p:cNvSpPr/>
            <p:nvPr>
              <p:custDataLst>
                <p:tags r:id="rId48"/>
              </p:custDataLst>
            </p:nvPr>
          </p:nvSpPr>
          <p:spPr>
            <a:xfrm flipH="1">
              <a:off x="5184" y="3744"/>
              <a:ext cx="0" cy="96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</p:grpSp>
      <p:grpSp>
        <p:nvGrpSpPr>
          <p:cNvPr id="5" name="Group 36"/>
          <p:cNvGrpSpPr/>
          <p:nvPr/>
        </p:nvGrpSpPr>
        <p:grpSpPr>
          <a:xfrm>
            <a:off x="3600212" y="6141085"/>
            <a:ext cx="5663803" cy="425053"/>
            <a:chOff x="1248" y="3840"/>
            <a:chExt cx="4757" cy="357"/>
          </a:xfrm>
        </p:grpSpPr>
        <p:grpSp>
          <p:nvGrpSpPr>
            <p:cNvPr id="51281" name="Group 37"/>
            <p:cNvGrpSpPr/>
            <p:nvPr/>
          </p:nvGrpSpPr>
          <p:grpSpPr>
            <a:xfrm>
              <a:off x="1248" y="3840"/>
              <a:ext cx="4320" cy="256"/>
              <a:chOff x="1248" y="3840"/>
              <a:chExt cx="4320" cy="256"/>
            </a:xfrm>
          </p:grpSpPr>
          <p:sp>
            <p:nvSpPr>
              <p:cNvPr id="51283" name="Line 38"/>
              <p:cNvSpPr/>
              <p:nvPr>
                <p:custDataLst>
                  <p:tags r:id="rId42"/>
                </p:custDataLst>
              </p:nvPr>
            </p:nvSpPr>
            <p:spPr>
              <a:xfrm>
                <a:off x="1344" y="3840"/>
                <a:ext cx="4224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51284" name="Text Box 39"/>
              <p:cNvSpPr txBox="1"/>
              <p:nvPr>
                <p:custDataLst>
                  <p:tags r:id="rId43"/>
                </p:custDataLst>
              </p:nvPr>
            </p:nvSpPr>
            <p:spPr>
              <a:xfrm>
                <a:off x="1248" y="3888"/>
                <a:ext cx="528" cy="20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CN" altLang="en-US" sz="1015">
                    <a:latin typeface="Tahoma" panose="020B0604030504040204" pitchFamily="34" charset="0"/>
                  </a:rPr>
                  <a:t>0</a:t>
                </a:r>
              </a:p>
            </p:txBody>
          </p:sp>
        </p:grpSp>
        <p:sp>
          <p:nvSpPr>
            <p:cNvPr id="51282" name="Text Box 40"/>
            <p:cNvSpPr txBox="1"/>
            <p:nvPr>
              <p:custDataLst>
                <p:tags r:id="rId41"/>
              </p:custDataLst>
            </p:nvPr>
          </p:nvSpPr>
          <p:spPr>
            <a:xfrm>
              <a:off x="5515" y="3888"/>
              <a:ext cx="490" cy="30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zh-CN" sz="1015">
                  <a:latin typeface="Times New Roman" panose="02020603050405020304" pitchFamily="18" charset="0"/>
                  <a:cs typeface="Times New Roman" panose="02020603050405020304" pitchFamily="18" charset="0"/>
                </a:rPr>
                <a:t>℃</a:t>
              </a:r>
            </a:p>
          </p:txBody>
        </p:sp>
      </p:grpSp>
      <p:grpSp>
        <p:nvGrpSpPr>
          <p:cNvPr id="6" name="Group 41"/>
          <p:cNvGrpSpPr/>
          <p:nvPr/>
        </p:nvGrpSpPr>
        <p:grpSpPr>
          <a:xfrm>
            <a:off x="3720465" y="3855085"/>
            <a:ext cx="114300" cy="1828800"/>
            <a:chOff x="1152" y="1920"/>
            <a:chExt cx="96" cy="1536"/>
          </a:xfrm>
        </p:grpSpPr>
        <p:sp>
          <p:nvSpPr>
            <p:cNvPr id="51276" name="Line 42"/>
            <p:cNvSpPr/>
            <p:nvPr>
              <p:custDataLst>
                <p:tags r:id="rId36"/>
              </p:custDataLst>
            </p:nvPr>
          </p:nvSpPr>
          <p:spPr>
            <a:xfrm flipH="1">
              <a:off x="1152" y="3456"/>
              <a:ext cx="9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1277" name="Line 43"/>
            <p:cNvSpPr/>
            <p:nvPr>
              <p:custDataLst>
                <p:tags r:id="rId37"/>
              </p:custDataLst>
            </p:nvPr>
          </p:nvSpPr>
          <p:spPr>
            <a:xfrm flipH="1">
              <a:off x="1152" y="3072"/>
              <a:ext cx="9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1278" name="Line 44"/>
            <p:cNvSpPr/>
            <p:nvPr>
              <p:custDataLst>
                <p:tags r:id="rId38"/>
              </p:custDataLst>
            </p:nvPr>
          </p:nvSpPr>
          <p:spPr>
            <a:xfrm flipH="1">
              <a:off x="1152" y="2688"/>
              <a:ext cx="9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1279" name="Line 45"/>
            <p:cNvSpPr/>
            <p:nvPr>
              <p:custDataLst>
                <p:tags r:id="rId39"/>
              </p:custDataLst>
            </p:nvPr>
          </p:nvSpPr>
          <p:spPr>
            <a:xfrm flipH="1">
              <a:off x="1152" y="2304"/>
              <a:ext cx="9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1280" name="Line 46"/>
            <p:cNvSpPr/>
            <p:nvPr>
              <p:custDataLst>
                <p:tags r:id="rId40"/>
              </p:custDataLst>
            </p:nvPr>
          </p:nvSpPr>
          <p:spPr>
            <a:xfrm flipH="1">
              <a:off x="1152" y="1920"/>
              <a:ext cx="9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</p:grpSp>
      <p:grpSp>
        <p:nvGrpSpPr>
          <p:cNvPr id="7" name="Group 47"/>
          <p:cNvGrpSpPr/>
          <p:nvPr/>
        </p:nvGrpSpPr>
        <p:grpSpPr>
          <a:xfrm>
            <a:off x="3293031" y="3762216"/>
            <a:ext cx="514350" cy="2076450"/>
            <a:chOff x="864" y="1824"/>
            <a:chExt cx="432" cy="1744"/>
          </a:xfrm>
        </p:grpSpPr>
        <p:sp>
          <p:nvSpPr>
            <p:cNvPr id="51271" name="Text Box 48"/>
            <p:cNvSpPr txBox="1"/>
            <p:nvPr>
              <p:custDataLst>
                <p:tags r:id="rId31"/>
              </p:custDataLst>
            </p:nvPr>
          </p:nvSpPr>
          <p:spPr>
            <a:xfrm>
              <a:off x="864" y="3360"/>
              <a:ext cx="432" cy="20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015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40</a:t>
              </a:r>
            </a:p>
          </p:txBody>
        </p:sp>
        <p:sp>
          <p:nvSpPr>
            <p:cNvPr id="51272" name="Text Box 49"/>
            <p:cNvSpPr txBox="1"/>
            <p:nvPr>
              <p:custDataLst>
                <p:tags r:id="rId32"/>
              </p:custDataLst>
            </p:nvPr>
          </p:nvSpPr>
          <p:spPr>
            <a:xfrm>
              <a:off x="864" y="2976"/>
              <a:ext cx="432" cy="20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015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80</a:t>
              </a:r>
            </a:p>
          </p:txBody>
        </p:sp>
        <p:sp>
          <p:nvSpPr>
            <p:cNvPr id="51273" name="Text Box 50"/>
            <p:cNvSpPr txBox="1"/>
            <p:nvPr>
              <p:custDataLst>
                <p:tags r:id="rId33"/>
              </p:custDataLst>
            </p:nvPr>
          </p:nvSpPr>
          <p:spPr>
            <a:xfrm>
              <a:off x="864" y="2592"/>
              <a:ext cx="432" cy="20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015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120</a:t>
              </a:r>
            </a:p>
          </p:txBody>
        </p:sp>
        <p:sp>
          <p:nvSpPr>
            <p:cNvPr id="51274" name="Text Box 51"/>
            <p:cNvSpPr txBox="1"/>
            <p:nvPr>
              <p:custDataLst>
                <p:tags r:id="rId34"/>
              </p:custDataLst>
            </p:nvPr>
          </p:nvSpPr>
          <p:spPr>
            <a:xfrm>
              <a:off x="864" y="2208"/>
              <a:ext cx="432" cy="20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015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160</a:t>
              </a:r>
            </a:p>
          </p:txBody>
        </p:sp>
        <p:sp>
          <p:nvSpPr>
            <p:cNvPr id="51275" name="Text Box 52"/>
            <p:cNvSpPr txBox="1"/>
            <p:nvPr>
              <p:custDataLst>
                <p:tags r:id="rId35"/>
              </p:custDataLst>
            </p:nvPr>
          </p:nvSpPr>
          <p:spPr>
            <a:xfrm>
              <a:off x="864" y="1824"/>
              <a:ext cx="432" cy="20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015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200</a:t>
              </a:r>
            </a:p>
          </p:txBody>
        </p:sp>
      </p:grpSp>
      <p:grpSp>
        <p:nvGrpSpPr>
          <p:cNvPr id="8" name="Group 53"/>
          <p:cNvGrpSpPr/>
          <p:nvPr/>
        </p:nvGrpSpPr>
        <p:grpSpPr>
          <a:xfrm>
            <a:off x="3434715" y="3397885"/>
            <a:ext cx="2057400" cy="2743200"/>
            <a:chOff x="912" y="1536"/>
            <a:chExt cx="1728" cy="2304"/>
          </a:xfrm>
        </p:grpSpPr>
        <p:sp>
          <p:nvSpPr>
            <p:cNvPr id="51268" name="Line 54"/>
            <p:cNvSpPr/>
            <p:nvPr>
              <p:custDataLst>
                <p:tags r:id="rId28"/>
              </p:custDataLst>
            </p:nvPr>
          </p:nvSpPr>
          <p:spPr>
            <a:xfrm flipH="1" flipV="1">
              <a:off x="1152" y="1584"/>
              <a:ext cx="0" cy="2256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1269" name="Text Box 55"/>
            <p:cNvSpPr txBox="1"/>
            <p:nvPr>
              <p:custDataLst>
                <p:tags r:id="rId29"/>
              </p:custDataLst>
            </p:nvPr>
          </p:nvSpPr>
          <p:spPr>
            <a:xfrm>
              <a:off x="1200" y="1632"/>
              <a:ext cx="1440" cy="20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015">
                  <a:latin typeface="Times New Roman" panose="02020603050405020304" pitchFamily="18" charset="0"/>
                  <a:cs typeface="Times New Roman" panose="02020603050405020304" pitchFamily="18" charset="0"/>
                </a:rPr>
                <a:t>g/100g</a:t>
              </a:r>
              <a:r>
                <a:rPr lang="zh-CN" altLang="en-US" sz="1015">
                  <a:latin typeface="Times New Roman" panose="02020603050405020304" pitchFamily="18" charset="0"/>
                  <a:cs typeface="Times New Roman" panose="02020603050405020304" pitchFamily="18" charset="0"/>
                </a:rPr>
                <a:t>水</a:t>
              </a:r>
            </a:p>
          </p:txBody>
        </p:sp>
        <p:sp>
          <p:nvSpPr>
            <p:cNvPr id="51270" name="Text Box 56"/>
            <p:cNvSpPr txBox="1"/>
            <p:nvPr>
              <p:custDataLst>
                <p:tags r:id="rId30"/>
              </p:custDataLst>
            </p:nvPr>
          </p:nvSpPr>
          <p:spPr>
            <a:xfrm>
              <a:off x="912" y="1536"/>
              <a:ext cx="336" cy="30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</a:p>
          </p:txBody>
        </p:sp>
      </p:grpSp>
      <p:sp>
        <p:nvSpPr>
          <p:cNvPr id="75833" name="Line 57"/>
          <p:cNvSpPr/>
          <p:nvPr>
            <p:custDataLst>
              <p:tags r:id="rId4"/>
            </p:custDataLst>
          </p:nvPr>
        </p:nvSpPr>
        <p:spPr>
          <a:xfrm flipH="1" flipV="1">
            <a:off x="4643200" y="5814854"/>
            <a:ext cx="0" cy="326231"/>
          </a:xfrm>
          <a:prstGeom prst="line">
            <a:avLst/>
          </a:prstGeom>
          <a:ln w="9525" cap="flat" cmpd="sng">
            <a:solidFill>
              <a:schemeClr val="tx1"/>
            </a:solidFill>
            <a:prstDash val="dashDot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75834" name="Line 58"/>
          <p:cNvSpPr/>
          <p:nvPr>
            <p:custDataLst>
              <p:tags r:id="rId5"/>
            </p:custDataLst>
          </p:nvPr>
        </p:nvSpPr>
        <p:spPr>
          <a:xfrm>
            <a:off x="3725228" y="5796995"/>
            <a:ext cx="9144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dashDot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75835" name="Oval 59"/>
          <p:cNvSpPr/>
          <p:nvPr>
            <p:custDataLst>
              <p:tags r:id="rId6"/>
            </p:custDataLst>
          </p:nvPr>
        </p:nvSpPr>
        <p:spPr>
          <a:xfrm>
            <a:off x="4577715" y="5742226"/>
            <a:ext cx="114300" cy="114300"/>
          </a:xfrm>
          <a:prstGeom prst="ellipse">
            <a:avLst/>
          </a:prstGeom>
          <a:solidFill>
            <a:srgbClr val="FF6600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1015">
              <a:latin typeface="Calibri" panose="020F0502020204030204"/>
            </a:endParaRPr>
          </a:p>
        </p:txBody>
      </p:sp>
      <p:sp>
        <p:nvSpPr>
          <p:cNvPr id="75836" name="Line 60"/>
          <p:cNvSpPr/>
          <p:nvPr>
            <p:custDataLst>
              <p:tags r:id="rId7"/>
            </p:custDataLst>
          </p:nvPr>
        </p:nvSpPr>
        <p:spPr>
          <a:xfrm flipV="1">
            <a:off x="5549265" y="5382657"/>
            <a:ext cx="13097" cy="758428"/>
          </a:xfrm>
          <a:prstGeom prst="line">
            <a:avLst/>
          </a:prstGeom>
          <a:ln w="9525" cap="flat" cmpd="sng">
            <a:solidFill>
              <a:schemeClr val="tx1"/>
            </a:solidFill>
            <a:prstDash val="dashDot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75837" name="Line 61"/>
          <p:cNvSpPr/>
          <p:nvPr>
            <p:custDataLst>
              <p:tags r:id="rId8"/>
            </p:custDataLst>
          </p:nvPr>
        </p:nvSpPr>
        <p:spPr>
          <a:xfrm>
            <a:off x="3725228" y="5394564"/>
            <a:ext cx="1828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dashDot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75838" name="Oval 62"/>
          <p:cNvSpPr/>
          <p:nvPr>
            <p:custDataLst>
              <p:tags r:id="rId9"/>
            </p:custDataLst>
          </p:nvPr>
        </p:nvSpPr>
        <p:spPr>
          <a:xfrm>
            <a:off x="5507594" y="5329079"/>
            <a:ext cx="114300" cy="114300"/>
          </a:xfrm>
          <a:prstGeom prst="ellipse">
            <a:avLst/>
          </a:prstGeom>
          <a:solidFill>
            <a:srgbClr val="FF6600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1015">
              <a:latin typeface="Calibri" panose="020F0502020204030204"/>
            </a:endParaRPr>
          </a:p>
        </p:txBody>
      </p:sp>
      <p:sp>
        <p:nvSpPr>
          <p:cNvPr id="75839" name="Line 63"/>
          <p:cNvSpPr/>
          <p:nvPr>
            <p:custDataLst>
              <p:tags r:id="rId10"/>
            </p:custDataLst>
          </p:nvPr>
        </p:nvSpPr>
        <p:spPr>
          <a:xfrm>
            <a:off x="3725228" y="3834845"/>
            <a:ext cx="410527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dashDot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75840" name="Line 64"/>
          <p:cNvSpPr/>
          <p:nvPr>
            <p:custDataLst>
              <p:tags r:id="rId11"/>
            </p:custDataLst>
          </p:nvPr>
        </p:nvSpPr>
        <p:spPr>
          <a:xfrm flipV="1">
            <a:off x="6463665" y="4896882"/>
            <a:ext cx="16669" cy="1244203"/>
          </a:xfrm>
          <a:prstGeom prst="line">
            <a:avLst/>
          </a:prstGeom>
          <a:ln w="9525" cap="flat" cmpd="sng">
            <a:solidFill>
              <a:schemeClr val="tx1"/>
            </a:solidFill>
            <a:prstDash val="dashDot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75841" name="Oval 65"/>
          <p:cNvSpPr/>
          <p:nvPr>
            <p:custDataLst>
              <p:tags r:id="rId12"/>
            </p:custDataLst>
          </p:nvPr>
        </p:nvSpPr>
        <p:spPr>
          <a:xfrm>
            <a:off x="6425565" y="4843304"/>
            <a:ext cx="114300" cy="114300"/>
          </a:xfrm>
          <a:prstGeom prst="ellipse">
            <a:avLst/>
          </a:prstGeom>
          <a:solidFill>
            <a:srgbClr val="FF6600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1015">
              <a:latin typeface="Calibri" panose="020F0502020204030204"/>
            </a:endParaRPr>
          </a:p>
        </p:txBody>
      </p:sp>
      <p:sp>
        <p:nvSpPr>
          <p:cNvPr id="75842" name="Line 66"/>
          <p:cNvSpPr/>
          <p:nvPr>
            <p:custDataLst>
              <p:tags r:id="rId13"/>
            </p:custDataLst>
          </p:nvPr>
        </p:nvSpPr>
        <p:spPr>
          <a:xfrm>
            <a:off x="3725228" y="4249182"/>
            <a:ext cx="36576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dashDot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75843" name="Line 67"/>
          <p:cNvSpPr/>
          <p:nvPr>
            <p:custDataLst>
              <p:tags r:id="rId14"/>
            </p:custDataLst>
          </p:nvPr>
        </p:nvSpPr>
        <p:spPr>
          <a:xfrm flipV="1">
            <a:off x="7378065" y="4249182"/>
            <a:ext cx="20241" cy="1834753"/>
          </a:xfrm>
          <a:prstGeom prst="line">
            <a:avLst/>
          </a:prstGeom>
          <a:ln w="9525" cap="flat" cmpd="sng">
            <a:solidFill>
              <a:schemeClr val="tx1"/>
            </a:solidFill>
            <a:prstDash val="dashDot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75844" name="Oval 68"/>
          <p:cNvSpPr/>
          <p:nvPr>
            <p:custDataLst>
              <p:tags r:id="rId15"/>
            </p:custDataLst>
          </p:nvPr>
        </p:nvSpPr>
        <p:spPr>
          <a:xfrm>
            <a:off x="7343537" y="4188460"/>
            <a:ext cx="114300" cy="114300"/>
          </a:xfrm>
          <a:prstGeom prst="ellipse">
            <a:avLst/>
          </a:prstGeom>
          <a:solidFill>
            <a:srgbClr val="FF6600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1015">
              <a:latin typeface="Calibri" panose="020F0502020204030204"/>
            </a:endParaRPr>
          </a:p>
        </p:txBody>
      </p:sp>
      <p:sp>
        <p:nvSpPr>
          <p:cNvPr id="75846" name="Line 70"/>
          <p:cNvSpPr/>
          <p:nvPr>
            <p:custDataLst>
              <p:tags r:id="rId16"/>
            </p:custDataLst>
          </p:nvPr>
        </p:nvSpPr>
        <p:spPr>
          <a:xfrm flipH="1" flipV="1">
            <a:off x="7830503" y="3870564"/>
            <a:ext cx="0" cy="2260997"/>
          </a:xfrm>
          <a:prstGeom prst="line">
            <a:avLst/>
          </a:prstGeom>
          <a:ln w="9525" cap="flat" cmpd="sng">
            <a:solidFill>
              <a:schemeClr val="tx1"/>
            </a:solidFill>
            <a:prstDash val="dashDot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75847" name="Oval 71"/>
          <p:cNvSpPr/>
          <p:nvPr>
            <p:custDataLst>
              <p:tags r:id="rId17"/>
            </p:custDataLst>
          </p:nvPr>
        </p:nvSpPr>
        <p:spPr>
          <a:xfrm>
            <a:off x="7775734" y="3786029"/>
            <a:ext cx="114300" cy="114300"/>
          </a:xfrm>
          <a:prstGeom prst="ellipse">
            <a:avLst/>
          </a:prstGeom>
          <a:solidFill>
            <a:srgbClr val="FF6600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1015">
              <a:latin typeface="Calibri" panose="020F0502020204030204"/>
            </a:endParaRPr>
          </a:p>
        </p:txBody>
      </p:sp>
      <p:sp>
        <p:nvSpPr>
          <p:cNvPr id="75850" name="Line 74"/>
          <p:cNvSpPr/>
          <p:nvPr>
            <p:custDataLst>
              <p:tags r:id="rId18"/>
            </p:custDataLst>
          </p:nvPr>
        </p:nvSpPr>
        <p:spPr>
          <a:xfrm>
            <a:off x="3725228" y="4896882"/>
            <a:ext cx="2743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dashDot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75851" name="Oval 75"/>
          <p:cNvSpPr/>
          <p:nvPr>
            <p:custDataLst>
              <p:tags r:id="rId19"/>
            </p:custDataLst>
          </p:nvPr>
        </p:nvSpPr>
        <p:spPr>
          <a:xfrm>
            <a:off x="3671650" y="5988685"/>
            <a:ext cx="114300" cy="114300"/>
          </a:xfrm>
          <a:prstGeom prst="ellipse">
            <a:avLst/>
          </a:prstGeom>
          <a:solidFill>
            <a:srgbClr val="FF6600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1015">
              <a:latin typeface="Calibri" panose="020F0502020204030204"/>
            </a:endParaRPr>
          </a:p>
        </p:txBody>
      </p:sp>
      <p:grpSp>
        <p:nvGrpSpPr>
          <p:cNvPr id="9" name="Group 80"/>
          <p:cNvGrpSpPr/>
          <p:nvPr/>
        </p:nvGrpSpPr>
        <p:grpSpPr>
          <a:xfrm>
            <a:off x="4463415" y="6208951"/>
            <a:ext cx="4183856" cy="250031"/>
            <a:chOff x="1776" y="3897"/>
            <a:chExt cx="3514" cy="210"/>
          </a:xfrm>
        </p:grpSpPr>
        <p:grpSp>
          <p:nvGrpSpPr>
            <p:cNvPr id="51259" name="Group 81"/>
            <p:cNvGrpSpPr/>
            <p:nvPr/>
          </p:nvGrpSpPr>
          <p:grpSpPr>
            <a:xfrm>
              <a:off x="1776" y="3897"/>
              <a:ext cx="3514" cy="208"/>
              <a:chOff x="1968" y="3888"/>
              <a:chExt cx="3514" cy="208"/>
            </a:xfrm>
          </p:grpSpPr>
          <p:sp>
            <p:nvSpPr>
              <p:cNvPr id="51261" name="Text Box 82"/>
              <p:cNvSpPr txBox="1"/>
              <p:nvPr>
                <p:custDataLst>
                  <p:tags r:id="rId23"/>
                </p:custDataLst>
              </p:nvPr>
            </p:nvSpPr>
            <p:spPr>
              <a:xfrm>
                <a:off x="1968" y="3888"/>
                <a:ext cx="490" cy="20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CN" altLang="en-US" sz="1015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</a:t>
                </a:r>
              </a:p>
            </p:txBody>
          </p:sp>
          <p:sp>
            <p:nvSpPr>
              <p:cNvPr id="51262" name="Text Box 83"/>
              <p:cNvSpPr txBox="1"/>
              <p:nvPr>
                <p:custDataLst>
                  <p:tags r:id="rId24"/>
                </p:custDataLst>
              </p:nvPr>
            </p:nvSpPr>
            <p:spPr>
              <a:xfrm>
                <a:off x="2736" y="3888"/>
                <a:ext cx="490" cy="20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CN" altLang="en-US" sz="1015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40</a:t>
                </a:r>
              </a:p>
            </p:txBody>
          </p:sp>
          <p:sp>
            <p:nvSpPr>
              <p:cNvPr id="51263" name="Text Box 84"/>
              <p:cNvSpPr txBox="1"/>
              <p:nvPr>
                <p:custDataLst>
                  <p:tags r:id="rId25"/>
                </p:custDataLst>
              </p:nvPr>
            </p:nvSpPr>
            <p:spPr>
              <a:xfrm>
                <a:off x="3504" y="3888"/>
                <a:ext cx="490" cy="20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CN" altLang="en-US" sz="1015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60</a:t>
                </a:r>
              </a:p>
            </p:txBody>
          </p:sp>
          <p:sp>
            <p:nvSpPr>
              <p:cNvPr id="51264" name="Text Box 85"/>
              <p:cNvSpPr txBox="1"/>
              <p:nvPr>
                <p:custDataLst>
                  <p:tags r:id="rId26"/>
                </p:custDataLst>
              </p:nvPr>
            </p:nvSpPr>
            <p:spPr>
              <a:xfrm>
                <a:off x="4272" y="3888"/>
                <a:ext cx="490" cy="20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CN" altLang="en-US" sz="1015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80</a:t>
                </a:r>
              </a:p>
            </p:txBody>
          </p:sp>
          <p:sp>
            <p:nvSpPr>
              <p:cNvPr id="51265" name="Text Box 86"/>
              <p:cNvSpPr txBox="1"/>
              <p:nvPr>
                <p:custDataLst>
                  <p:tags r:id="rId27"/>
                </p:custDataLst>
              </p:nvPr>
            </p:nvSpPr>
            <p:spPr>
              <a:xfrm>
                <a:off x="4992" y="3888"/>
                <a:ext cx="490" cy="20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CN" altLang="en-US" sz="1015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</a:t>
                </a:r>
              </a:p>
            </p:txBody>
          </p:sp>
        </p:grpSp>
        <p:sp>
          <p:nvSpPr>
            <p:cNvPr id="51260" name="Text Box 87"/>
            <p:cNvSpPr txBox="1"/>
            <p:nvPr>
              <p:custDataLst>
                <p:tags r:id="rId22"/>
              </p:custDataLst>
            </p:nvPr>
          </p:nvSpPr>
          <p:spPr>
            <a:xfrm>
              <a:off x="4468" y="3899"/>
              <a:ext cx="362" cy="20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015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90</a:t>
              </a:r>
            </a:p>
          </p:txBody>
        </p:sp>
      </p:grpSp>
      <p:sp>
        <p:nvSpPr>
          <p:cNvPr id="75864" name="Freeform 88"/>
          <p:cNvSpPr/>
          <p:nvPr>
            <p:custDataLst>
              <p:tags r:id="rId20"/>
            </p:custDataLst>
          </p:nvPr>
        </p:nvSpPr>
        <p:spPr>
          <a:xfrm>
            <a:off x="3725228" y="3655060"/>
            <a:ext cx="4212431" cy="2376488"/>
          </a:xfrm>
          <a:custGeom>
            <a:avLst/>
            <a:gdLst>
              <a:gd name="txL" fmla="*/ 0 w 3538"/>
              <a:gd name="txT" fmla="*/ 0 h 1996"/>
              <a:gd name="txR" fmla="*/ 3538 w 3538"/>
              <a:gd name="txB" fmla="*/ 1996 h 1996"/>
            </a:gdLst>
            <a:ahLst/>
            <a:cxnLst>
              <a:cxn ang="0">
                <a:pos x="0" y="1996"/>
              </a:cxn>
              <a:cxn ang="0">
                <a:pos x="998" y="1723"/>
              </a:cxn>
              <a:cxn ang="0">
                <a:pos x="2359" y="1043"/>
              </a:cxn>
              <a:cxn ang="0">
                <a:pos x="3130" y="453"/>
              </a:cxn>
              <a:cxn ang="0">
                <a:pos x="3538" y="0"/>
              </a:cxn>
            </a:cxnLst>
            <a:rect l="txL" t="txT" r="txR" b="txB"/>
            <a:pathLst>
              <a:path w="3538" h="1996">
                <a:moveTo>
                  <a:pt x="0" y="1996"/>
                </a:moveTo>
                <a:cubicBezTo>
                  <a:pt x="302" y="1939"/>
                  <a:pt x="605" y="1882"/>
                  <a:pt x="998" y="1723"/>
                </a:cubicBezTo>
                <a:cubicBezTo>
                  <a:pt x="1391" y="1564"/>
                  <a:pt x="2004" y="1255"/>
                  <a:pt x="2359" y="1043"/>
                </a:cubicBezTo>
                <a:cubicBezTo>
                  <a:pt x="2714" y="831"/>
                  <a:pt x="2934" y="627"/>
                  <a:pt x="3130" y="453"/>
                </a:cubicBezTo>
                <a:cubicBezTo>
                  <a:pt x="3326" y="279"/>
                  <a:pt x="3432" y="139"/>
                  <a:pt x="3538" y="0"/>
                </a:cubicBezTo>
              </a:path>
            </a:pathLst>
          </a:custGeom>
          <a:noFill/>
          <a:ln w="3810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1015"/>
          </a:p>
        </p:txBody>
      </p:sp>
      <p:sp>
        <p:nvSpPr>
          <p:cNvPr id="75866" name="AutoShape 90"/>
          <p:cNvSpPr/>
          <p:nvPr>
            <p:custDataLst>
              <p:tags r:id="rId21"/>
            </p:custDataLst>
          </p:nvPr>
        </p:nvSpPr>
        <p:spPr>
          <a:xfrm>
            <a:off x="608330" y="1894840"/>
            <a:ext cx="1651635" cy="769620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9525" cap="flat" cmpd="sng">
            <a:solidFill>
              <a:schemeClr val="accent5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曲线法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5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5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75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75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75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75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75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75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75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75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75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75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7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7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7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7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75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7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75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805" grpId="0"/>
      <p:bldP spid="75835" grpId="0" animBg="1"/>
      <p:bldP spid="75838" grpId="0" animBg="1"/>
      <p:bldP spid="75841" grpId="0" animBg="1"/>
      <p:bldP spid="75844" grpId="0" animBg="1"/>
      <p:bldP spid="75847" grpId="0" animBg="1"/>
      <p:bldP spid="75851" grpId="0" animBg="1"/>
      <p:bldP spid="7586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新课讲解</a:t>
            </a:r>
            <a:r>
              <a:rPr lang="en-US" altLang="zh-CN">
                <a:sym typeface="+mn-ea"/>
              </a:rPr>
              <a:t>——</a:t>
            </a:r>
            <a:r>
              <a:rPr lang="zh-CN" altLang="en-US">
                <a:sym typeface="+mn-ea"/>
              </a:rPr>
              <a:t>固体溶解度</a:t>
            </a:r>
            <a:endParaRPr lang="zh-CN" altLang="en-US"/>
          </a:p>
        </p:txBody>
      </p:sp>
      <p:pic>
        <p:nvPicPr>
          <p:cNvPr id="5" name="9-2-3.eps" descr="id:2147503907;FounderCES"/>
          <p:cNvPicPr/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88290" y="1202690"/>
            <a:ext cx="3970020" cy="3498850"/>
          </a:xfrm>
          <a:prstGeom prst="rect">
            <a:avLst/>
          </a:prstGeom>
        </p:spPr>
      </p:pic>
      <p:pic>
        <p:nvPicPr>
          <p:cNvPr id="11" name="9-2-3A.eps" descr="id:2147503914;FounderCES"/>
          <p:cNvPicPr/>
          <p:nvPr>
            <p:custDataLst>
              <p:tags r:id="rId3"/>
            </p:custDataLst>
          </p:nvPr>
        </p:nvPicPr>
        <p:blipFill>
          <a:blip r:embed="rId6"/>
          <a:srcRect t="9860"/>
          <a:stretch>
            <a:fillRect/>
          </a:stretch>
        </p:blipFill>
        <p:spPr>
          <a:xfrm>
            <a:off x="458470" y="4785360"/>
            <a:ext cx="3629025" cy="166243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589780" y="1611630"/>
            <a:ext cx="7163435" cy="5015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57200" lvl="0" indent="-457200" defTabSz="914400">
              <a:lnSpc>
                <a:spcPct val="125000"/>
              </a:lnSpc>
              <a:buAutoNum type="arabicPeriod"/>
              <a:defRPr/>
            </a:pP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不同物质在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各温度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时的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溶解度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；</a:t>
            </a:r>
            <a:endParaRPr lang="zh-CN" altLang="en-US" sz="3200" b="1">
              <a:solidFill>
                <a:prstClr val="black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457200" lvl="0" indent="-457200" defTabSz="914400">
              <a:lnSpc>
                <a:spcPct val="125000"/>
              </a:lnSpc>
              <a:buAutoNum type="arabicPeriod"/>
              <a:defRPr/>
            </a:pP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曲线与曲线的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交点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的含义：表示两物质在某温度时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有相同的溶解度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；</a:t>
            </a:r>
            <a:endParaRPr lang="zh-CN" altLang="en-US" sz="3200" b="1">
              <a:solidFill>
                <a:prstClr val="black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457200" lvl="0" indent="-457200" defTabSz="914400">
              <a:lnSpc>
                <a:spcPct val="125000"/>
              </a:lnSpc>
              <a:buAutoNum type="arabicPeriod"/>
              <a:defRPr/>
            </a:pP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能很快比较出两种物</a:t>
            </a:r>
            <a:r>
              <a:rPr lang="zh-CN" altLang="en-US" sz="3200" b="1" smtClean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质受温度变化影响的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大</a:t>
            </a:r>
            <a:r>
              <a:rPr lang="zh-CN" altLang="en-US" sz="3200" b="1" smtClean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小；</a:t>
            </a:r>
            <a:endParaRPr lang="zh-CN" altLang="en-US" sz="3200" b="1">
              <a:solidFill>
                <a:prstClr val="black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457200" lvl="0" indent="-457200" defTabSz="914400">
              <a:lnSpc>
                <a:spcPct val="125000"/>
              </a:lnSpc>
              <a:buAutoNum type="arabicPeriod"/>
              <a:defRPr/>
            </a:pP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多数物质溶解度随温度升高而增大、有的变化不大</a:t>
            </a:r>
            <a:r>
              <a:rPr lang="zh-CN" altLang="en-US" sz="3200" b="1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如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NaCl</a:t>
            </a:r>
            <a:r>
              <a:rPr lang="en-US" altLang="zh-CN" sz="3200" b="1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)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zh-CN" altLang="en-US" sz="3200" b="1" u="sng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少数随温度升高而</a:t>
            </a:r>
            <a:r>
              <a:rPr lang="zh-CN" altLang="en-US" sz="3200" b="1" u="sng">
                <a:solidFill>
                  <a:prstClr val="black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降</a:t>
            </a:r>
            <a:r>
              <a:rPr lang="zh-CN" altLang="en-US" sz="3200" b="1" u="sng" smtClean="0">
                <a:solidFill>
                  <a:prstClr val="black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低</a:t>
            </a:r>
            <a:r>
              <a:rPr lang="en-US" altLang="zh-CN" sz="3200" b="1" u="sng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[</a:t>
            </a:r>
            <a:r>
              <a:rPr lang="zh-CN" altLang="en-US" sz="3200" b="1" u="sng" smtClean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如</a:t>
            </a:r>
            <a:r>
              <a:rPr lang="en-US" altLang="zh-CN" sz="3200" b="1" u="sng" smtClean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Ca</a:t>
            </a:r>
            <a:r>
              <a:rPr lang="en-US" altLang="zh-CN" sz="3200" b="1" u="sng" smtClean="0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(</a:t>
            </a:r>
            <a:r>
              <a:rPr lang="en-US" altLang="zh-CN" sz="3200" b="1" u="sng" smtClean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OH</a:t>
            </a:r>
            <a:r>
              <a:rPr lang="en-US" altLang="zh-CN" sz="3200" b="1" u="sng" smtClean="0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)</a:t>
            </a:r>
            <a:r>
              <a:rPr lang="en-US" altLang="zh-CN" sz="3200" b="1" u="sng" baseline="-25000" smtClean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en-US" altLang="zh-CN" sz="3200" b="1" u="sng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]</a:t>
            </a:r>
            <a:r>
              <a:rPr lang="zh-CN" altLang="en-US" sz="3200" b="1" u="sng" smtClean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。</a:t>
            </a:r>
          </a:p>
        </p:txBody>
      </p:sp>
      <p:sp>
        <p:nvSpPr>
          <p:cNvPr id="4" name="椭圆 3"/>
          <p:cNvSpPr/>
          <p:nvPr/>
        </p:nvSpPr>
        <p:spPr>
          <a:xfrm>
            <a:off x="8008620" y="5861685"/>
            <a:ext cx="2134235" cy="765810"/>
          </a:xfrm>
          <a:prstGeom prst="ellipse">
            <a:avLst/>
          </a:prstGeom>
          <a:noFill/>
          <a:ln w="69850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2">
                    <a:lumMod val="65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形标注 5"/>
          <p:cNvSpPr/>
          <p:nvPr/>
        </p:nvSpPr>
        <p:spPr>
          <a:xfrm>
            <a:off x="5249545" y="3637915"/>
            <a:ext cx="6704965" cy="1412240"/>
          </a:xfrm>
          <a:prstGeom prst="wedgeEllipseCallout">
            <a:avLst>
              <a:gd name="adj1" fmla="val 6984"/>
              <a:gd name="adj2" fmla="val 103642"/>
            </a:avLst>
          </a:prstGeom>
          <a:solidFill>
            <a:schemeClr val="accent1">
              <a:lumMod val="40000"/>
              <a:lumOff val="60000"/>
            </a:schemeClr>
          </a:solidFill>
          <a:ln w="698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smtClean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Ca</a:t>
            </a:r>
            <a:r>
              <a:rPr lang="en-US" altLang="zh-CN" sz="2800" b="1" smtClean="0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(</a:t>
            </a:r>
            <a:r>
              <a:rPr lang="en-US" altLang="zh-CN" sz="2800" b="1" smtClean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OH</a:t>
            </a:r>
            <a:r>
              <a:rPr lang="en-US" altLang="zh-CN" sz="2800" b="1" smtClean="0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)</a:t>
            </a:r>
            <a:r>
              <a:rPr lang="en-US" altLang="zh-CN" sz="2800" b="1" baseline="-25000" smtClean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800" b="1" smtClean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固体：熟石灰</a:t>
            </a:r>
          </a:p>
          <a:p>
            <a:pPr algn="ctr"/>
            <a:r>
              <a:rPr lang="en-US" altLang="zh-CN" sz="2800" b="1" smtClean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Ca</a:t>
            </a:r>
            <a:r>
              <a:rPr lang="en-US" altLang="zh-CN" sz="2800" b="1" smtClean="0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(</a:t>
            </a:r>
            <a:r>
              <a:rPr lang="en-US" altLang="zh-CN" sz="2800" b="1" smtClean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OH</a:t>
            </a:r>
            <a:r>
              <a:rPr lang="en-US" altLang="zh-CN" sz="2800" b="1" smtClean="0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)</a:t>
            </a:r>
            <a:r>
              <a:rPr lang="en-US" altLang="zh-CN" sz="2800" b="1" baseline="-25000" smtClean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800" b="1" smtClean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溶液：澄清石灰水</a:t>
            </a:r>
          </a:p>
          <a:p>
            <a:pPr algn="ctr"/>
            <a:endParaRPr lang="zh-CN" altLang="en-US" sz="2800" b="1" smtClean="0">
              <a:solidFill>
                <a:prstClr val="black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新课讲解</a:t>
            </a:r>
            <a:r>
              <a:rPr lang="en-US" altLang="zh-CN">
                <a:sym typeface="+mn-ea"/>
              </a:rPr>
              <a:t>——</a:t>
            </a:r>
            <a:r>
              <a:rPr lang="zh-CN" altLang="en-US">
                <a:sym typeface="+mn-ea"/>
              </a:rPr>
              <a:t>气体溶解度</a:t>
            </a:r>
            <a:endParaRPr lang="zh-CN" altLang="en-US"/>
          </a:p>
        </p:txBody>
      </p:sp>
      <p:sp>
        <p:nvSpPr>
          <p:cNvPr id="16" name="矩形 15"/>
          <p:cNvSpPr/>
          <p:nvPr>
            <p:custDataLst>
              <p:tags r:id="rId2"/>
            </p:custDataLst>
          </p:nvPr>
        </p:nvSpPr>
        <p:spPr>
          <a:xfrm>
            <a:off x="608330" y="1666875"/>
            <a:ext cx="1440000" cy="1440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698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800" b="1">
                <a:solidFill>
                  <a:schemeClr val="tx1"/>
                </a:solidFill>
              </a:rPr>
              <a:t>溶解度</a:t>
            </a:r>
          </a:p>
          <a:p>
            <a:pPr algn="l"/>
            <a:r>
              <a:rPr lang="zh-CN" altLang="en-US" sz="2000">
                <a:solidFill>
                  <a:schemeClr val="tx1"/>
                </a:solidFill>
              </a:rPr>
              <a:t>（气体）</a:t>
            </a:r>
            <a:r>
              <a:rPr lang="en-US" altLang="zh-CN" sz="2800" u="sng">
                <a:solidFill>
                  <a:schemeClr val="accent1">
                    <a:lumMod val="50000"/>
                  </a:schemeClr>
                </a:solidFill>
              </a:rPr>
              <a:t>            </a:t>
            </a:r>
          </a:p>
        </p:txBody>
      </p:sp>
      <p:sp>
        <p:nvSpPr>
          <p:cNvPr id="17" name="矩形 16"/>
          <p:cNvSpPr/>
          <p:nvPr>
            <p:custDataLst>
              <p:tags r:id="rId3"/>
            </p:custDataLst>
          </p:nvPr>
        </p:nvSpPr>
        <p:spPr>
          <a:xfrm>
            <a:off x="2618740" y="1666875"/>
            <a:ext cx="9212580" cy="1440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800">
                <a:solidFill>
                  <a:schemeClr val="tx1"/>
                </a:solidFill>
              </a:rPr>
              <a:t>该</a:t>
            </a:r>
            <a:r>
              <a:rPr lang="zh-CN" altLang="en-US" sz="2800">
                <a:solidFill>
                  <a:schemeClr val="tx1"/>
                </a:solidFill>
                <a:highlight>
                  <a:srgbClr val="FFFF00"/>
                </a:highlight>
              </a:rPr>
              <a:t>气体压强为</a:t>
            </a:r>
            <a:r>
              <a:rPr lang="en-US" altLang="zh-CN" sz="2800">
                <a:solidFill>
                  <a:schemeClr val="tx1"/>
                </a:solidFill>
                <a:highlight>
                  <a:srgbClr val="FFFF00"/>
                </a:highlight>
              </a:rPr>
              <a:t>101kPa</a:t>
            </a:r>
            <a:r>
              <a:rPr lang="zh-CN" altLang="en-US" sz="2800">
                <a:solidFill>
                  <a:schemeClr val="tx1"/>
                </a:solidFill>
              </a:rPr>
              <a:t>和</a:t>
            </a:r>
            <a:r>
              <a:rPr lang="zh-CN" altLang="en-US" sz="2800">
                <a:solidFill>
                  <a:schemeClr val="tx1"/>
                </a:solidFill>
                <a:highlight>
                  <a:srgbClr val="FFFF00"/>
                </a:highlight>
              </a:rPr>
              <a:t>一定温度</a:t>
            </a:r>
            <a:r>
              <a:rPr lang="zh-CN" altLang="en-US" sz="2800">
                <a:solidFill>
                  <a:schemeClr val="tx1"/>
                </a:solidFill>
              </a:rPr>
              <a:t>时，在</a:t>
            </a:r>
            <a:r>
              <a:rPr lang="en-US" altLang="zh-CN" sz="2800">
                <a:solidFill>
                  <a:schemeClr val="tx1"/>
                </a:solidFill>
                <a:highlight>
                  <a:srgbClr val="FFFF00"/>
                </a:highlight>
              </a:rPr>
              <a:t>1</a:t>
            </a:r>
            <a:r>
              <a:rPr lang="zh-CN" altLang="en-US" sz="2800">
                <a:solidFill>
                  <a:schemeClr val="tx1"/>
                </a:solidFill>
                <a:highlight>
                  <a:srgbClr val="FFFF00"/>
                </a:highlight>
              </a:rPr>
              <a:t>体积水</a:t>
            </a:r>
            <a:r>
              <a:rPr lang="zh-CN" altLang="en-US" sz="2800">
                <a:solidFill>
                  <a:schemeClr val="tx1"/>
                </a:solidFill>
              </a:rPr>
              <a:t>里达到</a:t>
            </a:r>
            <a:r>
              <a:rPr lang="zh-CN" altLang="en-US" sz="2800">
                <a:solidFill>
                  <a:schemeClr val="tx1"/>
                </a:solidFill>
                <a:highlight>
                  <a:srgbClr val="FFFF00"/>
                </a:highlight>
              </a:rPr>
              <a:t>饱和状态</a:t>
            </a:r>
            <a:r>
              <a:rPr lang="zh-CN" altLang="en-US" sz="2800">
                <a:solidFill>
                  <a:schemeClr val="tx1"/>
                </a:solidFill>
              </a:rPr>
              <a:t>时所溶解的</a:t>
            </a:r>
            <a:r>
              <a:rPr lang="zh-CN" altLang="en-US" sz="2800">
                <a:solidFill>
                  <a:schemeClr val="tx1"/>
                </a:solidFill>
                <a:highlight>
                  <a:srgbClr val="FFFF00"/>
                </a:highlight>
              </a:rPr>
              <a:t>气体体积</a:t>
            </a:r>
            <a:r>
              <a:rPr lang="zh-CN" altLang="en-US" sz="2800">
                <a:solidFill>
                  <a:schemeClr val="tx1"/>
                </a:solidFill>
              </a:rPr>
              <a:t>。</a:t>
            </a:r>
            <a:r>
              <a:rPr lang="en-US" altLang="zh-CN" sz="2800">
                <a:solidFill>
                  <a:schemeClr val="tx1"/>
                </a:solidFill>
              </a:rPr>
              <a:t>  </a:t>
            </a:r>
            <a:r>
              <a:rPr lang="en-US" altLang="zh-CN" sz="2800" u="sng">
                <a:solidFill>
                  <a:schemeClr val="tx1"/>
                </a:solidFill>
              </a:rPr>
              <a:t>         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341235" y="2473960"/>
            <a:ext cx="9918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（</a:t>
            </a:r>
            <a:r>
              <a:rPr lang="en-US" altLang="zh-CN" sz="2800"/>
              <a:t>L</a:t>
            </a:r>
            <a:r>
              <a:rPr lang="zh-CN" altLang="en-US" sz="2800"/>
              <a:t>）</a:t>
            </a:r>
          </a:p>
        </p:txBody>
      </p:sp>
      <p:sp>
        <p:nvSpPr>
          <p:cNvPr id="4" name="矩形 3"/>
          <p:cNvSpPr/>
          <p:nvPr>
            <p:custDataLst>
              <p:tags r:id="rId4"/>
            </p:custDataLst>
          </p:nvPr>
        </p:nvSpPr>
        <p:spPr>
          <a:xfrm>
            <a:off x="608330" y="4392930"/>
            <a:ext cx="1440000" cy="1440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698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solidFill>
                  <a:schemeClr val="tx1"/>
                </a:solidFill>
              </a:rPr>
              <a:t>影响</a:t>
            </a:r>
          </a:p>
          <a:p>
            <a:pPr algn="ctr"/>
            <a:r>
              <a:rPr lang="zh-CN" altLang="en-US" sz="2800">
                <a:solidFill>
                  <a:schemeClr val="tx1"/>
                </a:solidFill>
              </a:rPr>
              <a:t>因素</a:t>
            </a:r>
            <a:r>
              <a:rPr lang="en-US" altLang="zh-CN" sz="2800" u="sng">
                <a:solidFill>
                  <a:schemeClr val="accent1">
                    <a:lumMod val="50000"/>
                  </a:schemeClr>
                </a:solidFill>
              </a:rPr>
              <a:t>           </a:t>
            </a:r>
          </a:p>
        </p:txBody>
      </p:sp>
      <p:sp>
        <p:nvSpPr>
          <p:cNvPr id="5" name="左大括号 4"/>
          <p:cNvSpPr/>
          <p:nvPr/>
        </p:nvSpPr>
        <p:spPr>
          <a:xfrm>
            <a:off x="2219960" y="3714115"/>
            <a:ext cx="494665" cy="2790825"/>
          </a:xfrm>
          <a:prstGeom prst="leftBrac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2697480" y="3429000"/>
            <a:ext cx="1440180" cy="77025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698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solidFill>
                  <a:schemeClr val="tx1"/>
                </a:solidFill>
              </a:rPr>
              <a:t>温度</a:t>
            </a:r>
            <a:r>
              <a:rPr lang="en-US" altLang="zh-CN" sz="2800">
                <a:solidFill>
                  <a:schemeClr val="tx1"/>
                </a:solidFill>
              </a:rPr>
              <a:t> </a:t>
            </a:r>
            <a:r>
              <a:rPr lang="en-US" altLang="zh-CN" sz="280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zh-CN" sz="2800" u="sng">
                <a:solidFill>
                  <a:schemeClr val="accent1">
                    <a:lumMod val="50000"/>
                  </a:schemeClr>
                </a:solidFill>
              </a:rPr>
              <a:t>          </a:t>
            </a:r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2714625" y="4691380"/>
            <a:ext cx="1440180" cy="77025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698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solidFill>
                  <a:schemeClr val="tx1"/>
                </a:solidFill>
              </a:rPr>
              <a:t>压强</a:t>
            </a:r>
            <a:r>
              <a:rPr lang="en-US" altLang="zh-CN" sz="2800">
                <a:solidFill>
                  <a:schemeClr val="tx1"/>
                </a:solidFill>
              </a:rPr>
              <a:t> </a:t>
            </a:r>
            <a:r>
              <a:rPr lang="en-US" altLang="zh-CN" sz="2800" u="sng">
                <a:solidFill>
                  <a:schemeClr val="accent1">
                    <a:lumMod val="50000"/>
                  </a:schemeClr>
                </a:solidFill>
              </a:rPr>
              <a:t>           </a:t>
            </a:r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4448810" y="3460115"/>
            <a:ext cx="7586980" cy="69723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2400">
                <a:solidFill>
                  <a:schemeClr val="tx1"/>
                </a:solidFill>
              </a:rPr>
              <a:t>1</a:t>
            </a:r>
            <a:r>
              <a:rPr lang="zh-CN" altLang="en-US" sz="2400">
                <a:solidFill>
                  <a:schemeClr val="tx1"/>
                </a:solidFill>
              </a:rPr>
              <a:t>、喝了汽水会打嗝</a:t>
            </a:r>
            <a:r>
              <a:rPr lang="en-US" altLang="zh-CN" sz="2400">
                <a:solidFill>
                  <a:schemeClr val="tx1"/>
                </a:solidFill>
              </a:rPr>
              <a:t> 2</a:t>
            </a:r>
            <a:r>
              <a:rPr lang="zh-CN" altLang="en-US" sz="2400">
                <a:solidFill>
                  <a:schemeClr val="tx1"/>
                </a:solidFill>
              </a:rPr>
              <a:t>、水开了会冒泡</a:t>
            </a:r>
            <a:r>
              <a:rPr lang="en-US" altLang="zh-CN" sz="2400">
                <a:solidFill>
                  <a:schemeClr val="tx1"/>
                </a:solidFill>
              </a:rPr>
              <a:t> 3</a:t>
            </a:r>
            <a:r>
              <a:rPr lang="zh-CN" altLang="en-US" sz="2400">
                <a:solidFill>
                  <a:schemeClr val="tx1"/>
                </a:solidFill>
              </a:rPr>
              <a:t>、天热鱼出水面</a:t>
            </a:r>
            <a:r>
              <a:rPr lang="en-US" altLang="zh-CN" sz="2400">
                <a:solidFill>
                  <a:schemeClr val="tx1"/>
                </a:solidFill>
              </a:rPr>
              <a:t> </a:t>
            </a:r>
            <a:r>
              <a:rPr lang="en-US" altLang="zh-CN" sz="2400" u="sng">
                <a:solidFill>
                  <a:schemeClr val="tx1"/>
                </a:solidFill>
              </a:rPr>
              <a:t>          </a:t>
            </a: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4448810" y="4764405"/>
            <a:ext cx="7383145" cy="69723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2400">
                <a:solidFill>
                  <a:schemeClr val="tx1"/>
                </a:solidFill>
              </a:rPr>
              <a:t>   1</a:t>
            </a:r>
            <a:r>
              <a:rPr lang="zh-CN" altLang="en-US" sz="2400">
                <a:solidFill>
                  <a:schemeClr val="tx1"/>
                </a:solidFill>
              </a:rPr>
              <a:t>、打开汽水后会有气喷出</a:t>
            </a:r>
            <a:r>
              <a:rPr lang="en-US" altLang="zh-CN" sz="2400">
                <a:solidFill>
                  <a:schemeClr val="tx1"/>
                </a:solidFill>
              </a:rPr>
              <a:t> 2</a:t>
            </a:r>
            <a:r>
              <a:rPr lang="zh-CN" altLang="en-US" sz="2400">
                <a:solidFill>
                  <a:schemeClr val="tx1"/>
                </a:solidFill>
              </a:rPr>
              <a:t>、氧气罐里装高压氧气</a:t>
            </a:r>
            <a:r>
              <a:rPr lang="en-US" altLang="zh-CN" sz="240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2714625" y="5953760"/>
            <a:ext cx="4627245" cy="77025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698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solidFill>
                  <a:schemeClr val="tx1"/>
                </a:solidFill>
              </a:rPr>
              <a:t>溶质和溶剂的性质（内因）</a:t>
            </a:r>
            <a:r>
              <a:rPr lang="en-US" altLang="zh-CN" sz="2800" u="sng">
                <a:solidFill>
                  <a:schemeClr val="accent1">
                    <a:lumMod val="50000"/>
                  </a:schemeClr>
                </a:solidFill>
              </a:rPr>
              <a:t>           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3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课堂小结</a:t>
            </a:r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608330" y="3062605"/>
            <a:ext cx="1670685" cy="1839595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溶解度</a:t>
            </a:r>
          </a:p>
        </p:txBody>
      </p:sp>
      <p:sp>
        <p:nvSpPr>
          <p:cNvPr id="3" name="矩形 2"/>
          <p:cNvSpPr/>
          <p:nvPr>
            <p:custDataLst>
              <p:tags r:id="rId3"/>
            </p:custDataLst>
          </p:nvPr>
        </p:nvSpPr>
        <p:spPr>
          <a:xfrm>
            <a:off x="5898515" y="1589405"/>
            <a:ext cx="1315085" cy="612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定义</a:t>
            </a:r>
          </a:p>
        </p:txBody>
      </p:sp>
      <p:sp>
        <p:nvSpPr>
          <p:cNvPr id="4" name="矩形 3"/>
          <p:cNvSpPr/>
          <p:nvPr>
            <p:custDataLst>
              <p:tags r:id="rId4"/>
            </p:custDataLst>
          </p:nvPr>
        </p:nvSpPr>
        <p:spPr>
          <a:xfrm>
            <a:off x="5898515" y="2477770"/>
            <a:ext cx="1788795" cy="61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影响因素</a:t>
            </a:r>
          </a:p>
        </p:txBody>
      </p:sp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3136265" y="2201545"/>
            <a:ext cx="1670685" cy="10642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固体</a:t>
            </a:r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136265" y="4827270"/>
            <a:ext cx="1670685" cy="10642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气体</a:t>
            </a:r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5898515" y="4613910"/>
            <a:ext cx="1670685" cy="61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定义</a:t>
            </a: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5898515" y="5572125"/>
            <a:ext cx="2155190" cy="61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影响因素</a:t>
            </a: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5898515" y="3365500"/>
            <a:ext cx="2533015" cy="61214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溶解度曲线</a:t>
            </a:r>
          </a:p>
        </p:txBody>
      </p:sp>
      <p:sp>
        <p:nvSpPr>
          <p:cNvPr id="14" name="五角星 13"/>
          <p:cNvSpPr/>
          <p:nvPr/>
        </p:nvSpPr>
        <p:spPr>
          <a:xfrm>
            <a:off x="8288655" y="3365500"/>
            <a:ext cx="560705" cy="495935"/>
          </a:xfrm>
          <a:prstGeom prst="star5">
            <a:avLst/>
          </a:prstGeom>
          <a:solidFill>
            <a:schemeClr val="accent4">
              <a:lumMod val="40000"/>
              <a:lumOff val="60000"/>
            </a:schemeClr>
          </a:solidFill>
          <a:ln w="698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左大括号 14"/>
          <p:cNvSpPr/>
          <p:nvPr/>
        </p:nvSpPr>
        <p:spPr>
          <a:xfrm>
            <a:off x="2341245" y="2780665"/>
            <a:ext cx="861060" cy="2662555"/>
          </a:xfrm>
          <a:prstGeom prst="leftBrace">
            <a:avLst>
              <a:gd name="adj1" fmla="val 8333"/>
              <a:gd name="adj2" fmla="val 4717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左大括号 15"/>
          <p:cNvSpPr/>
          <p:nvPr>
            <p:custDataLst>
              <p:tags r:id="rId10"/>
            </p:custDataLst>
          </p:nvPr>
        </p:nvSpPr>
        <p:spPr>
          <a:xfrm>
            <a:off x="4806950" y="1809750"/>
            <a:ext cx="1289685" cy="1939290"/>
          </a:xfrm>
          <a:prstGeom prst="leftBrace">
            <a:avLst>
              <a:gd name="adj1" fmla="val 8333"/>
              <a:gd name="adj2" fmla="val 4717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左大括号 16"/>
          <p:cNvSpPr/>
          <p:nvPr>
            <p:custDataLst>
              <p:tags r:id="rId11"/>
            </p:custDataLst>
          </p:nvPr>
        </p:nvSpPr>
        <p:spPr>
          <a:xfrm>
            <a:off x="4675505" y="4827270"/>
            <a:ext cx="1289685" cy="1162685"/>
          </a:xfrm>
          <a:prstGeom prst="leftBrace">
            <a:avLst>
              <a:gd name="adj1" fmla="val 8333"/>
              <a:gd name="adj2" fmla="val 4717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0.11.30"/>
  <p:tag name="AS_TITLE" val="Aspose.Slides for Java"/>
  <p:tag name="AS_VERSION" val="20.11"/>
  <p:tag name="COMMONDATA" val="eyJoZGlkIjoiODM4MjkzYmE4MzMyMDcyNjEwMDQ3YmNkMzI1ZDJiOTYifQ=="/>
  <p:tag name="KSO_WPP_MARK_KEY" val="705a6c4d-956f-4a72-a62d-54a9f433156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custom20205081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SHOW_EDIT_AREA_INDICATION" val="1"/>
  <p:tag name="KSO_WM_UNIT_TYPE" val="a"/>
  <p:tag name="KSO_WM_UNIT_VALUE" val="2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custom20205081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SHOW_EDIT_AREA_INDICATION" val="1"/>
  <p:tag name="KSO_WM_UNIT_TYPE" val="b"/>
  <p:tag name="KSO_WM_UNIT_VALUE" val="11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UNIT_TABLE_BEAUTIFY" val="smartTable{bb4d3726-6a7f-4538-8c42-77d8c7ea8a36}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UNIT_TABLE_BEAUTIFY" val="smartTable{d1a6a58c-0619-45b4-bbab-4408908664fc}"/>
  <p:tag name="TABLE_ENDDRAG_ORIGIN_RECT" val="491*117"/>
  <p:tag name="TABLE_ENDDRAG_RECT" val="234*323*491*117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UNIT_TABLE_BEAUTIFY" val="smartTable{3b940f40-537c-4a45-94d3-f77fd2414aee}"/>
  <p:tag name="TABLE_ENDDRAG_ORIGIN_RECT" val="835*266"/>
  <p:tag name="TABLE_ENDDRAG_RECT" val="61*237*835*266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UNIT_TABLE_BEAUTIFY" val="smartTable{7834b552-6dad-41d4-b707-bece86a803db}"/>
  <p:tag name="TABLE_ENDDRAG_ORIGIN_RECT" val="709*118"/>
  <p:tag name="TABLE_ENDDRAG_RECT" val="196*122*709*118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>
            <a:lumMod val="65000"/>
          </a:schemeClr>
        </a:solidFill>
        <a:ln w="69850">
          <a:solidFill>
            <a:schemeClr val="tx1"/>
          </a:solidFill>
        </a:ln>
      </a:spPr>
      <a:bodyPr rtlCol="0" anchor="ctr"/>
      <a:lstStyle>
        <a:defPPr algn="ctr">
          <a:defRPr lang="zh-CN" altLang="en-US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716</Words>
  <Application>Microsoft Office PowerPoint</Application>
  <PresentationFormat>宽屏</PresentationFormat>
  <Paragraphs>204</Paragraphs>
  <Slides>12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2" baseType="lpstr">
      <vt:lpstr>黑体</vt:lpstr>
      <vt:lpstr>楷体</vt:lpstr>
      <vt:lpstr>宋体</vt:lpstr>
      <vt:lpstr>微软雅黑</vt:lpstr>
      <vt:lpstr>Arial</vt:lpstr>
      <vt:lpstr>Calibri</vt:lpstr>
      <vt:lpstr>Tahoma</vt:lpstr>
      <vt:lpstr>Times New Roman</vt:lpstr>
      <vt:lpstr>Wingdings</vt:lpstr>
      <vt:lpstr>Office 主题​​</vt:lpstr>
      <vt:lpstr>溶解度</vt:lpstr>
      <vt:lpstr>概念复习</vt:lpstr>
      <vt:lpstr>概念复习</vt:lpstr>
      <vt:lpstr>新课讲解——固体溶解度</vt:lpstr>
      <vt:lpstr>新课讲解——固体溶解度</vt:lpstr>
      <vt:lpstr>新课讲解——固体溶解度</vt:lpstr>
      <vt:lpstr>新课讲解——固体溶解度</vt:lpstr>
      <vt:lpstr>新课讲解——固体溶解度</vt:lpstr>
      <vt:lpstr>新课讲解——固体溶解度</vt:lpstr>
      <vt:lpstr>新课讲解——固体溶解度</vt:lpstr>
      <vt:lpstr>新课讲解——气体溶解度</vt:lpstr>
      <vt:lpstr>课堂小结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2023-04-07T07:02:38Z</dcterms:created>
  <dcterms:modified xsi:type="dcterms:W3CDTF">2023-04-07T07:02:41Z</dcterms:modified>
</cp:coreProperties>
</file>