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333" r:id="rId1"/>
    <p:sldMasterId id="2147490370" r:id="rId2"/>
  </p:sldMasterIdLst>
  <p:notesMasterIdLst>
    <p:notesMasterId r:id="rId3"/>
  </p:notesMasterIdLst>
  <p:sldIdLst>
    <p:sldId id="3262" r:id="rId4"/>
    <p:sldId id="3267" r:id="rId5"/>
    <p:sldId id="3271" r:id="rId6"/>
    <p:sldId id="3274" r:id="rId7"/>
    <p:sldId id="3277" r:id="rId8"/>
    <p:sldId id="3280" r:id="rId9"/>
    <p:sldId id="3283" r:id="rId10"/>
    <p:sldId id="3286" r:id="rId11"/>
    <p:sldId id="3289" r:id="rId12"/>
    <p:sldId id="3292" r:id="rId13"/>
    <p:sldId id="3295" r:id="rId14"/>
    <p:sldId id="3298" r:id="rId15"/>
    <p:sldId id="3301" r:id="rId16"/>
    <p:sldId id="3304" r:id="rId17"/>
    <p:sldId id="3307" r:id="rId18"/>
    <p:sldId id="3310" r:id="rId19"/>
    <p:sldId id="3313" r:id="rId20"/>
    <p:sldId id="3316" r:id="rId21"/>
    <p:sldId id="3319" r:id="rId22"/>
    <p:sldId id="3322" r:id="rId23"/>
    <p:sldId id="3325" r:id="rId24"/>
    <p:sldId id="3328" r:id="rId25"/>
    <p:sldId id="3331" r:id="rId26"/>
    <p:sldId id="3334" r:id="rId27"/>
    <p:sldId id="3337" r:id="rId28"/>
    <p:sldId id="3340" r:id="rId29"/>
    <p:sldId id="3343" r:id="rId30"/>
    <p:sldId id="3346" r:id="rId31"/>
    <p:sldId id="3349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34" r:id="rId1"/>
    <p:sldLayoutId id="2147490335" r:id="rId2"/>
    <p:sldLayoutId id="2147490336" r:id="rId3"/>
    <p:sldLayoutId id="2147490337" r:id="rId4"/>
    <p:sldLayoutId id="2147490338" r:id="rId5"/>
    <p:sldLayoutId id="2147490339" r:id="rId6"/>
    <p:sldLayoutId id="2147490340" r:id="rId7"/>
    <p:sldLayoutId id="2147490341" r:id="rId8"/>
    <p:sldLayoutId id="2147490342" r:id="rId9"/>
    <p:sldLayoutId id="2147490343" r:id="rId10"/>
    <p:sldLayoutId id="214749034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371" r:id="rId1"/>
    <p:sldLayoutId id="2147490372" r:id="rId2"/>
    <p:sldLayoutId id="2147490373" r:id="rId3"/>
    <p:sldLayoutId id="2147490374" r:id="rId4"/>
    <p:sldLayoutId id="2147490375" r:id="rId5"/>
    <p:sldLayoutId id="2147490376" r:id="rId6"/>
    <p:sldLayoutId id="2147490377" r:id="rId7"/>
    <p:sldLayoutId id="2147490378" r:id="rId8"/>
    <p:sldLayoutId id="2147490379" r:id="rId9"/>
    <p:sldLayoutId id="2147490380" r:id="rId10"/>
    <p:sldLayoutId id="214749038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tags" Target="../tags/tag225.xml"/><Relationship Id="rId18" Type="http://schemas.openxmlformats.org/officeDocument/2006/relationships/tags" Target="../tags/tag226.xml"/><Relationship Id="rId19" Type="http://schemas.openxmlformats.org/officeDocument/2006/relationships/tags" Target="../tags/tag227.xml"/><Relationship Id="rId20" Type="http://schemas.openxmlformats.org/officeDocument/2006/relationships/tags" Target="../tags/tag228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tags" Target="../tags/tag405.xml"/><Relationship Id="rId14" Type="http://schemas.openxmlformats.org/officeDocument/2006/relationships/tags" Target="../tags/tag406.xml"/><Relationship Id="rId15" Type="http://schemas.openxmlformats.org/officeDocument/2006/relationships/tags" Target="../tags/tag407.xml"/><Relationship Id="rId16" Type="http://schemas.openxmlformats.org/officeDocument/2006/relationships/tags" Target="../tags/tag408.xml"/><Relationship Id="rId17" Type="http://schemas.openxmlformats.org/officeDocument/2006/relationships/tags" Target="../tags/tag409.xml"/><Relationship Id="rId18" Type="http://schemas.openxmlformats.org/officeDocument/2006/relationships/tags" Target="../tags/tag410.xml"/><Relationship Id="rId19" Type="http://schemas.openxmlformats.org/officeDocument/2006/relationships/tags" Target="../tags/tag411.xml"/><Relationship Id="rId20" Type="http://schemas.openxmlformats.org/officeDocument/2006/relationships/tags" Target="../tags/tag412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tags" Target="../tags/tag417.xml"/><Relationship Id="rId6" Type="http://schemas.openxmlformats.org/officeDocument/2006/relationships/tags" Target="../tags/tag418.xml"/><Relationship Id="rId7" Type="http://schemas.openxmlformats.org/officeDocument/2006/relationships/tags" Target="../tags/tag419.xml"/><Relationship Id="rId8" Type="http://schemas.openxmlformats.org/officeDocument/2006/relationships/tags" Target="../tags/tag420.xml"/><Relationship Id="rId9" Type="http://schemas.openxmlformats.org/officeDocument/2006/relationships/tags" Target="../tags/tag421.xml"/><Relationship Id="rId10" Type="http://schemas.openxmlformats.org/officeDocument/2006/relationships/tags" Target="../tags/tag422.xml"/><Relationship Id="rId11" Type="http://schemas.openxmlformats.org/officeDocument/2006/relationships/tags" Target="../tags/tag423.xml"/><Relationship Id="rId12" Type="http://schemas.openxmlformats.org/officeDocument/2006/relationships/tags" Target="../tags/tag42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初中地理实践教学的新模式与方法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地理实践教学的意义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初中地理实践教学的新模式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初中地理实践教学的新方法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初中地理实践教学的实施策略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初中地理实践教学的案例分析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初中地理实践教学的挑战与展望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地理实践教学的意义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提高学生地理实践能力</a:t>
            </a:r>
            <a:endParaRPr altLang="en-US" lang="zh-CN"/>
          </a:p>
        </p:txBody>
      </p:sp>
      <p:sp>
        <p:nvSpPr>
          <p:cNvPr id="1049088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实践教学能够帮助学生更好地理解地理知识，提高地理实践能力。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通过实地考察、实验等方式，学生可以更好地掌握地理技能和方法。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实践教学能够培养学生的观察能力、分析能力和解决问题的能力。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实践教学能够增强学生的综合素质和创新能力，为未来的学习和工作打下坚实的基础。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培养学生地理学科素养</a:t>
            </a:r>
            <a:endParaRPr altLang="en-US" lang="zh-CN"/>
          </a:p>
        </p:txBody>
      </p:sp>
      <p:sp>
        <p:nvSpPr>
          <p:cNvPr id="10491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6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提高学生地理知识水平，增强实践能力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2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培养学生地理思维能力，提高解决问题能力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8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促进学生对地理环境的认识和保护意识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0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4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为学生未来的学习和工作奠定基础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促进地理知识应用与拓展</a:t>
            </a:r>
            <a:endParaRPr altLang="en-US" lang="zh-CN"/>
          </a:p>
        </p:txBody>
      </p:sp>
      <p:sp>
        <p:nvSpPr>
          <p:cNvPr id="10492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实践教学能够帮助学生更好地理解和应用地理知识，提高解决实际问题的能力。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实践教学能够培养学生的实践能力和创新精神，促进学生的全面发展。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地理实践教学能够加强学科之间的联系，促进跨学科的综合学习。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通过实践活动，学生可以拓展地理知识领域，了解更多与现实生活相关的地理现象和问题。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33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初中地理实践教学的新模式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主题式实践教学</a:t>
            </a:r>
            <a:endParaRPr altLang="en-US" lang="zh-CN"/>
          </a:p>
        </p:txBody>
      </p:sp>
      <p:sp>
        <p:nvSpPr>
          <p:cNvPr id="1049410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2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4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目的：提高学生实践能力和综合素质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定义：以主题为核心，围绕主题展开实践教学活动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实施方式：结合实际需求，设计主题，引导学生自主探究、合作学习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优势：有利于培养学生的创新精神和实践能力，促进学生的全面发展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探究式实践教学</a:t>
            </a:r>
            <a:endParaRPr altLang="en-US" lang="zh-CN"/>
          </a:p>
        </p:txBody>
      </p:sp>
      <p:sp>
        <p:nvSpPr>
          <p:cNvPr id="10494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定义：通过探究式学习方式，引导学生主动参与地理实践教学的模式。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实施方式：开展地理实验、实地考察、社会调查等活动，引导学生发现问题、分析问题和解决问题。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优势：能够激发学生的学习兴趣，提高学生的学习效果，培养学生的实践能力和综合素质。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特点：强调学生的主体地位，发挥学生的主观能动性，培养学生的探究精神和创新能力。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合作式实践教学</a:t>
            </a:r>
            <a:endParaRPr altLang="en-US" lang="zh-CN"/>
          </a:p>
        </p:txBody>
      </p:sp>
      <p:sp>
        <p:nvSpPr>
          <p:cNvPr id="104958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优点：提高学生参与度，培养合作精神和实践能力，促进知识理解和记忆。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应用范围：适合各类地理实践教学活动，尤其适用于需要团队协作的任务。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定义：学生分组合作，共同完成地理实践任务，培养团队协作能力。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实施方式：教师制定实践任务，学生分组制定计划、分工合作完成任务。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跨学科实践教学</a:t>
            </a:r>
            <a:endParaRPr altLang="en-US" lang="zh-CN"/>
          </a:p>
        </p:txBody>
      </p:sp>
      <p:sp>
        <p:nvSpPr>
          <p:cNvPr id="10496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定义：将地理知识与多学科知识融合，通过实践活动进行教学的方法。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目的：提高学生综合素质，培养创新思维和实践能力。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实施方式：组织学生参与地理实践项目，与其他学科教师合作指导。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优势：促进跨学科知识的整合与运用，提高学生的学习兴趣和主动性。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74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初中地理实践教学的新方法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实地考察法</a:t>
            </a:r>
            <a:endParaRPr altLang="en-US" lang="zh-CN"/>
          </a:p>
        </p:txBody>
      </p:sp>
      <p:sp>
        <p:nvSpPr>
          <p:cNvPr id="1049822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定义：组织学生实地考察地理现象，观察地理事物，获取地理知识的方法。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优点：增强学生对地理知识的感性认识，提高学习兴趣和动手能力。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适用范围：适合于自然地理、人文地理等领域的实践教学。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实施要点：选择合适的考察地点、制定详细的考察计划、确保安全措施、引导学生观察和思考。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实验法</a:t>
            </a:r>
            <a:endParaRPr altLang="en-US" lang="zh-CN"/>
          </a:p>
        </p:txBody>
      </p:sp>
      <p:sp>
        <p:nvSpPr>
          <p:cNvPr id="1049904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实验法定义：通过实地考察、实验操作等方式，让学生亲身体验地理现象，加深对地理知识的理解。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实验法目的：培养学生观察、思考和动手能力，提高学生对地理学习的兴趣和积极性。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实验法实施步骤：选择实验地点、准备实验器材、设计实验方案、进行实验操作、总结实验结果。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实验法应用范围：适用于各种地理实践教学活动，如地质考察、气象观测、环境监测等。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625"/>
          </a:bodyPr>
          <a:p>
            <a:r>
              <a:rPr altLang="en-US" lang="zh-CN"/>
              <a:t>调查法</a:t>
            </a:r>
            <a:endParaRPr altLang="en-US" lang="zh-CN"/>
          </a:p>
        </p:txBody>
      </p:sp>
      <p:sp>
        <p:nvSpPr>
          <p:cNvPr id="1049986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定义：通过问卷、访谈等方式收集数据，了解学生的需求和问题。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目的：了解学生的学习情况、需求和困难，为教学提供依据。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实施步骤：设计调查问卷、选择调查对象、发放问卷、回收整理数据、分析结果。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优势：能够全面了解学生的学习情况，为教学提供有力支持。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案例分析法</a:t>
            </a:r>
            <a:endParaRPr altLang="en-US" lang="zh-CN"/>
          </a:p>
        </p:txBody>
      </p:sp>
      <p:sp>
        <p:nvSpPr>
          <p:cNvPr id="1050068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0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7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定义：通过对具体案例的分析，引导学生理解和掌握地理知识的方法。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6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实施步骤：选择合适案例、呈现案例、分析讨论、总结归纳。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2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优点：能够激发学生的学习兴趣，培养其分析和解决问题的能力。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8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应用范围：适合于各种类型的地理实践教学，尤其适用于需要具体实例说明的场合。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15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初中地理实践教学的实施策略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制定实践教学计划</a:t>
            </a:r>
            <a:endParaRPr altLang="en-US" lang="zh-CN"/>
          </a:p>
        </p:txBody>
      </p:sp>
      <p:sp>
        <p:nvSpPr>
          <p:cNvPr id="1050226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确定实践教学目标：明确实践教学的目的和要求，确保实践教学与课程目标相符合。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制定实践教学计划：根据实践教学目标，制定详细的实践教学计划，包括实践教学内容、时间安排、教学资源和教师要求等。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8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确定实践教学形式：根据实践教学内容和目标，选择合适的实践教学形式，如实地考察、实验、调查等。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完善实践教学评价：建立完善的实践教学评价体系，对实践教学效果进行评估和反馈，不断改进实践教学计划。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优化实践教学资源</a:t>
            </a:r>
            <a:endParaRPr altLang="en-US" lang="zh-CN"/>
          </a:p>
        </p:txBody>
      </p:sp>
      <p:sp>
        <p:nvSpPr>
          <p:cNvPr id="1050308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0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2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整合校内资源：利用学校现有设施，如地理实验室、地图室等，为学生提供实践场所。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6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开发校外资源：与当地相关机构合作，如气象局、地质博物馆等，拓展实践教学资源。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4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引入信息技术：利用地理信息系统（GIS）等信息技术手段，丰富实践教学手段。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0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完善实践教学评价体系：建立科学合理的评价体系，以促进实践教学的持续改进。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加强实践教学管理</a:t>
            </a:r>
            <a:endParaRPr altLang="en-US" lang="zh-CN"/>
          </a:p>
        </p:txBody>
      </p:sp>
      <p:sp>
        <p:nvSpPr>
          <p:cNvPr id="1050390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2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4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6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建立实践教学评价体系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制定实践教学计划和目标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加强实践教学师资队伍建设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完善实践教学保障机制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完善实践教学评价体系</a:t>
            </a:r>
            <a:endParaRPr altLang="en-US" lang="zh-CN"/>
          </a:p>
        </p:txBody>
      </p:sp>
      <p:sp>
        <p:nvSpPr>
          <p:cNvPr id="1050464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6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68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0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定期开展实践教学评价，及时反馈评价结果，促进教学质量的提升。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4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6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8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建立多元化评价体系，包括实践成果、团队协作、创新能力等方面。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0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2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4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6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制定具体评价标准，确保评价的客观性和公正性。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0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2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4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鼓励学生参与评价，发挥学生的主体作用，提高评价的实效性。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55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初中地理实践教学的案例分析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案例选择与背景介绍</a:t>
            </a:r>
            <a:endParaRPr altLang="en-US" lang="zh-CN"/>
          </a:p>
        </p:txBody>
      </p:sp>
      <p:sp>
        <p:nvSpPr>
          <p:cNvPr id="10506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32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4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案例来源：选择具有代表性的初中地理实践教学案例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38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0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背景分析：分析案例所在地区、学校及学生的实际情况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44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案例特点：突出案例的创新性、实践性和可操作性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46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50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2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案例实施：详细介绍案例的具体实施过程和效果评估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案例实施过程与效果分析</a:t>
            </a:r>
            <a:endParaRPr altLang="en-US" lang="zh-CN"/>
          </a:p>
        </p:txBody>
      </p:sp>
      <p:sp>
        <p:nvSpPr>
          <p:cNvPr id="1050712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4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6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8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2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实施过程：详细描述案例的实施步骤和方法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案例选择：选取具有代表性的地理实践案例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效果分析：对实施效果进行定性和定量评估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结论总结：总结案例实施的经验教训和改进建议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案例总结与反思</a:t>
            </a:r>
            <a:endParaRPr altLang="en-US" lang="zh-CN"/>
          </a:p>
        </p:txBody>
      </p:sp>
      <p:sp>
        <p:nvSpPr>
          <p:cNvPr id="105078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9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0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案例总结：总结案例的优点和不足，提出改进意见和建议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0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案例反思：反思自身在地理实践教学中的不足，寻求改进和提高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0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案例选择：具有代表性，能够反映地理实践教学的特点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80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案例分析：从教学目标、教学内容、教学方法等方面进行深入剖析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86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初中地理实践教学的挑战与展望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4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509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48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5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56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5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传统教育观念的束缚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教师实践能力的欠缺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68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76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实践教学评价体系的缺失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实践教学资源的不足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未来发展方向</a:t>
            </a:r>
            <a:endParaRPr altLang="en-US" lang="zh-CN"/>
          </a:p>
        </p:txBody>
      </p:sp>
      <p:sp>
        <p:nvSpPr>
          <p:cNvPr id="1051042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创新教学方法：利用现代技术手段，如VR、AR等，提高教学效果。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4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46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48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强化实践教学：增加实地考察、实验等实践教学环节，提高学生的实践能力。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0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52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54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完善课程设置：根据学生需求和社会发展，调整和优化课程设置，提高课程的实用性和针对性。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6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58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60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加强师资培训：提高地理教师的专业素养和实践能力，为实践教学提供更好的师资保障。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2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64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1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00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5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0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57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9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2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27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2023-12-31T18:20:56Z</dcterms:created>
  <dcterms:modified xsi:type="dcterms:W3CDTF">2023-12-31T18:20:56Z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1f59934c1cda4b6e94c9bf8a0ee2288a_21</vt:lpwstr>
  </property>
</Properties>
</file>