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067" r:id="rId1"/>
    <p:sldMasterId id="2147487104" r:id="rId2"/>
  </p:sldMasterIdLst>
  <p:notesMasterIdLst>
    <p:notesMasterId r:id="rId3"/>
  </p:notesMasterIdLst>
  <p:sldIdLst>
    <p:sldId id="1790" r:id="rId4"/>
    <p:sldId id="1793" r:id="rId5"/>
    <p:sldId id="1796" r:id="rId6"/>
    <p:sldId id="1799" r:id="rId7"/>
    <p:sldId id="1802" r:id="rId8"/>
    <p:sldId id="1805" r:id="rId9"/>
    <p:sldId id="1808" r:id="rId10"/>
    <p:sldId id="1811" r:id="rId11"/>
    <p:sldId id="1814" r:id="rId12"/>
    <p:sldId id="1817" r:id="rId13"/>
    <p:sldId id="1820" r:id="rId14"/>
    <p:sldId id="1823" r:id="rId15"/>
    <p:sldId id="1826" r:id="rId16"/>
    <p:sldId id="1829" r:id="rId17"/>
    <p:sldId id="1832" r:id="rId18"/>
    <p:sldId id="1835" r:id="rId19"/>
    <p:sldId id="1838" r:id="rId20"/>
    <p:sldId id="1841" r:id="rId21"/>
    <p:sldId id="1844" r:id="rId22"/>
    <p:sldId id="1847" r:id="rId23"/>
    <p:sldId id="1850" r:id="rId24"/>
    <p:sldId id="1853" r:id="rId25"/>
    <p:sldId id="1856" r:id="rId26"/>
    <p:sldId id="1859" r:id="rId27"/>
    <p:sldId id="1862" r:id="rId28"/>
    <p:sldId id="1865" r:id="rId29"/>
    <p:sldId id="1868" r:id="rId30"/>
    <p:sldId id="1871" r:id="rId31"/>
    <p:sldId id="1874" r:id="rId32"/>
    <p:sldId id="1877" r:id="rId33"/>
    <p:sldId id="1880" r:id="rId34"/>
    <p:sldId id="1883" r:id="rId35"/>
    <p:sldId id="1886" r:id="rId36"/>
    <p:sldId id="1889" r:id="rId37"/>
    <p:sldId id="1892" r:id="rId38"/>
    <p:sldId id="1895"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068" r:id="rId1"/>
    <p:sldLayoutId id="2147487069" r:id="rId2"/>
    <p:sldLayoutId id="2147487070" r:id="rId3"/>
    <p:sldLayoutId id="2147487071" r:id="rId4"/>
    <p:sldLayoutId id="2147487072" r:id="rId5"/>
    <p:sldLayoutId id="2147487073" r:id="rId6"/>
    <p:sldLayoutId id="2147487074" r:id="rId7"/>
    <p:sldLayoutId id="2147487075" r:id="rId8"/>
    <p:sldLayoutId id="2147487076" r:id="rId9"/>
    <p:sldLayoutId id="2147487077" r:id="rId10"/>
    <p:sldLayoutId id="214748707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105" r:id="rId1"/>
    <p:sldLayoutId id="2147487106" r:id="rId2"/>
    <p:sldLayoutId id="2147487107" r:id="rId3"/>
    <p:sldLayoutId id="2147487108" r:id="rId4"/>
    <p:sldLayoutId id="2147487109" r:id="rId5"/>
    <p:sldLayoutId id="2147487110" r:id="rId6"/>
    <p:sldLayoutId id="2147487111" r:id="rId7"/>
    <p:sldLayoutId id="2147487112" r:id="rId8"/>
    <p:sldLayoutId id="2147487113" r:id="rId9"/>
    <p:sldLayoutId id="2147487114" r:id="rId10"/>
    <p:sldLayoutId id="214748711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tags" Target="../tags/tag168.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tags" Target="../tags/tag198.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tags" Target="../tags/tag317.xml"/><Relationship Id="rId18" Type="http://schemas.openxmlformats.org/officeDocument/2006/relationships/tags" Target="../tags/tag318.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运用数据挖掘与分析改善教育流程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引言</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数据挖掘与分析在教育流程中的应用</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数据挖掘与分析在教育流程中的优势</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运用数据挖掘与分析改善教育流程的实践案例</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未来展望与挑战</a:t>
            </a:r>
            <a:endParaRPr altLang="en-US" b="1" dirty="0" sz="14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引言</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背景介绍</a:t>
            </a:r>
            <a:endParaRPr altLang="en-US" lang="zh-CN"/>
          </a:p>
        </p:txBody>
      </p:sp>
      <p:sp>
        <p:nvSpPr>
          <p:cNvPr id="10490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当前教育领域面临的问题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数据挖掘与分析在教育领域的应用前景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运用数据挖掘与分析改善教育流程的意义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国内外研究现状及发展趋势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数据挖掘与分析在教育领域的应用</a:t>
            </a:r>
            <a:endParaRPr altLang="en-US" lang="zh-CN"/>
          </a:p>
        </p:txBody>
      </p:sp>
      <p:sp>
        <p:nvSpPr>
          <p:cNvPr id="1049118" name="Rectangle 6"/>
          <p:cNvSpPr/>
          <p:nvPr>
            <p:custDataLst>
              <p:tags r:id="rId1"/>
            </p:custDataLst>
          </p:nvPr>
        </p:nvSpPr>
        <p:spPr>
          <a:xfrm>
            <a:off x="689460" y="4330419"/>
            <a:ext cx="10950832"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20" name="Rectangle 6"/>
          <p:cNvSpPr/>
          <p:nvPr>
            <p:custDataLst>
              <p:tags r:id="rId2"/>
            </p:custDataLst>
          </p:nvPr>
        </p:nvSpPr>
        <p:spPr>
          <a:xfrm>
            <a:off x="689460" y="1509867"/>
            <a:ext cx="10950832"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22" name="Rectangle 6"/>
          <p:cNvSpPr/>
          <p:nvPr>
            <p:custDataLst>
              <p:tags r:id="rId3"/>
            </p:custDataLst>
          </p:nvPr>
        </p:nvSpPr>
        <p:spPr>
          <a:xfrm>
            <a:off x="689460" y="2450051"/>
            <a:ext cx="10950832"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24" name="Rectangle 6"/>
          <p:cNvSpPr/>
          <p:nvPr>
            <p:custDataLst>
              <p:tags r:id="rId4"/>
            </p:custDataLst>
          </p:nvPr>
        </p:nvSpPr>
        <p:spPr>
          <a:xfrm>
            <a:off x="689460" y="3390235"/>
            <a:ext cx="10950832"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26" name="Rectangle 6"/>
          <p:cNvSpPr/>
          <p:nvPr>
            <p:custDataLst>
              <p:tags r:id="rId5"/>
            </p:custDataLst>
          </p:nvPr>
        </p:nvSpPr>
        <p:spPr>
          <a:xfrm>
            <a:off x="689460" y="5270603"/>
            <a:ext cx="10950832"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28" name="矩形: 圆角 29"/>
          <p:cNvSpPr/>
          <p:nvPr>
            <p:custDataLst>
              <p:tags r:id="rId6"/>
            </p:custDataLst>
          </p:nvPr>
        </p:nvSpPr>
        <p:spPr>
          <a:xfrm>
            <a:off x="551935" y="2446838"/>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30" name="矩形: 圆角 30"/>
          <p:cNvSpPr/>
          <p:nvPr>
            <p:custDataLst>
              <p:tags r:id="rId7"/>
            </p:custDataLst>
          </p:nvPr>
        </p:nvSpPr>
        <p:spPr>
          <a:xfrm>
            <a:off x="551935" y="1507297"/>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32" name="矩形: 圆角 31"/>
          <p:cNvSpPr/>
          <p:nvPr>
            <p:custDataLst>
              <p:tags r:id="rId8"/>
            </p:custDataLst>
          </p:nvPr>
        </p:nvSpPr>
        <p:spPr>
          <a:xfrm>
            <a:off x="551935" y="4327206"/>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34" name="矩形: 圆角 32"/>
          <p:cNvSpPr/>
          <p:nvPr>
            <p:custDataLst>
              <p:tags r:id="rId9"/>
            </p:custDataLst>
          </p:nvPr>
        </p:nvSpPr>
        <p:spPr>
          <a:xfrm>
            <a:off x="551935" y="3387022"/>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36" name="矩形: 圆角 33"/>
          <p:cNvSpPr/>
          <p:nvPr>
            <p:custDataLst>
              <p:tags r:id="rId10"/>
            </p:custDataLst>
          </p:nvPr>
        </p:nvSpPr>
        <p:spPr>
          <a:xfrm>
            <a:off x="551935" y="5267390"/>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38" name="正文"/>
          <p:cNvSpPr txBox="1"/>
          <p:nvPr>
            <p:custDataLst>
              <p:tags r:id="rId11"/>
            </p:custDataLst>
          </p:nvPr>
        </p:nvSpPr>
        <p:spPr>
          <a:xfrm>
            <a:off x="2760693" y="1514366"/>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引言：随着大数据时代的到来，数据挖掘与分析在教育领域的应用越来越广泛，为教育流程的改善提供了新的思路和方法。</a:t>
            </a:r>
            <a:endParaRPr altLang="en-US" sz="1400" lang="zh-CN" spc="150">
              <a:solidFill>
                <a:schemeClr val="tx1">
                  <a:lumMod val="65000"/>
                  <a:lumOff val="35000"/>
                </a:schemeClr>
              </a:solidFill>
              <a:latin typeface="+mn-ea"/>
            </a:endParaRPr>
          </a:p>
        </p:txBody>
      </p:sp>
      <p:sp>
        <p:nvSpPr>
          <p:cNvPr id="1049140" name="标题"/>
          <p:cNvSpPr txBox="1"/>
          <p:nvPr>
            <p:custDataLst>
              <p:tags r:id="rId12"/>
            </p:custDataLst>
          </p:nvPr>
        </p:nvSpPr>
        <p:spPr>
          <a:xfrm>
            <a:off x="656686" y="1514366"/>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42" name="正文"/>
          <p:cNvSpPr txBox="1"/>
          <p:nvPr>
            <p:custDataLst>
              <p:tags r:id="rId13"/>
            </p:custDataLst>
          </p:nvPr>
        </p:nvSpPr>
        <p:spPr>
          <a:xfrm>
            <a:off x="2760693" y="2454550"/>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数据挖掘与分析的定义：数据挖掘是指从大量的数据中提取有价值的信息和知识的过程，而数据分析则是对这些信息和知识进行深入分析和解释的过程。</a:t>
            </a:r>
            <a:endParaRPr altLang="en-US" sz="1400" lang="zh-CN" spc="150">
              <a:solidFill>
                <a:schemeClr val="tx1">
                  <a:lumMod val="65000"/>
                  <a:lumOff val="35000"/>
                </a:schemeClr>
              </a:solidFill>
              <a:latin typeface="+mn-ea"/>
            </a:endParaRPr>
          </a:p>
        </p:txBody>
      </p:sp>
      <p:sp>
        <p:nvSpPr>
          <p:cNvPr id="1049144" name="标题"/>
          <p:cNvSpPr txBox="1"/>
          <p:nvPr>
            <p:custDataLst>
              <p:tags r:id="rId14"/>
            </p:custDataLst>
          </p:nvPr>
        </p:nvSpPr>
        <p:spPr>
          <a:xfrm>
            <a:off x="656686" y="2454550"/>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46" name="正文"/>
          <p:cNvSpPr txBox="1"/>
          <p:nvPr>
            <p:custDataLst>
              <p:tags r:id="rId15"/>
            </p:custDataLst>
          </p:nvPr>
        </p:nvSpPr>
        <p:spPr>
          <a:xfrm>
            <a:off x="2760693" y="3394091"/>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数据挖掘与分析在教育领域的应用范围：包括学生个性化教育、教学质量评估、教育资源优化等方面。</a:t>
            </a:r>
            <a:endParaRPr altLang="en-US" sz="1400" lang="zh-CN" spc="150">
              <a:solidFill>
                <a:schemeClr val="tx1">
                  <a:lumMod val="65000"/>
                  <a:lumOff val="35000"/>
                </a:schemeClr>
              </a:solidFill>
              <a:latin typeface="+mn-ea"/>
            </a:endParaRPr>
          </a:p>
        </p:txBody>
      </p:sp>
      <p:sp>
        <p:nvSpPr>
          <p:cNvPr id="1049148" name="标题"/>
          <p:cNvSpPr txBox="1"/>
          <p:nvPr>
            <p:custDataLst>
              <p:tags r:id="rId16"/>
            </p:custDataLst>
          </p:nvPr>
        </p:nvSpPr>
        <p:spPr>
          <a:xfrm>
            <a:off x="656686" y="3394091"/>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50" name="正文"/>
          <p:cNvSpPr txBox="1"/>
          <p:nvPr>
            <p:custDataLst>
              <p:tags r:id="rId17"/>
            </p:custDataLst>
          </p:nvPr>
        </p:nvSpPr>
        <p:spPr>
          <a:xfrm>
            <a:off x="2760693" y="4334275"/>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数据挖掘与分析在教育领域的应用效果：能够提高教育效率和质量，促进教育公平和个性化发展，为教育决策提供科学依据。</a:t>
            </a:r>
            <a:endParaRPr altLang="en-US" sz="1400" lang="zh-CN" spc="150">
              <a:solidFill>
                <a:schemeClr val="tx1">
                  <a:lumMod val="65000"/>
                  <a:lumOff val="35000"/>
                </a:schemeClr>
              </a:solidFill>
              <a:latin typeface="+mn-ea"/>
            </a:endParaRPr>
          </a:p>
        </p:txBody>
      </p:sp>
      <p:sp>
        <p:nvSpPr>
          <p:cNvPr id="1049152" name="标题"/>
          <p:cNvSpPr txBox="1"/>
          <p:nvPr>
            <p:custDataLst>
              <p:tags r:id="rId18"/>
            </p:custDataLst>
          </p:nvPr>
        </p:nvSpPr>
        <p:spPr>
          <a:xfrm>
            <a:off x="656686" y="4334275"/>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54" name="正文"/>
          <p:cNvSpPr txBox="1"/>
          <p:nvPr>
            <p:custDataLst>
              <p:tags r:id="rId19"/>
            </p:custDataLst>
          </p:nvPr>
        </p:nvSpPr>
        <p:spPr>
          <a:xfrm>
            <a:off x="2760693" y="5274459"/>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未来展望：随着技术的不断进步和应用场景的不断扩展，数据挖掘与分析在教育领域的应用将会更加广泛和深入。</a:t>
            </a:r>
            <a:endParaRPr altLang="en-US" sz="1400" lang="zh-CN" spc="150">
              <a:solidFill>
                <a:schemeClr val="tx1">
                  <a:lumMod val="65000"/>
                  <a:lumOff val="35000"/>
                </a:schemeClr>
              </a:solidFill>
              <a:latin typeface="+mn-ea"/>
            </a:endParaRPr>
          </a:p>
        </p:txBody>
      </p:sp>
      <p:sp>
        <p:nvSpPr>
          <p:cNvPr id="1049156" name="标题"/>
          <p:cNvSpPr txBox="1"/>
          <p:nvPr>
            <p:custDataLst>
              <p:tags r:id="rId20"/>
            </p:custDataLst>
          </p:nvPr>
        </p:nvSpPr>
        <p:spPr>
          <a:xfrm>
            <a:off x="656686" y="5274459"/>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改善教育流程的重要性</a:t>
            </a:r>
            <a:endParaRPr altLang="en-US" lang="zh-CN"/>
          </a:p>
        </p:txBody>
      </p:sp>
      <p:sp>
        <p:nvSpPr>
          <p:cNvPr id="104919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优化教育资源分配：通过对教育数据的挖掘与分析，可以发现教育资源的利用情况，从而优化资源分配，提高教育效率。</a:t>
            </a:r>
            <a:endParaRPr altLang="en-US" dirty="0" sz="2400" lang="zh-CN">
              <a:latin typeface="+mn-ea"/>
              <a:ea typeface="+mn-ea"/>
            </a:endParaRPr>
          </a:p>
        </p:txBody>
      </p:sp>
      <p:sp>
        <p:nvSpPr>
          <p:cNvPr id="104921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推动教育改革：数据挖掘与分析可以为教育改革提供科学依据，帮助教育机构制定更加科学、合理的教育政策。</a:t>
            </a:r>
            <a:endParaRPr altLang="en-US" dirty="0" sz="2400" lang="zh-CN">
              <a:latin typeface="+mn-ea"/>
              <a:ea typeface="+mn-ea"/>
            </a:endParaRPr>
          </a:p>
        </p:txBody>
      </p:sp>
      <p:sp>
        <p:nvSpPr>
          <p:cNvPr id="104921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提高教育质量：通过数据挖掘与分析，可以发现教育过程中的问题，从而改进教学方法和手段，提高教育质量。</a:t>
            </a:r>
            <a:endParaRPr altLang="en-US" dirty="0" sz="2400" lang="zh-CN">
              <a:latin typeface="+mn-ea"/>
              <a:ea typeface="+mn-ea"/>
            </a:endParaRPr>
          </a:p>
        </p:txBody>
      </p:sp>
      <p:sp>
        <p:nvSpPr>
          <p:cNvPr id="104921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促进个性化教育：数据挖掘与分析可以帮助教师更好地了解学生的学习需求和特点，从而制定个性化的教学计划，提高学生的学习效果。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数据挖掘与分析在教育流程中的应用</a:t>
            </a:r>
            <a:endParaRPr altLang="en-US" dirty="0" lang="zh-CN">
              <a:solidFill>
                <a:schemeClr val="lt1">
                  <a:lumMod val="100000"/>
                </a:schemeClr>
              </a:solidFill>
            </a:endParaRPr>
          </a:p>
        </p:txBody>
      </p:sp>
      <p:sp>
        <p:nvSpPr>
          <p:cNvPr id="104925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学生个性化学习需求分析</a:t>
            </a:r>
            <a:endParaRPr altLang="en-US" lang="zh-CN"/>
          </a:p>
        </p:txBody>
      </p:sp>
      <p:sp>
        <p:nvSpPr>
          <p:cNvPr id="1049334" name="任意多边形 20"/>
          <p:cNvSpPr/>
          <p:nvPr>
            <p:custDataLst>
              <p:tags r:id="rId1"/>
            </p:custDataLst>
          </p:nvPr>
        </p:nvSpPr>
        <p:spPr>
          <a:xfrm rot="2700000">
            <a:off x="891853"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6" name="文本框 24"/>
          <p:cNvSpPr txBox="1"/>
          <p:nvPr>
            <p:custDataLst>
              <p:tags r:id="rId2"/>
            </p:custDataLst>
          </p:nvPr>
        </p:nvSpPr>
        <p:spPr bwMode="auto">
          <a:xfrm>
            <a:off x="551935"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收集学生数据：通过调查问卷、课堂观察、作业成绩等方式收集学生数据</a:t>
            </a:r>
            <a:endParaRPr altLang="en-US" dirty="0" lang="zh-CN" spc="150">
              <a:solidFill>
                <a:schemeClr val="tx1">
                  <a:lumMod val="75000"/>
                  <a:lumOff val="25000"/>
                </a:schemeClr>
              </a:solidFill>
              <a:latin typeface="+mn-ea"/>
              <a:sym typeface="+mn-ea"/>
            </a:endParaRPr>
          </a:p>
        </p:txBody>
      </p:sp>
      <p:sp>
        <p:nvSpPr>
          <p:cNvPr id="1049338" name="矩形 42"/>
          <p:cNvSpPr/>
          <p:nvPr>
            <p:custDataLst>
              <p:tags r:id="rId3"/>
            </p:custDataLst>
          </p:nvPr>
        </p:nvSpPr>
        <p:spPr>
          <a:xfrm>
            <a:off x="678251" y="2786729"/>
            <a:ext cx="1653462" cy="11709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0" name="任意多边形 18"/>
          <p:cNvSpPr/>
          <p:nvPr>
            <p:custDataLst>
              <p:tags r:id="rId4"/>
            </p:custDataLst>
          </p:nvPr>
        </p:nvSpPr>
        <p:spPr>
          <a:xfrm rot="5400000">
            <a:off x="3188249"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27"/>
          <p:cNvSpPr txBox="1"/>
          <p:nvPr>
            <p:custDataLst>
              <p:tags r:id="rId5"/>
            </p:custDataLst>
          </p:nvPr>
        </p:nvSpPr>
        <p:spPr bwMode="auto">
          <a:xfrm>
            <a:off x="2847621"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分析数据：运用数据挖掘与分析技术，分析学生的学习习惯、兴趣、能力等方面</a:t>
            </a:r>
            <a:endParaRPr altLang="en-US" dirty="0" lang="zh-CN" spc="150">
              <a:solidFill>
                <a:schemeClr val="tx1">
                  <a:lumMod val="75000"/>
                  <a:lumOff val="25000"/>
                </a:schemeClr>
              </a:solidFill>
              <a:latin typeface="+mn-ea"/>
              <a:sym typeface="+mn-ea"/>
            </a:endParaRPr>
          </a:p>
        </p:txBody>
      </p:sp>
      <p:sp>
        <p:nvSpPr>
          <p:cNvPr id="1049344" name="矩形 43"/>
          <p:cNvSpPr/>
          <p:nvPr>
            <p:custDataLst>
              <p:tags r:id="rId6"/>
            </p:custDataLst>
          </p:nvPr>
        </p:nvSpPr>
        <p:spPr>
          <a:xfrm>
            <a:off x="2973937" y="2786729"/>
            <a:ext cx="1653462" cy="11709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6" name="任意多边形 21"/>
          <p:cNvSpPr/>
          <p:nvPr>
            <p:custDataLst>
              <p:tags r:id="rId7"/>
            </p:custDataLst>
          </p:nvPr>
        </p:nvSpPr>
        <p:spPr>
          <a:xfrm rot="18900000" flipH="1">
            <a:off x="5483226"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30"/>
          <p:cNvSpPr txBox="1"/>
          <p:nvPr>
            <p:custDataLst>
              <p:tags r:id="rId8"/>
            </p:custDataLst>
          </p:nvPr>
        </p:nvSpPr>
        <p:spPr bwMode="auto">
          <a:xfrm>
            <a:off x="5142598"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制定个性化学习计划：根据分析结果，制定符合学生个性化需求的学习计划</a:t>
            </a:r>
            <a:endParaRPr altLang="en-US" dirty="0" lang="zh-CN" spc="150">
              <a:solidFill>
                <a:schemeClr val="tx1">
                  <a:lumMod val="75000"/>
                  <a:lumOff val="25000"/>
                </a:schemeClr>
              </a:solidFill>
              <a:latin typeface="+mn-ea"/>
              <a:sym typeface="+mn-ea"/>
            </a:endParaRPr>
          </a:p>
        </p:txBody>
      </p:sp>
      <p:sp>
        <p:nvSpPr>
          <p:cNvPr id="1049350" name="矩形 44"/>
          <p:cNvSpPr/>
          <p:nvPr>
            <p:custDataLst>
              <p:tags r:id="rId9"/>
            </p:custDataLst>
          </p:nvPr>
        </p:nvSpPr>
        <p:spPr>
          <a:xfrm>
            <a:off x="5269624" y="2786729"/>
            <a:ext cx="1653462" cy="11709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2" name="任意多边形 22"/>
          <p:cNvSpPr/>
          <p:nvPr>
            <p:custDataLst>
              <p:tags r:id="rId10"/>
            </p:custDataLst>
          </p:nvPr>
        </p:nvSpPr>
        <p:spPr>
          <a:xfrm rot="2700000" flipH="1" flipV="1">
            <a:off x="7778912"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4" name="文本框 33"/>
          <p:cNvSpPr txBox="1"/>
          <p:nvPr>
            <p:custDataLst>
              <p:tags r:id="rId11"/>
            </p:custDataLst>
          </p:nvPr>
        </p:nvSpPr>
        <p:spPr bwMode="auto">
          <a:xfrm>
            <a:off x="7438285"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实施个性化教学：采用多种教学方法和手段，满足学生的个性化学习需求</a:t>
            </a:r>
            <a:endParaRPr altLang="en-US" dirty="0" lang="zh-CN" spc="150">
              <a:solidFill>
                <a:schemeClr val="tx1">
                  <a:lumMod val="75000"/>
                  <a:lumOff val="25000"/>
                </a:schemeClr>
              </a:solidFill>
              <a:latin typeface="+mn-ea"/>
              <a:sym typeface="+mn-ea"/>
            </a:endParaRPr>
          </a:p>
        </p:txBody>
      </p:sp>
      <p:sp>
        <p:nvSpPr>
          <p:cNvPr id="1049356" name="矩形 45"/>
          <p:cNvSpPr/>
          <p:nvPr>
            <p:custDataLst>
              <p:tags r:id="rId12"/>
            </p:custDataLst>
          </p:nvPr>
        </p:nvSpPr>
        <p:spPr>
          <a:xfrm>
            <a:off x="7564601" y="2786729"/>
            <a:ext cx="1653462" cy="11709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8" name="任意多边形 3"/>
          <p:cNvSpPr/>
          <p:nvPr>
            <p:custDataLst>
              <p:tags r:id="rId13"/>
            </p:custDataLst>
          </p:nvPr>
        </p:nvSpPr>
        <p:spPr>
          <a:xfrm rot="16200000" flipV="1">
            <a:off x="10075308" y="1488087"/>
            <a:ext cx="1225549" cy="122767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4"/>
          <p:cNvSpPr txBox="1"/>
          <p:nvPr>
            <p:custDataLst>
              <p:tags r:id="rId14"/>
            </p:custDataLst>
          </p:nvPr>
        </p:nvSpPr>
        <p:spPr bwMode="auto">
          <a:xfrm>
            <a:off x="9733971" y="3147226"/>
            <a:ext cx="1906236" cy="290739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评估效果：通过考试成绩、学习反馈等方式评估个性化教学的效果，不断改进和优化教学方案</a:t>
            </a:r>
            <a:endParaRPr altLang="en-US" dirty="0" lang="zh-CN" spc="150">
              <a:solidFill>
                <a:schemeClr val="tx1">
                  <a:lumMod val="75000"/>
                  <a:lumOff val="25000"/>
                </a:schemeClr>
              </a:solidFill>
              <a:latin typeface="+mn-ea"/>
              <a:sym typeface="+mn-ea"/>
            </a:endParaRPr>
          </a:p>
        </p:txBody>
      </p:sp>
      <p:sp>
        <p:nvSpPr>
          <p:cNvPr id="1049362" name="矩形 5"/>
          <p:cNvSpPr/>
          <p:nvPr>
            <p:custDataLst>
              <p:tags r:id="rId15"/>
            </p:custDataLst>
          </p:nvPr>
        </p:nvSpPr>
        <p:spPr>
          <a:xfrm>
            <a:off x="9860287" y="2786729"/>
            <a:ext cx="1653462" cy="117091"/>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00" name="标题 1"/>
          <p:cNvSpPr>
            <a:spLocks noGrp="1"/>
          </p:cNvSpPr>
          <p:nvPr>
            <p:ph type="title"/>
          </p:nvPr>
        </p:nvSpPr>
        <p:spPr/>
        <p:txBody>
          <a:bodyPr/>
          <a:p>
            <a:r>
              <a:rPr altLang="en-US" lang="zh-CN"/>
              <a:t>教学质量评估与改进</a:t>
            </a:r>
            <a:endParaRPr altLang="en-US" lang="zh-CN"/>
          </a:p>
        </p:txBody>
      </p:sp>
      <p:sp>
        <p:nvSpPr>
          <p:cNvPr id="10494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数据挖掘与分析在教学质量评估中的应用</a:t>
            </a:r>
            <a:endParaRPr altLang="en-US" dirty="0" sz="1200" lang="zh-CN" spc="150">
              <a:solidFill>
                <a:schemeClr val="tx1">
                  <a:lumMod val="65000"/>
                  <a:lumOff val="35000"/>
                </a:schemeClr>
              </a:solidFill>
              <a:latin typeface="+mn-ea"/>
              <a:sym typeface="+mn-ea"/>
            </a:endParaRPr>
          </a:p>
        </p:txBody>
      </p:sp>
      <p:sp>
        <p:nvSpPr>
          <p:cNvPr id="10494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教学质量评估指标体系的建立</a:t>
            </a:r>
            <a:endParaRPr altLang="en-US" dirty="0" sz="1200" lang="zh-CN" spc="150">
              <a:solidFill>
                <a:schemeClr val="tx1">
                  <a:lumMod val="65000"/>
                  <a:lumOff val="35000"/>
                </a:schemeClr>
              </a:solidFill>
              <a:latin typeface="+mn-ea"/>
              <a:sym typeface="+mn-ea"/>
            </a:endParaRPr>
          </a:p>
        </p:txBody>
      </p:sp>
      <p:sp>
        <p:nvSpPr>
          <p:cNvPr id="10494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教学质量评估数据的收集与整理</a:t>
            </a:r>
            <a:endParaRPr altLang="en-US" dirty="0" sz="1200" lang="zh-CN" spc="150">
              <a:solidFill>
                <a:schemeClr val="tx1">
                  <a:lumMod val="65000"/>
                  <a:lumOff val="35000"/>
                </a:schemeClr>
              </a:solidFill>
              <a:latin typeface="+mn-ea"/>
              <a:sym typeface="+mn-ea"/>
            </a:endParaRPr>
          </a:p>
        </p:txBody>
      </p:sp>
      <p:sp>
        <p:nvSpPr>
          <p:cNvPr id="10494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教学质量改进措施的制定与实施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课程设计与优化</a:t>
            </a:r>
            <a:endParaRPr altLang="en-US" lang="zh-CN"/>
          </a:p>
        </p:txBody>
      </p:sp>
      <p:sp>
        <p:nvSpPr>
          <p:cNvPr id="10494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课程设计：基于数据挖掘与分析的结果，对课程进行个性化设计，以满足不同学生的需求和兴趣。</a:t>
            </a:r>
            <a:endParaRPr altLang="en-US" dirty="0" lang="zh-CN" spc="150">
              <a:solidFill>
                <a:schemeClr val="tx1">
                  <a:lumMod val="75000"/>
                  <a:lumOff val="25000"/>
                </a:schemeClr>
              </a:solidFill>
              <a:latin typeface="+mn-ea"/>
              <a:sym typeface="+mn-ea"/>
            </a:endParaRPr>
          </a:p>
        </p:txBody>
      </p:sp>
      <p:sp>
        <p:nvSpPr>
          <p:cNvPr id="10494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优化教学：通过数据挖掘与分析，发现教学中存在的问题和不足，进而优化教学方法和手段，提高教学效果。</a:t>
            </a:r>
            <a:endParaRPr altLang="en-US" dirty="0" lang="zh-CN" spc="150">
              <a:solidFill>
                <a:schemeClr val="tx1">
                  <a:lumMod val="75000"/>
                  <a:lumOff val="25000"/>
                </a:schemeClr>
              </a:solidFill>
              <a:latin typeface="+mn-ea"/>
              <a:sym typeface="+mn-ea"/>
            </a:endParaRPr>
          </a:p>
        </p:txBody>
      </p:sp>
      <p:sp>
        <p:nvSpPr>
          <p:cNvPr id="10494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学生评估：运用数据挖掘与分析技术，对学生的成绩、学习行为等数据进行深入分析，为评估学生的表现和进步提供科学依据。</a:t>
            </a:r>
            <a:endParaRPr altLang="en-US" dirty="0" sz="2000" lang="zh-CN" spc="150">
              <a:solidFill>
                <a:schemeClr val="tx1">
                  <a:lumMod val="75000"/>
                  <a:lumOff val="25000"/>
                </a:schemeClr>
              </a:solidFill>
              <a:latin typeface="+mn-ea"/>
              <a:sym typeface="+mn-ea"/>
            </a:endParaRPr>
          </a:p>
        </p:txBody>
      </p:sp>
      <p:sp>
        <p:nvSpPr>
          <p:cNvPr id="104946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资源整合：通过数据挖掘与分析，发现教育资源的使用情况和需求，进而优化资源配置，提高资源利用效率。</a:t>
            </a:r>
            <a:endParaRPr altLang="en-US" dirty="0" lang="zh-CN" spc="150">
              <a:solidFill>
                <a:schemeClr val="tx1">
                  <a:lumMod val="75000"/>
                  <a:lumOff val="25000"/>
                </a:schemeClr>
              </a:solidFill>
              <a:latin typeface="+mn-ea"/>
              <a:sym typeface="+mn-ea"/>
            </a:endParaRPr>
          </a:p>
        </p:txBody>
      </p:sp>
      <p:sp>
        <p:nvSpPr>
          <p:cNvPr id="10494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教育资源分配与利用</a:t>
            </a:r>
            <a:endParaRPr altLang="en-US" lang="zh-CN"/>
          </a:p>
        </p:txBody>
      </p:sp>
      <p:sp>
        <p:nvSpPr>
          <p:cNvPr id="104951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3"/>
            </p:custDataLst>
          </p:nvPr>
        </p:nvSpPr>
        <p:spPr>
          <a:xfrm>
            <a:off x="708596" y="3030566"/>
            <a:ext cx="2303661" cy="1860187"/>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优化教育资源分配：通过数据挖掘与分析，了解各地区、学校、班级的教育资源需求，实现更合理的资源分配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提高教育资源利用效率：通过数据挖掘与分析，发现教育资源使用中的浪费和低效现象，提出改进措施</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6" name="TextBox 2"/>
          <p:cNvSpPr txBox="1"/>
          <p:nvPr>
            <p:custDataLst>
              <p:tags r:id="rId9"/>
            </p:custDataLst>
          </p:nvPr>
        </p:nvSpPr>
        <p:spPr>
          <a:xfrm>
            <a:off x="6361937" y="3030566"/>
            <a:ext cx="2303661" cy="1860187"/>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促进教育公平：通过数据挖掘与分析，发现教育资源分配中的不公平现象，提出改进建议，促进教育公平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2" name="TextBox 2"/>
          <p:cNvSpPr txBox="1"/>
          <p:nvPr>
            <p:custDataLst>
              <p:tags r:id="rId12"/>
            </p:custDataLst>
          </p:nvPr>
        </p:nvSpPr>
        <p:spPr>
          <a:xfrm>
            <a:off x="9180549" y="3030566"/>
            <a:ext cx="2303661" cy="1860187"/>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提升教育质量：通过数据挖掘与分析，发现教育过程中的问题与不足，提出针对性的改进措施，提升教育质量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7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数据挖掘与分析在教育流程中的优势</a:t>
            </a:r>
            <a:endParaRPr altLang="en-US" dirty="0" lang="zh-CN">
              <a:solidFill>
                <a:schemeClr val="lt1">
                  <a:lumMod val="100000"/>
                </a:schemeClr>
              </a:solidFill>
            </a:endParaRPr>
          </a:p>
        </p:txBody>
      </p:sp>
      <p:sp>
        <p:nvSpPr>
          <p:cNvPr id="104957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提高教育效率与质量</a:t>
            </a:r>
            <a:endParaRPr altLang="en-US" lang="zh-CN"/>
          </a:p>
        </p:txBody>
      </p:sp>
      <p:sp>
        <p:nvSpPr>
          <p:cNvPr id="10496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优化教育资源分配：通过数据挖掘与分析，可以更准确地了解学生的学习需求和教师资源，从而更合理地分配教育资源，提高教育效率和质量。</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个性化教学：数据挖掘与分析可以帮助教师更好地了解每个学生的学习情况和需求，从而制定个性化的教学计划，提高教学效果。</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改进教学方法：通过对大量教学数据的挖掘与分析，可以发现有效的教学方法，帮助教师更好地教授知识，提高学生的学习效果。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监测教学质量：通过数据挖掘与分析，可以监测教学质量和学生的学习进度，及时发现问题并采取相应的措施，确保教育质量的持续提升。</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促进教育公平与普及</a:t>
            </a:r>
            <a:endParaRPr altLang="en-US" lang="zh-CN"/>
          </a:p>
        </p:txBody>
      </p:sp>
      <p:sp>
        <p:nvSpPr>
          <p:cNvPr id="104971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通过数据挖掘与分析，可以了解不同地区、不同学校的教育水平，为制定有针对性的教育政策提供支持，提高教育普及率。</a:t>
            </a:r>
            <a:endParaRPr altLang="en-US" sz="1400" lang="zh-CN" spc="150">
              <a:solidFill>
                <a:schemeClr val="tx1"/>
              </a:solidFill>
              <a:effectLst/>
              <a:latin typeface="+mn-ea"/>
              <a:sym typeface="+mn-ea"/>
            </a:endParaRPr>
          </a:p>
        </p:txBody>
      </p:sp>
      <p:sp>
        <p:nvSpPr>
          <p:cNvPr id="104972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数据挖掘与分析能够发现教育资源的不均衡分布，为政策制定者提供依据，改善教育资源分配，促进教育公平。</a:t>
            </a:r>
            <a:endParaRPr altLang="en-US" dirty="0" sz="1400" lang="zh-CN" spc="150">
              <a:solidFill>
                <a:schemeClr val="tx1"/>
              </a:solidFill>
              <a:effectLst/>
              <a:latin typeface="+mn-ea"/>
              <a:sym typeface="+mn-ea"/>
            </a:endParaRPr>
          </a:p>
        </p:txBody>
      </p:sp>
      <p:sp>
        <p:nvSpPr>
          <p:cNvPr id="104972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数据挖掘与分析可以帮助教育机构发现学生的学习需求和兴趣，提供个性化的教育服务，提高学生的学习效果和满意度。</a:t>
            </a:r>
            <a:endParaRPr altLang="en-US" sz="1400" lang="zh-CN" spc="150">
              <a:solidFill>
                <a:schemeClr val="tx1"/>
              </a:solidFill>
              <a:effectLst/>
              <a:latin typeface="+mn-ea"/>
              <a:sym typeface="+mn-ea"/>
            </a:endParaRPr>
          </a:p>
        </p:txBody>
      </p:sp>
      <p:sp>
        <p:nvSpPr>
          <p:cNvPr id="104972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数据挖掘与分析可以监测学生的学习进度和成绩变化，及时发现学生的学习问题和困难，为教师提供针对性的指导和帮助。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增强学生自主学习能力</a:t>
            </a:r>
            <a:endParaRPr altLang="en-US" lang="zh-CN"/>
          </a:p>
        </p:txBody>
      </p:sp>
      <p:sp>
        <p:nvSpPr>
          <p:cNvPr id="104976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挖掘学生兴趣与特长：通过数据分析，了解学生的学习偏好和优势，为个性化教育提供依据。</a:t>
            </a:r>
            <a:endParaRPr altLang="en-US" dirty="0" sz="1200" lang="zh-CN" spc="150">
              <a:solidFill>
                <a:schemeClr val="tx1">
                  <a:lumMod val="85000"/>
                  <a:lumOff val="15000"/>
                </a:schemeClr>
              </a:solidFill>
              <a:latin typeface="+mn-ea"/>
              <a:sym typeface="+mn-ea"/>
            </a:endParaRPr>
          </a:p>
        </p:txBody>
      </p:sp>
      <p:sp>
        <p:nvSpPr>
          <p:cNvPr id="104976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优化教学内容与方法：根据学生的特点和需求，调整教学内容和教学方法，提高教学效果。</a:t>
            </a:r>
            <a:endParaRPr altLang="en-US" dirty="0" sz="1200" lang="zh-CN" spc="150">
              <a:solidFill>
                <a:schemeClr val="tx1">
                  <a:lumMod val="85000"/>
                  <a:lumOff val="15000"/>
                </a:schemeClr>
              </a:solidFill>
              <a:latin typeface="+mn-ea"/>
              <a:sym typeface="+mn-ea"/>
            </a:endParaRPr>
          </a:p>
        </p:txBody>
      </p:sp>
      <p:sp>
        <p:nvSpPr>
          <p:cNvPr id="104977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实时监测与反馈：通过数据挖掘与分析，及时发现学生的学习问题，提供针对性的辅导和帮助。</a:t>
            </a:r>
            <a:endParaRPr altLang="en-US" dirty="0" sz="1200" lang="zh-CN" spc="150">
              <a:solidFill>
                <a:schemeClr val="tx1">
                  <a:lumMod val="85000"/>
                  <a:lumOff val="15000"/>
                </a:schemeClr>
              </a:solidFill>
              <a:latin typeface="+mn-ea"/>
              <a:sym typeface="+mn-ea"/>
            </a:endParaRPr>
          </a:p>
        </p:txBody>
      </p:sp>
      <p:sp>
        <p:nvSpPr>
          <p:cNvPr id="104977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促进自主学习：利用数据分析结果，引导学生自主学习，培养其独立思考和解决问题的能力。</a:t>
            </a:r>
            <a:endParaRPr altLang="en-US" dirty="0" sz="1200" lang="zh-CN" spc="150">
              <a:solidFill>
                <a:schemeClr val="tx1">
                  <a:lumMod val="85000"/>
                  <a:lumOff val="15000"/>
                </a:schemeClr>
              </a:solidFill>
              <a:latin typeface="+mn-ea"/>
              <a:sym typeface="+mn-ea"/>
            </a:endParaRPr>
          </a:p>
        </p:txBody>
      </p:sp>
      <p:sp>
        <p:nvSpPr>
          <p:cNvPr id="104978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提升教师教学水平与效果</a:t>
            </a:r>
            <a:endParaRPr altLang="en-US" lang="zh-CN"/>
          </a:p>
        </p:txBody>
      </p:sp>
      <p:sp>
        <p:nvSpPr>
          <p:cNvPr id="104982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帮助教师了解学生的学习需求和特点</a:t>
            </a:r>
            <a:endParaRPr altLang="en-US" dirty="0" sz="2000" lang="zh-CN" spc="150">
              <a:solidFill>
                <a:schemeClr val="tx1">
                  <a:lumMod val="75000"/>
                  <a:lumOff val="25000"/>
                </a:schemeClr>
              </a:solidFill>
              <a:latin typeface="+mn-ea"/>
              <a:sym typeface="+mn-ea"/>
            </a:endParaRPr>
          </a:p>
        </p:txBody>
      </p:sp>
      <p:sp>
        <p:nvSpPr>
          <p:cNvPr id="104983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提供个性化教学方案，提高教学效果</a:t>
            </a:r>
            <a:endParaRPr altLang="en-US" dirty="0" sz="2000" lang="zh-CN" spc="150">
              <a:solidFill>
                <a:schemeClr val="tx1">
                  <a:lumMod val="75000"/>
                  <a:lumOff val="25000"/>
                </a:schemeClr>
              </a:solidFill>
              <a:latin typeface="+mn-ea"/>
              <a:sym typeface="+mn-ea"/>
            </a:endParaRPr>
          </a:p>
        </p:txBody>
      </p:sp>
      <p:sp>
        <p:nvSpPr>
          <p:cNvPr id="104983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发现学生的学习问题和困难，及时调整教学策略</a:t>
            </a:r>
            <a:endParaRPr altLang="en-US" dirty="0" sz="2000" lang="zh-CN" spc="150">
              <a:solidFill>
                <a:schemeClr val="tx1">
                  <a:lumMod val="75000"/>
                  <a:lumOff val="25000"/>
                </a:schemeClr>
              </a:solidFill>
              <a:latin typeface="+mn-ea"/>
              <a:sym typeface="+mn-ea"/>
            </a:endParaRPr>
          </a:p>
        </p:txBody>
      </p:sp>
      <p:sp>
        <p:nvSpPr>
          <p:cNvPr id="104984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评估教师的教学效果，促进教师不断改进教学方法</a:t>
            </a:r>
            <a:endParaRPr altLang="en-US" dirty="0" sz="2000" lang="zh-CN" spc="150">
              <a:solidFill>
                <a:schemeClr val="tx1">
                  <a:lumMod val="75000"/>
                  <a:lumOff val="25000"/>
                </a:schemeClr>
              </a:solidFill>
              <a:latin typeface="+mn-ea"/>
              <a:sym typeface="+mn-ea"/>
            </a:endParaRPr>
          </a:p>
        </p:txBody>
      </p:sp>
      <p:sp>
        <p:nvSpPr>
          <p:cNvPr id="104984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8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运用数据挖掘与分析改善教育流程的实践案例</a:t>
            </a:r>
            <a:endParaRPr altLang="en-US" dirty="0" lang="zh-CN">
              <a:solidFill>
                <a:schemeClr val="lt1">
                  <a:lumMod val="100000"/>
                </a:schemeClr>
              </a:solidFill>
            </a:endParaRPr>
          </a:p>
        </p:txBody>
      </p:sp>
      <p:sp>
        <p:nvSpPr>
          <p:cNvPr id="104988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基于大数据的学生个性化学习推荐系统</a:t>
            </a:r>
            <a:endParaRPr altLang="en-US" lang="zh-CN"/>
          </a:p>
        </p:txBody>
      </p:sp>
      <p:sp>
        <p:nvSpPr>
          <p:cNvPr id="1049964" name="内容占位符 2"/>
          <p:cNvSpPr>
            <a:spLocks noGrp="1"/>
          </p:cNvSpPr>
          <p:nvPr>
            <p:ph idx="1"/>
          </p:nvPr>
        </p:nvSpPr>
        <p:spPr/>
        <p:txBody>
          <a:bodyPr>
            <a:normAutofit fontScale="75000"/>
          </a:bodyPr>
          <a:p>
            <a:r>
              <a:rPr altLang="en-US" lang="zh-CN"/>
              <a:t>系统介绍：基于大数据的学生个性化学习推荐系统是一种利用数据挖掘和分析技术，根据学生的学习情况和需求，为学生提供个性化学习推荐的服务。</a:t>
            </a:r>
            <a:endParaRPr altLang="en-US" lang="zh-CN"/>
          </a:p>
          <a:p>
            <a:r>
              <a:rPr altLang="en-US" lang="zh-CN"/>
              <a:t>数据来源：该系统通过收集学生的学习成绩、兴趣爱好、学习行为等数据，建立学生个性化学习模型，进而进行个性化学习推荐。</a:t>
            </a:r>
            <a:endParaRPr altLang="en-US" lang="zh-CN"/>
          </a:p>
          <a:p>
            <a:r>
              <a:rPr altLang="en-US" lang="zh-CN"/>
              <a:t>推荐方式：系统可以通过学生端应用程序、教师端应用程序或学校管理平台等方式，向学生、教师和家长提供个性化学习推荐。</a:t>
            </a:r>
            <a:endParaRPr altLang="en-US" lang="zh-CN"/>
          </a:p>
          <a:p>
            <a:r>
              <a:rPr altLang="en-US" lang="zh-CN"/>
              <a:t>实践效果：该系统在实践中取得了显著的效果，提高了学生的学习成绩和兴趣，减轻了教师的工作负担，提升了学校的教学质量。  基于大数据的学生个性化学习推荐系统是运用数据挖掘与分析改善教育流程的实践案例之一，它通过收集和分析学生的学习数据，为学生提供个性化的学习推荐，从而提高了学生的学习效果和兴趣，为教育流程的改善提供了有效的支持。</a:t>
            </a:r>
            <a:endParaRPr altLang="en-US" lang="zh-CN"/>
          </a:p>
          <a:p>
            <a:pPr lvl="1"/>
            <a:r>
              <a:rPr altLang="en-US" lang="zh-CN"/>
              <a:t>基于大数据的学生个性化学习推荐系统是运用数据挖掘与分析改善教育流程的实践案例之一，它通过收集和分析学生的学习数据，为学生提供个性化的学习推荐，从而提高了学生的学习效果和兴趣，为教育流程的改善提供了有效的支持。</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基于数据挖掘的教学质量评估与改进方案</a:t>
            </a:r>
            <a:endParaRPr altLang="en-US" lang="zh-CN"/>
          </a:p>
        </p:txBody>
      </p:sp>
      <p:sp>
        <p:nvSpPr>
          <p:cNvPr id="105000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数据来源：收集教师、学生、课程等多方面的数据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1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教学质量评估：运用数据挖掘技术对教学质量进行评估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1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改进方案：根据评估结果提出针对性的改进方案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2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实践效果：介绍具体的实践案例及效果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64" name="标题 1"/>
          <p:cNvSpPr>
            <a:spLocks noGrp="1"/>
          </p:cNvSpPr>
          <p:nvPr>
            <p:ph type="title"/>
          </p:nvPr>
        </p:nvSpPr>
        <p:spPr/>
        <p:txBody>
          <a:bodyPr/>
          <a:p>
            <a:r>
              <a:rPr altLang="en-US" lang="zh-CN"/>
              <a:t>基于数据分析的课程设计与优化实践</a:t>
            </a:r>
            <a:endParaRPr altLang="en-US" lang="zh-CN"/>
          </a:p>
        </p:txBody>
      </p:sp>
      <p:sp>
        <p:nvSpPr>
          <p:cNvPr id="10500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课程设计：基于数据分析，了解学生需求和兴趣，设计更符合学生需求的课程</a:t>
            </a:r>
            <a:endParaRPr altLang="en-US" dirty="0" sz="2000" lang="zh-CN" spc="150">
              <a:solidFill>
                <a:schemeClr val="tx1">
                  <a:lumMod val="85000"/>
                  <a:lumOff val="15000"/>
                </a:schemeClr>
              </a:solidFill>
              <a:latin typeface="+mn-ea"/>
              <a:sym typeface="+mn-ea"/>
            </a:endParaRPr>
          </a:p>
        </p:txBody>
      </p:sp>
      <p:sp>
        <p:nvSpPr>
          <p:cNvPr id="10500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教学内容：根据数据分析结果，确定教学内容和重点，提高教学效果</a:t>
            </a:r>
            <a:endParaRPr altLang="en-US" dirty="0" sz="2000" lang="zh-CN" spc="150">
              <a:solidFill>
                <a:schemeClr val="tx1">
                  <a:lumMod val="85000"/>
                  <a:lumOff val="15000"/>
                </a:schemeClr>
              </a:solidFill>
              <a:latin typeface="+mn-ea"/>
              <a:sym typeface="+mn-ea"/>
            </a:endParaRPr>
          </a:p>
        </p:txBody>
      </p:sp>
      <p:sp>
        <p:nvSpPr>
          <p:cNvPr id="10500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教学方法：采用多种教学方法，如案例分析、小组讨论等，增强学生参与度和学习效果</a:t>
            </a:r>
            <a:endParaRPr altLang="en-US" dirty="0" sz="2000" lang="zh-CN" spc="150">
              <a:solidFill>
                <a:schemeClr val="tx1">
                  <a:lumMod val="85000"/>
                  <a:lumOff val="15000"/>
                </a:schemeClr>
              </a:solidFill>
              <a:latin typeface="+mn-ea"/>
              <a:sym typeface="+mn-ea"/>
            </a:endParaRPr>
          </a:p>
        </p:txBody>
      </p:sp>
      <p:sp>
        <p:nvSpPr>
          <p:cNvPr id="10500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教学效果评估：通过数据分析，对教学效果进行评估和反馈，不断优化课程设计和教学方法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26" name="标题 1"/>
          <p:cNvSpPr>
            <a:spLocks noGrp="1"/>
          </p:cNvSpPr>
          <p:nvPr>
            <p:ph type="title"/>
          </p:nvPr>
        </p:nvSpPr>
        <p:spPr/>
        <p:txBody>
          <a:bodyPr/>
          <a:p>
            <a:r>
              <a:rPr altLang="en-US" lang="zh-CN"/>
              <a:t>基于数据挖掘的教育资源分配与利用策略</a:t>
            </a:r>
            <a:endParaRPr altLang="en-US" lang="zh-CN"/>
          </a:p>
        </p:txBody>
      </p:sp>
      <p:sp>
        <p:nvSpPr>
          <p:cNvPr id="1050128" name="圆角矩形 26"/>
          <p:cNvSpPr/>
          <p:nvPr>
            <p:custDataLst>
              <p:tags r:id="rId1"/>
            </p:custDataLst>
          </p:nvPr>
        </p:nvSpPr>
        <p:spPr>
          <a:xfrm>
            <a:off x="55193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0" name="圆角矩形 28"/>
          <p:cNvSpPr/>
          <p:nvPr>
            <p:custDataLst>
              <p:tags r:id="rId2"/>
            </p:custDataLst>
          </p:nvPr>
        </p:nvSpPr>
        <p:spPr>
          <a:xfrm>
            <a:off x="553884"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32" name="文本框 31"/>
          <p:cNvSpPr txBox="1"/>
          <p:nvPr>
            <p:custDataLst>
              <p:tags r:id="rId3"/>
            </p:custDataLst>
          </p:nvPr>
        </p:nvSpPr>
        <p:spPr>
          <a:xfrm>
            <a:off x="657171" y="2303539"/>
            <a:ext cx="1469409" cy="329350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背景介绍：教育资源分配与利用现状及问题</a:t>
            </a:r>
            <a:endParaRPr altLang="en-US" dirty="0" lang="zh-CN" spc="200">
              <a:solidFill>
                <a:schemeClr val="tx1">
                  <a:lumMod val="85000"/>
                  <a:lumOff val="15000"/>
                </a:schemeClr>
              </a:solidFill>
              <a:latin typeface="+mn-ea"/>
              <a:sym typeface="+mn-ea"/>
            </a:endParaRPr>
          </a:p>
        </p:txBody>
      </p:sp>
      <p:sp>
        <p:nvSpPr>
          <p:cNvPr id="1050134" name="圆角矩形 29"/>
          <p:cNvSpPr/>
          <p:nvPr>
            <p:custDataLst>
              <p:tags r:id="rId4"/>
            </p:custDataLst>
          </p:nvPr>
        </p:nvSpPr>
        <p:spPr>
          <a:xfrm>
            <a:off x="243384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6" name="圆角矩形 32"/>
          <p:cNvSpPr/>
          <p:nvPr>
            <p:custDataLst>
              <p:tags r:id="rId5"/>
            </p:custDataLst>
          </p:nvPr>
        </p:nvSpPr>
        <p:spPr>
          <a:xfrm>
            <a:off x="243579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38" name="文本框 34"/>
          <p:cNvSpPr txBox="1"/>
          <p:nvPr>
            <p:custDataLst>
              <p:tags r:id="rId6"/>
            </p:custDataLst>
          </p:nvPr>
        </p:nvSpPr>
        <p:spPr>
          <a:xfrm>
            <a:off x="2539081" y="23035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数据挖掘技术应用：对教育资源相关数据进行采集、清洗、分析和挖掘</a:t>
            </a:r>
            <a:endParaRPr altLang="en-US" dirty="0" lang="zh-CN" spc="200">
              <a:solidFill>
                <a:schemeClr val="tx1">
                  <a:lumMod val="85000"/>
                  <a:lumOff val="15000"/>
                </a:schemeClr>
              </a:solidFill>
              <a:latin typeface="+mn-ea"/>
              <a:sym typeface="+mn-ea"/>
            </a:endParaRPr>
          </a:p>
        </p:txBody>
      </p:sp>
      <p:sp>
        <p:nvSpPr>
          <p:cNvPr id="1050140" name="圆角矩形 3"/>
          <p:cNvSpPr/>
          <p:nvPr>
            <p:custDataLst>
              <p:tags r:id="rId7"/>
            </p:custDataLst>
          </p:nvPr>
        </p:nvSpPr>
        <p:spPr>
          <a:xfrm>
            <a:off x="4315754"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2" name="圆角矩形 4"/>
          <p:cNvSpPr/>
          <p:nvPr>
            <p:custDataLst>
              <p:tags r:id="rId8"/>
            </p:custDataLst>
          </p:nvPr>
        </p:nvSpPr>
        <p:spPr>
          <a:xfrm>
            <a:off x="431770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44" name="文本框 5"/>
          <p:cNvSpPr txBox="1"/>
          <p:nvPr>
            <p:custDataLst>
              <p:tags r:id="rId9"/>
            </p:custDataLst>
          </p:nvPr>
        </p:nvSpPr>
        <p:spPr>
          <a:xfrm>
            <a:off x="4420990" y="23035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资源分配策略：基于数据挖掘结果，制定更加合理、公平的教育资源分配方案</a:t>
            </a:r>
            <a:endParaRPr altLang="en-US" dirty="0" lang="zh-CN" spc="200">
              <a:solidFill>
                <a:schemeClr val="tx1">
                  <a:lumMod val="85000"/>
                  <a:lumOff val="15000"/>
                </a:schemeClr>
              </a:solidFill>
              <a:latin typeface="+mn-ea"/>
              <a:sym typeface="+mn-ea"/>
            </a:endParaRPr>
          </a:p>
        </p:txBody>
      </p:sp>
      <p:sp>
        <p:nvSpPr>
          <p:cNvPr id="1050146" name="圆角矩形 8"/>
          <p:cNvSpPr/>
          <p:nvPr>
            <p:custDataLst>
              <p:tags r:id="rId10"/>
            </p:custDataLst>
          </p:nvPr>
        </p:nvSpPr>
        <p:spPr>
          <a:xfrm>
            <a:off x="6197663"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8" name="圆角矩形 9"/>
          <p:cNvSpPr/>
          <p:nvPr>
            <p:custDataLst>
              <p:tags r:id="rId11"/>
            </p:custDataLst>
          </p:nvPr>
        </p:nvSpPr>
        <p:spPr>
          <a:xfrm>
            <a:off x="6199612"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50" name="文本框 10"/>
          <p:cNvSpPr txBox="1"/>
          <p:nvPr>
            <p:custDataLst>
              <p:tags r:id="rId12"/>
            </p:custDataLst>
          </p:nvPr>
        </p:nvSpPr>
        <p:spPr>
          <a:xfrm>
            <a:off x="6302900" y="23035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资源利用策略：通过数据挖掘技术，提高教育资源的利用效率，降低浪费</a:t>
            </a:r>
            <a:endParaRPr altLang="en-US" dirty="0" lang="zh-CN" spc="200">
              <a:solidFill>
                <a:schemeClr val="tx1">
                  <a:lumMod val="85000"/>
                  <a:lumOff val="15000"/>
                </a:schemeClr>
              </a:solidFill>
              <a:latin typeface="+mn-ea"/>
              <a:sym typeface="+mn-ea"/>
            </a:endParaRPr>
          </a:p>
        </p:txBody>
      </p:sp>
      <p:sp>
        <p:nvSpPr>
          <p:cNvPr id="1050152" name="圆角矩形 6"/>
          <p:cNvSpPr/>
          <p:nvPr>
            <p:custDataLst>
              <p:tags r:id="rId13"/>
            </p:custDataLst>
          </p:nvPr>
        </p:nvSpPr>
        <p:spPr>
          <a:xfrm>
            <a:off x="8079573"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54" name="圆角矩形 7"/>
          <p:cNvSpPr/>
          <p:nvPr>
            <p:custDataLst>
              <p:tags r:id="rId14"/>
            </p:custDataLst>
          </p:nvPr>
        </p:nvSpPr>
        <p:spPr>
          <a:xfrm>
            <a:off x="8081522"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56" name="文本框 11"/>
          <p:cNvSpPr txBox="1"/>
          <p:nvPr>
            <p:custDataLst>
              <p:tags r:id="rId15"/>
            </p:custDataLst>
          </p:nvPr>
        </p:nvSpPr>
        <p:spPr>
          <a:xfrm>
            <a:off x="8184809" y="2304839"/>
            <a:ext cx="1469409" cy="3294803"/>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实践案例分析：介绍具体运用数据挖掘与分析改善教育流程的实践案例</a:t>
            </a:r>
            <a:endParaRPr altLang="en-US" dirty="0" lang="zh-CN" spc="200">
              <a:solidFill>
                <a:schemeClr val="tx1">
                  <a:lumMod val="85000"/>
                  <a:lumOff val="15000"/>
                </a:schemeClr>
              </a:solidFill>
              <a:latin typeface="+mn-ea"/>
              <a:sym typeface="+mn-ea"/>
            </a:endParaRPr>
          </a:p>
        </p:txBody>
      </p:sp>
      <p:sp>
        <p:nvSpPr>
          <p:cNvPr id="1050158" name="圆角矩形 16"/>
          <p:cNvSpPr/>
          <p:nvPr>
            <p:custDataLst>
              <p:tags r:id="rId16"/>
            </p:custDataLst>
          </p:nvPr>
        </p:nvSpPr>
        <p:spPr>
          <a:xfrm>
            <a:off x="9961482"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60" name="圆角矩形 17"/>
          <p:cNvSpPr/>
          <p:nvPr>
            <p:custDataLst>
              <p:tags r:id="rId17"/>
            </p:custDataLst>
          </p:nvPr>
        </p:nvSpPr>
        <p:spPr>
          <a:xfrm>
            <a:off x="9963431"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62" name="文本框 18"/>
          <p:cNvSpPr txBox="1"/>
          <p:nvPr>
            <p:custDataLst>
              <p:tags r:id="rId18"/>
            </p:custDataLst>
          </p:nvPr>
        </p:nvSpPr>
        <p:spPr>
          <a:xfrm>
            <a:off x="10066719" y="2304839"/>
            <a:ext cx="1469409" cy="3294803"/>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结论与展望：总结运用数据挖掘与分析改善教育流程的实践成果，并提出未来发展方向</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0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未来展望与挑战</a:t>
            </a:r>
            <a:endParaRPr altLang="en-US" dirty="0" lang="zh-CN">
              <a:solidFill>
                <a:schemeClr val="lt1">
                  <a:lumMod val="100000"/>
                </a:schemeClr>
              </a:solidFill>
            </a:endParaRPr>
          </a:p>
        </p:txBody>
      </p:sp>
      <p:sp>
        <p:nvSpPr>
          <p:cNvPr id="1050202"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76" name="标题 1"/>
          <p:cNvSpPr>
            <a:spLocks noGrp="1"/>
          </p:cNvSpPr>
          <p:nvPr>
            <p:ph type="title"/>
          </p:nvPr>
        </p:nvSpPr>
        <p:spPr/>
        <p:txBody>
          <a:bodyPr/>
          <a:p>
            <a:r>
              <a:rPr altLang="en-US" lang="zh-CN"/>
              <a:t>数据挖掘与分析在教育领域的未来发展趋势</a:t>
            </a:r>
            <a:endParaRPr altLang="en-US" lang="zh-CN"/>
          </a:p>
        </p:txBody>
      </p:sp>
      <p:sp>
        <p:nvSpPr>
          <p:cNvPr id="1050278"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0"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2"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4"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6"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跨学科合作与创新在教育领域的重要性</a:t>
            </a:r>
            <a:endParaRPr altLang="en-US" dirty="0" sz="1200" lang="zh-CN" spc="150">
              <a:solidFill>
                <a:srgbClr val="FFFFFF"/>
              </a:solidFill>
              <a:latin typeface="+mn-ea"/>
              <a:sym typeface="+mn-ea"/>
            </a:endParaRPr>
          </a:p>
        </p:txBody>
      </p:sp>
      <p:sp>
        <p:nvSpPr>
          <p:cNvPr id="1050288"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2"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大数据技术在教育领域的应用挑战与机遇</a:t>
            </a:r>
            <a:endParaRPr altLang="en-US" dirty="0" sz="1200" lang="zh-CN" spc="150">
              <a:solidFill>
                <a:schemeClr val="tx1">
                  <a:lumMod val="65000"/>
                  <a:lumOff val="35000"/>
                </a:schemeClr>
              </a:solidFill>
              <a:latin typeface="+mn-ea"/>
              <a:sym typeface="+mn-ea"/>
            </a:endParaRPr>
          </a:p>
        </p:txBody>
      </p:sp>
      <p:sp>
        <p:nvSpPr>
          <p:cNvPr id="1050294"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6"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8"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人工智能与机器学习在教育领域的应用前景</a:t>
            </a:r>
            <a:endParaRPr altLang="en-US" dirty="0" sz="1200" lang="zh-CN" spc="150">
              <a:solidFill>
                <a:srgbClr val="FFFFFF"/>
              </a:solidFill>
              <a:latin typeface="+mn-ea"/>
              <a:sym typeface="+mn-ea"/>
            </a:endParaRPr>
          </a:p>
        </p:txBody>
      </p:sp>
      <p:sp>
        <p:nvSpPr>
          <p:cNvPr id="1050300"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4"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数据挖掘与分析在教育领域的未来发展趋势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面临的挑战与问题</a:t>
            </a:r>
            <a:endParaRPr altLang="en-US" lang="zh-CN"/>
          </a:p>
        </p:txBody>
      </p:sp>
      <p:sp>
        <p:nvSpPr>
          <p:cNvPr id="105034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数据隐私和安全问题</a:t>
            </a:r>
            <a:endParaRPr altLang="en-US" dirty="0" sz="1200" lang="zh-CN" spc="150">
              <a:solidFill>
                <a:schemeClr val="tx1">
                  <a:lumMod val="65000"/>
                  <a:lumOff val="35000"/>
                </a:schemeClr>
              </a:solidFill>
              <a:latin typeface="+mn-ea"/>
              <a:sym typeface="+mn-ea"/>
            </a:endParaRPr>
          </a:p>
        </p:txBody>
      </p:sp>
      <p:sp>
        <p:nvSpPr>
          <p:cNvPr id="105034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数据质量与准确性问题</a:t>
            </a:r>
            <a:endParaRPr altLang="en-US" dirty="0" sz="1200" lang="zh-CN" spc="150">
              <a:solidFill>
                <a:schemeClr val="tx1">
                  <a:lumMod val="65000"/>
                  <a:lumOff val="35000"/>
                </a:schemeClr>
              </a:solidFill>
              <a:latin typeface="+mn-ea"/>
              <a:sym typeface="+mn-ea"/>
            </a:endParaRPr>
          </a:p>
        </p:txBody>
      </p:sp>
      <p:sp>
        <p:nvSpPr>
          <p:cNvPr id="105034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技术与人才短缺问题</a:t>
            </a:r>
            <a:endParaRPr altLang="en-US" dirty="0" sz="1200" lang="zh-CN" spc="150">
              <a:solidFill>
                <a:schemeClr val="tx1">
                  <a:lumMod val="65000"/>
                  <a:lumOff val="35000"/>
                </a:schemeClr>
              </a:solidFill>
              <a:latin typeface="+mn-ea"/>
              <a:sym typeface="+mn-ea"/>
            </a:endParaRPr>
          </a:p>
        </p:txBody>
      </p:sp>
      <p:sp>
        <p:nvSpPr>
          <p:cNvPr id="105035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法律法规与政策限制问题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解决方案与发展建议</a:t>
            </a:r>
            <a:endParaRPr altLang="en-US" lang="zh-CN"/>
          </a:p>
        </p:txBody>
      </p:sp>
      <p:sp>
        <p:nvSpPr>
          <p:cNvPr id="10503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未来展望：推动教育信息化发展，实现个性化教育</a:t>
            </a:r>
            <a:endParaRPr altLang="zh-CN" dirty="0" lang="en-US">
              <a:solidFill>
                <a:schemeClr val="dk1">
                  <a:lumMod val="80000"/>
                  <a:lumOff val="20000"/>
                </a:schemeClr>
              </a:solidFill>
              <a:latin typeface="+mn-ea"/>
              <a:sym typeface="+mn-ea"/>
            </a:endParaRPr>
          </a:p>
        </p:txBody>
      </p:sp>
      <p:sp>
        <p:nvSpPr>
          <p:cNvPr id="10503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解决方案：建立数据挖掘与分析模型，优化教育流程</a:t>
            </a:r>
            <a:endParaRPr altLang="en-US" dirty="0" lang="zh-CN">
              <a:solidFill>
                <a:schemeClr val="dk1">
                  <a:lumMod val="80000"/>
                  <a:lumOff val="20000"/>
                </a:schemeClr>
              </a:solidFill>
              <a:latin typeface="+mn-ea"/>
              <a:sym typeface="+mn-ea"/>
            </a:endParaRPr>
          </a:p>
        </p:txBody>
      </p:sp>
      <p:sp>
        <p:nvSpPr>
          <p:cNvPr id="10504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发展建议：加强数据安全保护，提高数据分析能力</a:t>
            </a:r>
            <a:endParaRPr altLang="en-US" dirty="0" lang="zh-CN">
              <a:solidFill>
                <a:schemeClr val="dk1">
                  <a:lumMod val="80000"/>
                  <a:lumOff val="20000"/>
                </a:schemeClr>
              </a:solidFill>
              <a:latin typeface="+mn-ea"/>
              <a:sym typeface="+mn-ea"/>
            </a:endParaRPr>
          </a:p>
        </p:txBody>
      </p:sp>
      <p:sp>
        <p:nvSpPr>
          <p:cNvPr id="10504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挑战：克服技术难题，提高教育质量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5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结论</a:t>
            </a:r>
            <a:endParaRPr altLang="en-US" dirty="0" lang="zh-CN">
              <a:solidFill>
                <a:schemeClr val="lt1">
                  <a:lumMod val="100000"/>
                </a:schemeClr>
              </a:solidFill>
            </a:endParaRPr>
          </a:p>
        </p:txBody>
      </p:sp>
      <p:sp>
        <p:nvSpPr>
          <p:cNvPr id="1050460"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534" name="标题 1"/>
          <p:cNvSpPr>
            <a:spLocks noGrp="1"/>
          </p:cNvSpPr>
          <p:nvPr>
            <p:ph type="title"/>
          </p:nvPr>
        </p:nvSpPr>
        <p:spPr/>
        <p:txBody>
          <a:bodyPr/>
          <a:p>
            <a:r>
              <a:rPr altLang="en-US" lang="zh-CN"/>
              <a:t>总结数据挖掘与分析在改善教育流程中的重要性与优势</a:t>
            </a:r>
            <a:endParaRPr altLang="en-US" lang="zh-CN"/>
          </a:p>
        </p:txBody>
      </p:sp>
      <p:sp>
        <p:nvSpPr>
          <p:cNvPr id="1050536"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数据挖掘与分析能够提供更准确、个性化的教育方案，提高教育质量和效果</a:t>
            </a:r>
            <a:endParaRPr altLang="en-US" dirty="0" sz="1200" lang="zh-CN" spc="150">
              <a:solidFill>
                <a:schemeClr val="tx1">
                  <a:lumMod val="65000"/>
                  <a:lumOff val="35000"/>
                </a:schemeClr>
              </a:solidFill>
              <a:latin typeface="+mn-ea"/>
              <a:sym typeface="+mn-ea"/>
            </a:endParaRPr>
          </a:p>
        </p:txBody>
      </p:sp>
      <p:sp>
        <p:nvSpPr>
          <p:cNvPr id="1050538"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数据挖掘与分析能够帮助教育机构更好地了解学生需求和行为，优化课程设置和教学方式</a:t>
            </a:r>
            <a:endParaRPr altLang="en-US" dirty="0" sz="1200" lang="zh-CN" spc="150">
              <a:solidFill>
                <a:schemeClr val="tx1">
                  <a:lumMod val="65000"/>
                  <a:lumOff val="35000"/>
                </a:schemeClr>
              </a:solidFill>
              <a:latin typeface="+mn-ea"/>
              <a:sym typeface="+mn-ea"/>
            </a:endParaRPr>
          </a:p>
        </p:txBody>
      </p:sp>
      <p:sp>
        <p:nvSpPr>
          <p:cNvPr id="1050540"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数据挖掘与分析能够发现教育流程中的问题和瓶颈，为改进和优化提供科学依据</a:t>
            </a:r>
            <a:endParaRPr altLang="en-US" dirty="0" sz="1200" lang="zh-CN" spc="150">
              <a:solidFill>
                <a:schemeClr val="tx1">
                  <a:lumMod val="65000"/>
                  <a:lumOff val="35000"/>
                </a:schemeClr>
              </a:solidFill>
              <a:latin typeface="+mn-ea"/>
              <a:sym typeface="+mn-ea"/>
            </a:endParaRPr>
          </a:p>
        </p:txBody>
      </p:sp>
      <p:sp>
        <p:nvSpPr>
          <p:cNvPr id="1050542"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数据挖掘与分析能够促进教育机构之间的合作与交流，共同推动教育行业的进步与发展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对未来发展的展望与建议</a:t>
            </a:r>
            <a:endParaRPr altLang="en-US" lang="zh-CN"/>
          </a:p>
        </p:txBody>
      </p:sp>
      <p:sp>
        <p:nvSpPr>
          <p:cNvPr id="105058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建立完善的数据挖掘与分析标准和规范</a:t>
            </a:r>
            <a:endParaRPr altLang="en-US" dirty="0" sz="2400" lang="zh-CN">
              <a:latin typeface="+mn-ea"/>
              <a:ea typeface="+mn-ea"/>
            </a:endParaRPr>
          </a:p>
        </p:txBody>
      </p:sp>
      <p:sp>
        <p:nvSpPr>
          <p:cNvPr id="105060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鼓励教育机构与科技公司合作，共同推动数据挖掘与分析在教育领域的发展</a:t>
            </a:r>
            <a:endParaRPr altLang="en-US" dirty="0" sz="2400" lang="zh-CN">
              <a:latin typeface="+mn-ea"/>
              <a:ea typeface="+mn-ea"/>
            </a:endParaRPr>
          </a:p>
        </p:txBody>
      </p:sp>
      <p:sp>
        <p:nvSpPr>
          <p:cNvPr id="105060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进一步推广数据挖掘与分析在教育流程中的应用</a:t>
            </a:r>
            <a:endParaRPr altLang="en-US" dirty="0" sz="2400" lang="zh-CN">
              <a:latin typeface="+mn-ea"/>
              <a:ea typeface="+mn-ea"/>
            </a:endParaRPr>
          </a:p>
        </p:txBody>
      </p:sp>
      <p:sp>
        <p:nvSpPr>
          <p:cNvPr id="105060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加强教师和学生对数据挖掘与分析的培训和学习</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64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644"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64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64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4*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4*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4*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4*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639_4*l_h_i*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4*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4*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4*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4*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639_4*l_h_i*1_5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4*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4*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4*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4*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4*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4*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4*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4*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39_4*l_h_f*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39_4*l_h_a*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7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2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5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7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2023-12-15T21:02:38Z</dcterms:created>
  <dcterms:modified xsi:type="dcterms:W3CDTF">2023-12-15T21:02:38Z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b02189cdd6c24d5494328fabd1b35781_21</vt:lpwstr>
  </property>
</Properties>
</file>