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96" r:id="rId1"/>
    <p:sldMasterId id="2147484833" r:id="rId2"/>
  </p:sldMasterIdLst>
  <p:notesMasterIdLst>
    <p:notesMasterId r:id="rId3"/>
  </p:notesMasterIdLst>
  <p:sldIdLst>
    <p:sldId id="769" r:id="rId4"/>
    <p:sldId id="773" r:id="rId5"/>
    <p:sldId id="776" r:id="rId6"/>
    <p:sldId id="779" r:id="rId7"/>
    <p:sldId id="785" r:id="rId9"/>
    <p:sldId id="788" r:id="rId10"/>
    <p:sldId id="791" r:id="rId11"/>
    <p:sldId id="794" r:id="rId12"/>
    <p:sldId id="800" r:id="rId14"/>
    <p:sldId id="803" r:id="rId15"/>
    <p:sldId id="806" r:id="rId16"/>
    <p:sldId id="809" r:id="rId17"/>
    <p:sldId id="812" r:id="rId18"/>
    <p:sldId id="818" r:id="rId20"/>
    <p:sldId id="821" r:id="rId21"/>
    <p:sldId id="824" r:id="rId22"/>
    <p:sldId id="827" r:id="rId23"/>
    <p:sldId id="833" r:id="rId25"/>
    <p:sldId id="836" r:id="rId26"/>
    <p:sldId id="839" r:id="rId27"/>
    <p:sldId id="842" r:id="rId28"/>
    <p:sldId id="845"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 id="2147484805" r:id="rId9"/>
    <p:sldLayoutId id="2147484806" r:id="rId10"/>
    <p:sldLayoutId id="21474848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34" r:id="rId1"/>
    <p:sldLayoutId id="2147484835" r:id="rId2"/>
    <p:sldLayoutId id="2147484836" r:id="rId3"/>
    <p:sldLayoutId id="2147484837" r:id="rId4"/>
    <p:sldLayoutId id="2147484838" r:id="rId5"/>
    <p:sldLayoutId id="2147484839" r:id="rId6"/>
    <p:sldLayoutId id="2147484840" r:id="rId7"/>
    <p:sldLayoutId id="2147484841" r:id="rId8"/>
    <p:sldLayoutId id="2147484842" r:id="rId9"/>
    <p:sldLayoutId id="2147484843" r:id="rId10"/>
    <p:sldLayoutId id="21474848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tags" Target="../tags/tag247.xml"/><Relationship Id="rId18" Type="http://schemas.openxmlformats.org/officeDocument/2006/relationships/tags" Target="../tags/tag248.xml"/><Relationship Id="rId19" Type="http://schemas.openxmlformats.org/officeDocument/2006/relationships/tags" Target="../tags/tag249.xml"/><Relationship Id="rId20" Type="http://schemas.openxmlformats.org/officeDocument/2006/relationships/tags" Target="../tags/tag250.xml"/><Relationship Id="rId21" Type="http://schemas.openxmlformats.org/officeDocument/2006/relationships/tags" Target="../tags/tag251.xml"/><Relationship Id="rId22" Type="http://schemas.openxmlformats.org/officeDocument/2006/relationships/tags" Target="../tags/tag252.xml"/><Relationship Id="rId23" Type="http://schemas.openxmlformats.org/officeDocument/2006/relationships/tags" Target="../tags/tag253.xml"/><Relationship Id="rId24" Type="http://schemas.openxmlformats.org/officeDocument/2006/relationships/tags" Target="../tags/tag254.xml"/><Relationship Id="rId25" Type="http://schemas.openxmlformats.org/officeDocument/2006/relationships/tags" Target="../tags/tag255.xml"/><Relationship Id="rId26" Type="http://schemas.openxmlformats.org/officeDocument/2006/relationships/tags" Target="../tags/tag256.xml"/><Relationship Id="rId27" Type="http://schemas.openxmlformats.org/officeDocument/2006/relationships/tags" Target="../tags/tag257.xml"/><Relationship Id="rId28" Type="http://schemas.openxmlformats.org/officeDocument/2006/relationships/tags" Target="../tags/tag258.xml"/><Relationship Id="rId29" Type="http://schemas.openxmlformats.org/officeDocument/2006/relationships/tags" Target="../tags/tag259.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tags" Target="../tags/tag324.xml"/><Relationship Id="rId18" Type="http://schemas.openxmlformats.org/officeDocument/2006/relationships/tags" Target="../tags/tag325.xml"/><Relationship Id="rId19" Type="http://schemas.openxmlformats.org/officeDocument/2006/relationships/tags" Target="../tags/tag326.xml"/><Relationship Id="rId20" Type="http://schemas.openxmlformats.org/officeDocument/2006/relationships/tags" Target="../tags/tag327.xml"/><Relationship Id="rId21" Type="http://schemas.openxmlformats.org/officeDocument/2006/relationships/tags" Target="../tags/tag328.xml"/><Relationship Id="rId22" Type="http://schemas.openxmlformats.org/officeDocument/2006/relationships/tags" Target="../tags/tag329.xml"/><Relationship Id="rId23" Type="http://schemas.openxmlformats.org/officeDocument/2006/relationships/tags" Target="../tags/tag330.xml"/><Relationship Id="rId24" Type="http://schemas.openxmlformats.org/officeDocument/2006/relationships/tags" Target="../tags/tag331.xml"/><Relationship Id="rId25" Type="http://schemas.openxmlformats.org/officeDocument/2006/relationships/tags" Target="../tags/tag332.xml"/><Relationship Id="rId26" Type="http://schemas.openxmlformats.org/officeDocument/2006/relationships/tags" Target="../tags/tag333.xml"/><Relationship Id="rId27" Type="http://schemas.openxmlformats.org/officeDocument/2006/relationships/tags" Target="../tags/tag334.xml"/><Relationship Id="rId28" Type="http://schemas.openxmlformats.org/officeDocument/2006/relationships/tags" Target="../tags/tag335.xml"/><Relationship Id="rId29" Type="http://schemas.openxmlformats.org/officeDocument/2006/relationships/tags" Target="../tags/tag336.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酒精饮品行业工作总结与展望</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93980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01.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1075690"/>
            <a:ext cx="4293235" cy="460375"/>
          </a:xfrm>
          <a:prstGeom prst="rect"/>
          <a:noFill/>
        </p:spPr>
        <p:txBody>
          <a:bodyPr rtlCol="0" wrap="square">
            <a:spAutoFit/>
          </a:bodyPr>
          <a:p>
            <a:pPr algn="r"/>
            <a:r>
              <a:rPr altLang="zh-CN" b="1" dirty="0" sz="2400" lang="en-US">
                <a:solidFill>
                  <a:schemeClr val="tx1"/>
                </a:solidFill>
                <a:latin typeface="+mj-ea"/>
                <a:ea typeface="+mj-ea"/>
              </a:rPr>
              <a:t>单击添加目录项标题</a:t>
            </a:r>
            <a:endParaRPr altLang="zh-CN" b="1" dirty="0" sz="24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7830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202311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02.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2136775"/>
            <a:ext cx="4293235" cy="460375"/>
          </a:xfrm>
          <a:prstGeom prst="rect"/>
          <a:noFill/>
        </p:spPr>
        <p:txBody>
          <a:bodyPr rtlCol="0" wrap="square">
            <a:spAutoFit/>
          </a:bodyPr>
          <a:p>
            <a:pPr algn="r"/>
            <a:r>
              <a:rPr altLang="zh-CN" b="1" dirty="0" sz="2400" lang="en-US">
                <a:solidFill>
                  <a:schemeClr val="tx1"/>
                </a:solidFill>
                <a:latin typeface="+mj-ea"/>
                <a:ea typeface="+mj-ea"/>
              </a:rPr>
              <a:t>行业概述</a:t>
            </a:r>
            <a:endParaRPr altLang="zh-CN" b="1" dirty="0" sz="24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84416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308419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03.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3175635"/>
            <a:ext cx="4293235" cy="460375"/>
          </a:xfrm>
          <a:prstGeom prst="rect"/>
          <a:noFill/>
        </p:spPr>
        <p:txBody>
          <a:bodyPr rtlCol="0" wrap="square">
            <a:spAutoFit/>
          </a:bodyPr>
          <a:p>
            <a:pPr algn="r"/>
            <a:r>
              <a:rPr altLang="zh-CN" b="1" dirty="0" sz="2400" lang="en-US">
                <a:solidFill>
                  <a:schemeClr val="tx1"/>
                </a:solidFill>
                <a:latin typeface="+mj-ea"/>
                <a:ea typeface="+mj-ea"/>
              </a:rPr>
              <a:t>工作总结</a:t>
            </a:r>
            <a:endParaRPr altLang="zh-CN" b="1" dirty="0" sz="24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88302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412305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04.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4192905"/>
            <a:ext cx="4293235" cy="460375"/>
          </a:xfrm>
          <a:prstGeom prst="rect"/>
          <a:noFill/>
        </p:spPr>
        <p:txBody>
          <a:bodyPr rtlCol="0" wrap="square">
            <a:spAutoFit/>
          </a:bodyPr>
          <a:p>
            <a:pPr algn="r"/>
            <a:r>
              <a:rPr altLang="zh-CN" b="1" dirty="0" sz="2400" lang="en-US">
                <a:solidFill>
                  <a:schemeClr val="tx1"/>
                </a:solidFill>
                <a:latin typeface="+mj-ea"/>
                <a:ea typeface="+mj-ea"/>
              </a:rPr>
              <a:t>市场分析</a:t>
            </a:r>
            <a:endParaRPr altLang="zh-CN" b="1" dirty="0" sz="24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89966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5139690"/>
            <a:ext cx="1098550" cy="70675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05.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5209540"/>
            <a:ext cx="4293235" cy="460375"/>
          </a:xfrm>
          <a:prstGeom prst="rect"/>
          <a:noFill/>
        </p:spPr>
        <p:txBody>
          <a:bodyPr rtlCol="0" wrap="square">
            <a:spAutoFit/>
          </a:bodyPr>
          <a:p>
            <a:pPr algn="r"/>
            <a:r>
              <a:rPr altLang="zh-CN" b="1" dirty="0" sz="2400" lang="en-US">
                <a:solidFill>
                  <a:schemeClr val="tx1"/>
                </a:solidFill>
                <a:latin typeface="+mj-ea"/>
                <a:ea typeface="+mj-ea"/>
              </a:rPr>
              <a:t>展望未来</a:t>
            </a:r>
            <a:endParaRPr altLang="zh-CN" b="1" dirty="0" sz="24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91629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8" name="副标题"/>
          <p:cNvSpPr>
            <a:spLocks noGrp="1"/>
          </p:cNvSpPr>
          <p:nvPr>
            <p:ph type="body" idx="1"/>
            <p:custDataLst>
              <p:tags r:id="rId1"/>
            </p:custDataLst>
          </p:nvPr>
        </p:nvSpPr>
        <p:spPr/>
        <p:txBody>
          <a:bodyPr/>
          <a:p>
            <a:r>
              <a:rPr altLang="en-US" lang="zh-CN"/>
              <a:t>章节副标题</a:t>
            </a:r>
            <a:endParaRPr altLang="en-US" lang="zh-CN"/>
          </a:p>
        </p:txBody>
      </p:sp>
      <p:sp>
        <p:nvSpPr>
          <p:cNvPr id="1048930"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2"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8" name="副标题"/>
          <p:cNvSpPr>
            <a:spLocks noGrp="1"/>
          </p:cNvSpPr>
          <p:nvPr>
            <p:ph type="body" idx="1"/>
            <p:custDataLst>
              <p:tags r:id="rId1"/>
            </p:custDataLst>
          </p:nvPr>
        </p:nvSpPr>
        <p:spPr/>
        <p:txBody>
          <a:bodyPr/>
          <a:p>
            <a:r>
              <a:rPr altLang="en-US" lang="zh-CN"/>
              <a:t>章节副标题</a:t>
            </a:r>
            <a:endParaRPr altLang="en-US" lang="zh-CN"/>
          </a:p>
        </p:txBody>
      </p:sp>
      <p:sp>
        <p:nvSpPr>
          <p:cNvPr id="1048990"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2" name="标题 1"/>
          <p:cNvSpPr>
            <a:spLocks noGrp="1"/>
          </p:cNvSpPr>
          <p:nvPr>
            <p:ph type="title"/>
            <p:custDataLst>
              <p:tags r:id="rId3"/>
            </p:custDataLst>
          </p:nvPr>
        </p:nvSpPr>
        <p:spPr/>
        <p:txBody>
          <a:bodyPr/>
          <a:p>
            <a:r>
              <a:rPr altLang="en-US" lang="zh-CN"/>
              <a:t>行业概述</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酒精饮品行业的定义与分类</a:t>
            </a:r>
            <a:endParaRPr altLang="en-US" lang="zh-CN"/>
          </a:p>
        </p:txBody>
      </p:sp>
      <p:sp>
        <p:nvSpPr>
          <p:cNvPr id="104908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定义：酒精饮品是指含有酒精成分的饮料，包括啤酒、葡萄酒、白酒等</a:t>
            </a:r>
            <a:endParaRPr altLang="en-US" dirty="0" sz="1200" lang="zh-CN" spc="150">
              <a:solidFill>
                <a:schemeClr val="tx1">
                  <a:lumMod val="85000"/>
                  <a:lumOff val="15000"/>
                </a:schemeClr>
              </a:solidFill>
              <a:latin typeface="+mn-ea"/>
              <a:sym typeface="+mn-ea"/>
            </a:endParaRPr>
          </a:p>
        </p:txBody>
      </p:sp>
      <p:sp>
        <p:nvSpPr>
          <p:cNvPr id="104908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分类：根据酒精含量、生产工艺、原料等特点，酒精饮品可分为多个种类，如白酒、啤酒、葡萄酒等</a:t>
            </a:r>
            <a:endParaRPr altLang="en-US" dirty="0" sz="1200" lang="zh-CN" spc="150">
              <a:solidFill>
                <a:schemeClr val="tx1">
                  <a:lumMod val="85000"/>
                  <a:lumOff val="15000"/>
                </a:schemeClr>
              </a:solidFill>
              <a:latin typeface="+mn-ea"/>
              <a:sym typeface="+mn-ea"/>
            </a:endParaRPr>
          </a:p>
        </p:txBody>
      </p:sp>
      <p:sp>
        <p:nvSpPr>
          <p:cNvPr id="104909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特点：酒精饮品具有独特的口感和风味，同时具有一定的营养价值和保健功能</a:t>
            </a:r>
            <a:endParaRPr altLang="en-US" dirty="0" sz="1200" lang="zh-CN" spc="150">
              <a:solidFill>
                <a:schemeClr val="tx1">
                  <a:lumMod val="85000"/>
                  <a:lumOff val="15000"/>
                </a:schemeClr>
              </a:solidFill>
              <a:latin typeface="+mn-ea"/>
              <a:sym typeface="+mn-ea"/>
            </a:endParaRPr>
          </a:p>
        </p:txBody>
      </p:sp>
      <p:sp>
        <p:nvSpPr>
          <p:cNvPr id="104909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消费群体：酒精饮品主要面向成年人消费群体，具有广泛的消费基础和市场前景</a:t>
            </a:r>
            <a:endParaRPr altLang="en-US" dirty="0" sz="1200" lang="zh-CN" spc="150">
              <a:solidFill>
                <a:schemeClr val="tx1">
                  <a:lumMod val="85000"/>
                  <a:lumOff val="15000"/>
                </a:schemeClr>
              </a:solidFill>
              <a:latin typeface="+mn-ea"/>
              <a:sym typeface="+mn-ea"/>
            </a:endParaRPr>
          </a:p>
        </p:txBody>
      </p:sp>
      <p:sp>
        <p:nvSpPr>
          <p:cNvPr id="104910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行业市场规模与增长趋势</a:t>
            </a:r>
            <a:endParaRPr altLang="en-US" lang="zh-CN"/>
          </a:p>
        </p:txBody>
      </p:sp>
      <p:sp>
        <p:nvSpPr>
          <p:cNvPr id="104914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5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市场规模：近年来，酒精饮品行业市场规模不断扩大，成为全球食品和饮料市场的重要组成部分。</a:t>
            </a:r>
            <a:endParaRPr altLang="en-US" dirty="0" sz="2000" lang="zh-CN" spc="200">
              <a:solidFill>
                <a:schemeClr val="tx1">
                  <a:lumMod val="85000"/>
                  <a:lumOff val="15000"/>
                </a:schemeClr>
              </a:solidFill>
              <a:latin typeface="+mn-ea"/>
              <a:sym typeface="+mn-ea"/>
            </a:endParaRPr>
          </a:p>
        </p:txBody>
      </p:sp>
      <p:sp>
        <p:nvSpPr>
          <p:cNvPr id="104915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增长趋势：随着消费者对健康、品质和口感的要求不断提高，酒精饮品行业呈现出快速增长的趋势。</a:t>
            </a:r>
            <a:endParaRPr altLang="en-US" dirty="0" sz="2000" lang="zh-CN" spc="200">
              <a:solidFill>
                <a:schemeClr val="tx1">
                  <a:lumMod val="85000"/>
                  <a:lumOff val="15000"/>
                </a:schemeClr>
              </a:solidFill>
              <a:latin typeface="+mn-ea"/>
              <a:sym typeface="+mn-ea"/>
            </a:endParaRPr>
          </a:p>
        </p:txBody>
      </p:sp>
      <p:sp>
        <p:nvSpPr>
          <p:cNvPr id="104916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未来预测：预计未来几年，酒精饮品行业将继续保持快速增长，市场规模将继续扩大。</a:t>
            </a:r>
            <a:endParaRPr altLang="en-US" dirty="0" sz="2000" lang="zh-CN" spc="200">
              <a:solidFill>
                <a:schemeClr val="tx1">
                  <a:lumMod val="85000"/>
                  <a:lumOff val="15000"/>
                </a:schemeClr>
              </a:solidFill>
              <a:latin typeface="+mn-ea"/>
              <a:sym typeface="+mn-ea"/>
            </a:endParaRPr>
          </a:p>
        </p:txBody>
      </p:sp>
      <p:sp>
        <p:nvSpPr>
          <p:cNvPr id="104916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影响因素：影响酒精饮品行业市场规模和增长趋势的因素包括消费者需求、政策法规、技术创新等。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0" name="标题 1"/>
          <p:cNvSpPr>
            <a:spLocks noGrp="1"/>
          </p:cNvSpPr>
          <p:nvPr>
            <p:ph type="title"/>
          </p:nvPr>
        </p:nvSpPr>
        <p:spPr/>
        <p:txBody>
          <a:bodyPr/>
          <a:p>
            <a:r>
              <a:rPr altLang="en-US" lang="zh-CN"/>
              <a:t>行业主要参与者与竞争格局</a:t>
            </a:r>
            <a:endParaRPr altLang="en-US" lang="zh-CN"/>
          </a:p>
        </p:txBody>
      </p:sp>
      <p:sp>
        <p:nvSpPr>
          <p:cNvPr id="104921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行业趋势：健康饮酒、个性化定制等</a:t>
            </a:r>
            <a:endParaRPr altLang="en-US" dirty="0" sz="2400" lang="zh-CN">
              <a:latin typeface="+mn-ea"/>
              <a:ea typeface="+mn-ea"/>
            </a:endParaRPr>
          </a:p>
        </p:txBody>
      </p:sp>
      <p:sp>
        <p:nvSpPr>
          <p:cNvPr id="104923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未来展望：技术创新、市场拓展等</a:t>
            </a:r>
            <a:endParaRPr altLang="en-US" dirty="0" sz="2400" lang="zh-CN">
              <a:latin typeface="+mn-ea"/>
              <a:ea typeface="+mn-ea"/>
            </a:endParaRPr>
          </a:p>
        </p:txBody>
      </p:sp>
      <p:sp>
        <p:nvSpPr>
          <p:cNvPr id="104923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主要参与者：各大酒厂、饮料公司、进口商等</a:t>
            </a:r>
            <a:endParaRPr altLang="en-US" dirty="0" sz="2400" lang="zh-CN">
              <a:latin typeface="+mn-ea"/>
              <a:ea typeface="+mn-ea"/>
            </a:endParaRPr>
          </a:p>
        </p:txBody>
      </p:sp>
      <p:sp>
        <p:nvSpPr>
          <p:cNvPr id="104923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竞争格局：市场份额分布、品牌竞争、价格战等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4" name="副标题"/>
          <p:cNvSpPr>
            <a:spLocks noGrp="1"/>
          </p:cNvSpPr>
          <p:nvPr>
            <p:ph type="body" idx="1"/>
            <p:custDataLst>
              <p:tags r:id="rId1"/>
            </p:custDataLst>
          </p:nvPr>
        </p:nvSpPr>
        <p:spPr/>
        <p:txBody>
          <a:bodyPr/>
          <a:p>
            <a:r>
              <a:rPr altLang="en-US" lang="zh-CN"/>
              <a:t>章节副标题</a:t>
            </a:r>
            <a:endParaRPr altLang="en-US" lang="zh-CN"/>
          </a:p>
        </p:txBody>
      </p:sp>
      <p:sp>
        <p:nvSpPr>
          <p:cNvPr id="104927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278" name="标题 1"/>
          <p:cNvSpPr>
            <a:spLocks noGrp="1"/>
          </p:cNvSpPr>
          <p:nvPr>
            <p:ph type="title"/>
            <p:custDataLst>
              <p:tags r:id="rId3"/>
            </p:custDataLst>
          </p:nvPr>
        </p:nvSpPr>
        <p:spPr/>
        <p:txBody>
          <a:bodyPr/>
          <a:p>
            <a:r>
              <a:rPr altLang="en-US" lang="zh-CN"/>
              <a:t>工作总结</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8" name="标题 1"/>
          <p:cNvSpPr>
            <a:spLocks noGrp="1"/>
          </p:cNvSpPr>
          <p:nvPr>
            <p:ph type="title"/>
          </p:nvPr>
        </p:nvSpPr>
        <p:spPr/>
        <p:txBody>
          <a:bodyPr/>
          <a:p>
            <a:r>
              <a:rPr altLang="en-US" lang="zh-CN"/>
              <a:t>行业政策与法规回顾</a:t>
            </a:r>
            <a:endParaRPr altLang="en-US" lang="zh-CN"/>
          </a:p>
        </p:txBody>
      </p:sp>
      <p:sp>
        <p:nvSpPr>
          <p:cNvPr id="104937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行业趋势：探讨这些法规和政策对行业未来发展的影响和趋势</a:t>
            </a:r>
            <a:endParaRPr altLang="en-US" dirty="0" sz="2400" lang="zh-CN">
              <a:latin typeface="+mn-ea"/>
              <a:ea typeface="+mn-ea"/>
            </a:endParaRPr>
          </a:p>
        </p:txBody>
      </p:sp>
      <p:sp>
        <p:nvSpPr>
          <p:cNvPr id="104938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挑战与机遇：分析行业面临的挑战以及未来发展的机遇</a:t>
            </a:r>
            <a:endParaRPr altLang="en-US" dirty="0" sz="2400" lang="zh-CN">
              <a:latin typeface="+mn-ea"/>
              <a:ea typeface="+mn-ea"/>
            </a:endParaRPr>
          </a:p>
        </p:txBody>
      </p:sp>
      <p:sp>
        <p:nvSpPr>
          <p:cNvPr id="104939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行业法规：回顾过去一年中与酒精饮品行业相关的法规和政策</a:t>
            </a:r>
            <a:endParaRPr altLang="en-US" dirty="0" sz="2400" lang="zh-CN">
              <a:latin typeface="+mn-ea"/>
              <a:ea typeface="+mn-ea"/>
            </a:endParaRPr>
          </a:p>
        </p:txBody>
      </p:sp>
      <p:sp>
        <p:nvSpPr>
          <p:cNvPr id="104939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监管措施：分析这些法规和政策对行业的影响以及监管措施的实施情况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行业技术创新与产品升级</a:t>
            </a:r>
            <a:endParaRPr altLang="en-US" lang="zh-CN"/>
          </a:p>
        </p:txBody>
      </p:sp>
      <p:sp>
        <p:nvSpPr>
          <p:cNvPr id="10494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创新与升级的成果：介绍行业技术创新和产品升级带来的成果，如销售额增长、市场份额扩大、品牌影响力提升等。</a:t>
            </a:r>
            <a:endParaRPr altLang="zh-CN" dirty="0" lang="en-US">
              <a:solidFill>
                <a:schemeClr val="dk1">
                  <a:lumMod val="80000"/>
                  <a:lumOff val="20000"/>
                </a:schemeClr>
              </a:solidFill>
              <a:latin typeface="+mn-ea"/>
              <a:sym typeface="+mn-ea"/>
            </a:endParaRPr>
          </a:p>
        </p:txBody>
      </p:sp>
      <p:sp>
        <p:nvSpPr>
          <p:cNvPr id="10494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行业技术创新：介绍酒精饮品行业在技术方面的创新，如生产工艺、设备、包装等方面的改进，提高生产效率和产品质量。</a:t>
            </a:r>
            <a:endParaRPr altLang="en-US" dirty="0" lang="zh-CN">
              <a:solidFill>
                <a:schemeClr val="dk1">
                  <a:lumMod val="80000"/>
                  <a:lumOff val="20000"/>
                </a:schemeClr>
              </a:solidFill>
              <a:latin typeface="+mn-ea"/>
              <a:sym typeface="+mn-ea"/>
            </a:endParaRPr>
          </a:p>
        </p:txBody>
      </p:sp>
      <p:sp>
        <p:nvSpPr>
          <p:cNvPr id="10494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产品升级：介绍酒精饮品行业在产品方面的升级，如口感、品质、功能等方面的提升，满足消费者日益增长的需求和口味变化。</a:t>
            </a:r>
            <a:endParaRPr altLang="en-US" dirty="0" lang="zh-CN">
              <a:solidFill>
                <a:schemeClr val="dk1">
                  <a:lumMod val="80000"/>
                  <a:lumOff val="20000"/>
                </a:schemeClr>
              </a:solidFill>
              <a:latin typeface="+mn-ea"/>
              <a:sym typeface="+mn-ea"/>
            </a:endParaRPr>
          </a:p>
        </p:txBody>
      </p:sp>
      <p:sp>
        <p:nvSpPr>
          <p:cNvPr id="10494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未来展望：展望未来酒精饮品行业在技术创新和产品升级方面的趋势和发展方向，为行业的发展提供参考和借鉴。</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行业营销策略与市场推广</a:t>
            </a:r>
            <a:endParaRPr altLang="en-US" lang="zh-CN"/>
          </a:p>
        </p:txBody>
      </p:sp>
      <p:sp>
        <p:nvSpPr>
          <p:cNvPr id="104950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营销策略：针对不同消费群体，制定个性化的营销策略，提高品牌知名度和美誉度</a:t>
            </a:r>
            <a:endParaRPr altLang="en-US" dirty="0" sz="1200" lang="zh-CN" spc="150">
              <a:solidFill>
                <a:schemeClr val="tx1">
                  <a:lumMod val="85000"/>
                  <a:lumOff val="15000"/>
                </a:schemeClr>
              </a:solidFill>
              <a:latin typeface="+mn-ea"/>
              <a:sym typeface="+mn-ea"/>
            </a:endParaRPr>
          </a:p>
        </p:txBody>
      </p:sp>
      <p:sp>
        <p:nvSpPr>
          <p:cNvPr id="104950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市场推广：通过广告、促销、公关等多种手段，扩大市场份额，提高销售额</a:t>
            </a:r>
            <a:endParaRPr altLang="en-US" dirty="0" sz="1200" lang="zh-CN" spc="150">
              <a:solidFill>
                <a:schemeClr val="tx1">
                  <a:lumMod val="85000"/>
                  <a:lumOff val="15000"/>
                </a:schemeClr>
              </a:solidFill>
              <a:latin typeface="+mn-ea"/>
              <a:sym typeface="+mn-ea"/>
            </a:endParaRPr>
          </a:p>
        </p:txBody>
      </p:sp>
      <p:sp>
        <p:nvSpPr>
          <p:cNvPr id="104951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渠道拓展：积极开拓线上和线下销售渠道，增加产品覆盖面，提高销售效率</a:t>
            </a:r>
            <a:endParaRPr altLang="en-US" dirty="0" sz="1200" lang="zh-CN" spc="150">
              <a:solidFill>
                <a:schemeClr val="tx1">
                  <a:lumMod val="85000"/>
                  <a:lumOff val="15000"/>
                </a:schemeClr>
              </a:solidFill>
              <a:latin typeface="+mn-ea"/>
              <a:sym typeface="+mn-ea"/>
            </a:endParaRPr>
          </a:p>
        </p:txBody>
      </p:sp>
      <p:sp>
        <p:nvSpPr>
          <p:cNvPr id="104952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合作伙伴关系：与供应商、经销商等合作伙伴建立良好的合作关系，共同推动行业发展</a:t>
            </a:r>
            <a:endParaRPr altLang="en-US" dirty="0" sz="1200" lang="zh-CN" spc="150">
              <a:solidFill>
                <a:schemeClr val="tx1">
                  <a:lumMod val="85000"/>
                  <a:lumOff val="15000"/>
                </a:schemeClr>
              </a:solidFill>
              <a:latin typeface="+mn-ea"/>
              <a:sym typeface="+mn-ea"/>
            </a:endParaRPr>
          </a:p>
        </p:txBody>
      </p:sp>
      <p:sp>
        <p:nvSpPr>
          <p:cNvPr id="104952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行业供应链管理与优化</a:t>
            </a:r>
            <a:endParaRPr altLang="en-US" lang="zh-CN"/>
          </a:p>
        </p:txBody>
      </p:sp>
      <p:sp>
        <p:nvSpPr>
          <p:cNvPr id="1049570"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572"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574"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576"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供应链管理现状：对酒精饮品行业供应链管理的现状进行概述，包括供应商、生产商、分销商和零售商等各个环节。</a:t>
            </a:r>
            <a:endParaRPr altLang="en-US" sz="1600" lang="zh-CN" spc="150">
              <a:solidFill>
                <a:schemeClr val="tx1">
                  <a:lumMod val="65000"/>
                  <a:lumOff val="35000"/>
                </a:schemeClr>
              </a:solidFill>
              <a:latin typeface="+mn-ea"/>
            </a:endParaRPr>
          </a:p>
        </p:txBody>
      </p:sp>
      <p:sp>
        <p:nvSpPr>
          <p:cNvPr id="1049578"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580"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582"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584"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供应链优化措施：介绍酒精饮品行业在供应链管理方面采取的优化措施，如供应商选择、采购策略、库存管理、物流配送等方面的改进。</a:t>
            </a:r>
            <a:endParaRPr altLang="en-US" sz="1600" lang="zh-CN" spc="150">
              <a:solidFill>
                <a:schemeClr val="tx1">
                  <a:lumMod val="65000"/>
                  <a:lumOff val="35000"/>
                </a:schemeClr>
              </a:solidFill>
              <a:latin typeface="+mn-ea"/>
            </a:endParaRPr>
          </a:p>
        </p:txBody>
      </p:sp>
      <p:sp>
        <p:nvSpPr>
          <p:cNvPr id="1049586"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588"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590"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592"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供应链协同与沟通：强调酒精饮品行业在供应链协同与沟通方面的努力，包括与供应商、生产商、分销商和零售商之间的信息共享、合作与沟通机制的建立。</a:t>
            </a:r>
            <a:endParaRPr altLang="en-US" sz="1600" lang="zh-CN" spc="150">
              <a:solidFill>
                <a:schemeClr val="tx1">
                  <a:lumMod val="65000"/>
                  <a:lumOff val="35000"/>
                </a:schemeClr>
              </a:solidFill>
              <a:latin typeface="+mn-ea"/>
            </a:endParaRPr>
          </a:p>
        </p:txBody>
      </p:sp>
      <p:sp>
        <p:nvSpPr>
          <p:cNvPr id="1049594"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596"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598"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600"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供应链风险管理：分析酒精饮品行业在供应链管理过程中可能面临的风险，如供应商不稳定、价格波动、物流中断等，并提出相应的风险管理措施。</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40" name="副标题"/>
          <p:cNvSpPr>
            <a:spLocks noGrp="1"/>
          </p:cNvSpPr>
          <p:nvPr>
            <p:ph type="body" idx="1"/>
            <p:custDataLst>
              <p:tags r:id="rId1"/>
            </p:custDataLst>
          </p:nvPr>
        </p:nvSpPr>
        <p:spPr/>
        <p:txBody>
          <a:bodyPr/>
          <a:p>
            <a:r>
              <a:rPr altLang="en-US" lang="zh-CN"/>
              <a:t>章节副标题</a:t>
            </a:r>
            <a:endParaRPr altLang="en-US" lang="zh-CN"/>
          </a:p>
        </p:txBody>
      </p:sp>
      <p:sp>
        <p:nvSpPr>
          <p:cNvPr id="1049642"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44" name="标题 1"/>
          <p:cNvSpPr>
            <a:spLocks noGrp="1"/>
          </p:cNvSpPr>
          <p:nvPr>
            <p:ph type="title"/>
            <p:custDataLst>
              <p:tags r:id="rId3"/>
            </p:custDataLst>
          </p:nvPr>
        </p:nvSpPr>
        <p:spPr/>
        <p:txBody>
          <a:bodyPr/>
          <a:p>
            <a:r>
              <a:rPr altLang="en-US" lang="zh-CN"/>
              <a:t>市场分析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4" name="标题 1"/>
          <p:cNvSpPr>
            <a:spLocks noGrp="1"/>
          </p:cNvSpPr>
          <p:nvPr>
            <p:ph type="title"/>
          </p:nvPr>
        </p:nvSpPr>
        <p:spPr/>
        <p:txBody>
          <a:bodyPr/>
          <a:p>
            <a:r>
              <a:rPr altLang="en-US" lang="zh-CN"/>
              <a:t>消费者需求与行为分析</a:t>
            </a:r>
            <a:endParaRPr altLang="en-US" lang="zh-CN"/>
          </a:p>
        </p:txBody>
      </p:sp>
      <p:sp>
        <p:nvSpPr>
          <p:cNvPr id="104973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消费者需求：对酒精饮品的需求和偏好</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市场趋势：消费者需求和行为的变化趋势对酒精饮品行业的影响</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消费者群体特征：不同年龄、性别、地域的消费者对酒精饮品的需求和行为差异</a:t>
            </a:r>
            <a:endParaRPr altLang="en-US" dirty="0" sz="1200" lang="zh-CN" spc="150">
              <a:solidFill>
                <a:schemeClr val="tx1">
                  <a:lumMod val="65000"/>
                  <a:lumOff val="35000"/>
                </a:schemeClr>
              </a:solidFill>
              <a:latin typeface="+mn-ea"/>
              <a:sym typeface="+mn-ea"/>
            </a:endParaRPr>
          </a:p>
        </p:txBody>
      </p:sp>
      <p:sp>
        <p:nvSpPr>
          <p:cNvPr id="104977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消费者行为：购买酒精饮品的行为习惯和决策过程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市场竞争格局与趋势分析</a:t>
            </a:r>
            <a:endParaRPr altLang="en-US" lang="zh-CN"/>
          </a:p>
        </p:txBody>
      </p:sp>
      <p:sp>
        <p:nvSpPr>
          <p:cNvPr id="10498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行业趋势分析：消费者需求变化、技术创新、政策法规等对行业的影响</a:t>
            </a:r>
            <a:endParaRPr altLang="en-US" sz="1400" lang="zh-CN" spc="150">
              <a:solidFill>
                <a:schemeClr val="tx1"/>
              </a:solidFill>
              <a:effectLst/>
              <a:latin typeface="+mn-ea"/>
              <a:sym typeface="+mn-ea"/>
            </a:endParaRPr>
          </a:p>
        </p:txBody>
      </p:sp>
      <p:sp>
        <p:nvSpPr>
          <p:cNvPr id="10498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市场竞争格局：各品牌市场份额、销售渠道、价格策略等</a:t>
            </a:r>
            <a:endParaRPr altLang="en-US" dirty="0" sz="1400" lang="zh-CN" spc="150">
              <a:solidFill>
                <a:schemeClr val="tx1"/>
              </a:solidFill>
              <a:effectLst/>
              <a:latin typeface="+mn-ea"/>
              <a:sym typeface="+mn-ea"/>
            </a:endParaRPr>
          </a:p>
        </p:txBody>
      </p:sp>
      <p:sp>
        <p:nvSpPr>
          <p:cNvPr id="10498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未来市场预测：市场规模、增长率、竞争格局等预测</a:t>
            </a:r>
            <a:endParaRPr altLang="en-US" sz="1400" lang="zh-CN" spc="150">
              <a:solidFill>
                <a:schemeClr val="tx1"/>
              </a:solidFill>
              <a:effectLst/>
              <a:latin typeface="+mn-ea"/>
              <a:sym typeface="+mn-ea"/>
            </a:endParaRPr>
          </a:p>
        </p:txBody>
      </p:sp>
      <p:sp>
        <p:nvSpPr>
          <p:cNvPr id="10498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应对策略建议：针对市场竞争和行业趋势，提出相应的策略建议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4" name="标题 1"/>
          <p:cNvSpPr>
            <a:spLocks noGrp="1"/>
          </p:cNvSpPr>
          <p:nvPr>
            <p:ph type="title"/>
          </p:nvPr>
        </p:nvSpPr>
        <p:spPr/>
        <p:txBody>
          <a:bodyPr/>
          <a:p>
            <a:r>
              <a:rPr altLang="en-US" lang="zh-CN"/>
              <a:t>行业市场机会与挑战分析</a:t>
            </a:r>
            <a:endParaRPr altLang="en-US" lang="zh-CN"/>
          </a:p>
        </p:txBody>
      </p:sp>
      <p:sp>
        <p:nvSpPr>
          <p:cNvPr id="104987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行业市场规模及增长趋势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市场竞争格局及主要企业情况</a:t>
            </a:r>
            <a:endParaRPr dirty="0" sz="2000" err="1">
              <a:solidFill>
                <a:schemeClr val="tx1">
                  <a:lumMod val="75000"/>
                  <a:lumOff val="25000"/>
                </a:schemeClr>
              </a:solidFill>
              <a:latin typeface="+mn-ea"/>
              <a:ea typeface="+mn-ea"/>
              <a:cs typeface="+mn-ea"/>
              <a:sym typeface="+mn-lt"/>
            </a:endParaRPr>
          </a:p>
        </p:txBody>
      </p:sp>
      <p:sp>
        <p:nvSpPr>
          <p:cNvPr id="104989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0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行业发展趋势及未来机会与挑战</a:t>
            </a:r>
            <a:endParaRPr dirty="0" sz="2000" err="1">
              <a:solidFill>
                <a:schemeClr val="tx1">
                  <a:lumMod val="75000"/>
                  <a:lumOff val="25000"/>
                </a:schemeClr>
              </a:solidFill>
              <a:latin typeface="+mn-ea"/>
              <a:ea typeface="+mn-ea"/>
              <a:cs typeface="+mn-ea"/>
              <a:sym typeface="+mn-lt"/>
            </a:endParaRPr>
          </a:p>
        </p:txBody>
      </p:sp>
      <p:sp>
        <p:nvSpPr>
          <p:cNvPr id="10499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消费者需求特点及变化趋势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54" name="副标题"/>
          <p:cNvSpPr>
            <a:spLocks noGrp="1"/>
          </p:cNvSpPr>
          <p:nvPr>
            <p:ph type="body" idx="1"/>
            <p:custDataLst>
              <p:tags r:id="rId1"/>
            </p:custDataLst>
          </p:nvPr>
        </p:nvSpPr>
        <p:spPr/>
        <p:txBody>
          <a:bodyPr/>
          <a:p>
            <a:r>
              <a:rPr altLang="en-US" lang="zh-CN"/>
              <a:t>章节副标题</a:t>
            </a:r>
            <a:endParaRPr altLang="en-US" lang="zh-CN"/>
          </a:p>
        </p:txBody>
      </p:sp>
      <p:sp>
        <p:nvSpPr>
          <p:cNvPr id="1049956"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58" name="标题 1"/>
          <p:cNvSpPr>
            <a:spLocks noGrp="1"/>
          </p:cNvSpPr>
          <p:nvPr>
            <p:ph type="title"/>
            <p:custDataLst>
              <p:tags r:id="rId3"/>
            </p:custDataLst>
          </p:nvPr>
        </p:nvSpPr>
        <p:spPr/>
        <p:txBody>
          <a:bodyPr/>
          <a:p>
            <a:r>
              <a:rPr altLang="en-US" lang="zh-CN"/>
              <a:t>展望未来</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行业发展趋势预测</a:t>
            </a:r>
            <a:endParaRPr altLang="en-US" lang="zh-CN"/>
          </a:p>
        </p:txBody>
      </p:sp>
      <p:sp>
        <p:nvSpPr>
          <p:cNvPr id="10500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数字化和智能化趋势：随着科技的发展，未来酒精饮品将更加注重数字化和智能化生产和管理</a:t>
            </a:r>
            <a:endParaRPr altLang="zh-CN" dirty="0" lang="en-US">
              <a:solidFill>
                <a:schemeClr val="dk1">
                  <a:lumMod val="80000"/>
                  <a:lumOff val="20000"/>
                </a:schemeClr>
              </a:solidFill>
              <a:latin typeface="+mn-ea"/>
              <a:sym typeface="+mn-ea"/>
            </a:endParaRPr>
          </a:p>
        </p:txBody>
      </p:sp>
      <p:sp>
        <p:nvSpPr>
          <p:cNvPr id="10500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健康消费趋势：消费者越来越注重健康，未来酒精饮品将更加注重健康和天然</a:t>
            </a:r>
            <a:endParaRPr altLang="en-US" dirty="0" sz="1600" lang="zh-CN">
              <a:solidFill>
                <a:schemeClr val="dk1">
                  <a:lumMod val="80000"/>
                  <a:lumOff val="20000"/>
                </a:schemeClr>
              </a:solidFill>
              <a:latin typeface="+mn-ea"/>
              <a:sym typeface="+mn-ea"/>
            </a:endParaRPr>
          </a:p>
        </p:txBody>
      </p:sp>
      <p:sp>
        <p:nvSpPr>
          <p:cNvPr id="10500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多元化和个性化趋势：消费者需求多样化，未来酒精饮品将更加注重产品创新和个性化</a:t>
            </a:r>
            <a:endParaRPr altLang="en-US" dirty="0" lang="zh-CN">
              <a:solidFill>
                <a:schemeClr val="dk1">
                  <a:lumMod val="80000"/>
                  <a:lumOff val="20000"/>
                </a:schemeClr>
              </a:solidFill>
              <a:latin typeface="+mn-ea"/>
              <a:sym typeface="+mn-ea"/>
            </a:endParaRPr>
          </a:p>
        </p:txBody>
      </p:sp>
      <p:sp>
        <p:nvSpPr>
          <p:cNvPr id="10500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环保和可持续发展趋势：未来酒精饮品将更加注重环保和可持续发展，推动绿色生产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行业技术创新方向预测</a:t>
            </a:r>
            <a:endParaRPr altLang="en-US" lang="zh-CN"/>
          </a:p>
        </p:txBody>
      </p:sp>
      <p:sp>
        <p:nvSpPr>
          <p:cNvPr id="105012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8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智能化生产：引入人工智能、大数据等技术，提高生产效率和质量</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跨界合作：与其他行业进行合作，拓展业务范围和市场空间</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个性化定制：满足消费者多样化需求，提供个性化定制服务</a:t>
            </a:r>
            <a:endParaRPr altLang="en-US" dirty="0" sz="1200" lang="zh-CN" spc="150">
              <a:solidFill>
                <a:schemeClr val="tx1">
                  <a:lumMod val="65000"/>
                  <a:lumOff val="35000"/>
                </a:schemeClr>
              </a:solidFill>
              <a:latin typeface="+mn-ea"/>
              <a:sym typeface="+mn-ea"/>
            </a:endParaRPr>
          </a:p>
        </p:txBody>
      </p:sp>
      <p:sp>
        <p:nvSpPr>
          <p:cNvPr id="105016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绿色环保：推广环保材料和工艺，降低能源消耗和排放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04" name="标题 1"/>
          <p:cNvSpPr>
            <a:spLocks noGrp="1"/>
          </p:cNvSpPr>
          <p:nvPr>
            <p:ph type="title"/>
          </p:nvPr>
        </p:nvSpPr>
        <p:spPr/>
        <p:txBody>
          <a:bodyPr/>
          <a:p>
            <a:r>
              <a:rPr altLang="en-US" lang="zh-CN"/>
              <a:t>行业市场拓展方向预测</a:t>
            </a:r>
            <a:endParaRPr altLang="en-US" lang="zh-CN"/>
          </a:p>
        </p:txBody>
      </p:sp>
      <p:sp>
        <p:nvSpPr>
          <p:cNvPr id="10502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拓展健康养生市场</a:t>
            </a:r>
            <a:endParaRPr altLang="zh-CN" dirty="0" lang="en-US">
              <a:solidFill>
                <a:schemeClr val="dk1">
                  <a:lumMod val="80000"/>
                  <a:lumOff val="20000"/>
                </a:schemeClr>
              </a:solidFill>
              <a:latin typeface="+mn-ea"/>
              <a:sym typeface="+mn-ea"/>
            </a:endParaRPr>
          </a:p>
        </p:txBody>
      </p:sp>
      <p:sp>
        <p:nvSpPr>
          <p:cNvPr id="10502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拓展国际市场</a:t>
            </a:r>
            <a:endParaRPr altLang="en-US" dirty="0" lang="zh-CN">
              <a:solidFill>
                <a:schemeClr val="dk1">
                  <a:lumMod val="80000"/>
                  <a:lumOff val="20000"/>
                </a:schemeClr>
              </a:solidFill>
              <a:latin typeface="+mn-ea"/>
              <a:sym typeface="+mn-ea"/>
            </a:endParaRPr>
          </a:p>
        </p:txBody>
      </p:sp>
      <p:sp>
        <p:nvSpPr>
          <p:cNvPr id="10502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拓展线上销售渠道</a:t>
            </a:r>
            <a:endParaRPr altLang="en-US" dirty="0" lang="zh-CN">
              <a:solidFill>
                <a:schemeClr val="dk1">
                  <a:lumMod val="80000"/>
                  <a:lumOff val="20000"/>
                </a:schemeClr>
              </a:solidFill>
              <a:latin typeface="+mn-ea"/>
              <a:sym typeface="+mn-ea"/>
            </a:endParaRPr>
          </a:p>
        </p:txBody>
      </p:sp>
      <p:sp>
        <p:nvSpPr>
          <p:cNvPr id="10502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拓展个性化定制市场</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76" name="标题 1"/>
          <p:cNvSpPr>
            <a:spLocks noGrp="1"/>
          </p:cNvSpPr>
          <p:nvPr>
            <p:ph type="title"/>
          </p:nvPr>
        </p:nvSpPr>
        <p:spPr/>
        <p:txBody>
          <a:bodyPr/>
          <a:p>
            <a:r>
              <a:rPr altLang="en-US" lang="zh-CN"/>
              <a:t>行业政策法规变化预测</a:t>
            </a:r>
            <a:endParaRPr altLang="en-US" lang="zh-CN"/>
          </a:p>
        </p:txBody>
      </p:sp>
      <p:sp>
        <p:nvSpPr>
          <p:cNvPr id="10502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未来政策法规对酒精饮品行业的影响</a:t>
            </a:r>
            <a:endParaRPr altLang="en-US" dirty="0" sz="1200" lang="zh-CN" spc="150">
              <a:solidFill>
                <a:schemeClr val="tx1">
                  <a:lumMod val="65000"/>
                  <a:lumOff val="35000"/>
                </a:schemeClr>
              </a:solidFill>
              <a:latin typeface="+mn-ea"/>
              <a:sym typeface="+mn-ea"/>
            </a:endParaRPr>
          </a:p>
        </p:txBody>
      </p:sp>
      <p:sp>
        <p:nvSpPr>
          <p:cNvPr id="10502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行业监管政策的调整和变化</a:t>
            </a:r>
            <a:endParaRPr altLang="en-US" dirty="0" sz="1200" lang="zh-CN" spc="150">
              <a:solidFill>
                <a:schemeClr val="tx1">
                  <a:lumMod val="65000"/>
                  <a:lumOff val="35000"/>
                </a:schemeClr>
              </a:solidFill>
              <a:latin typeface="+mn-ea"/>
              <a:sym typeface="+mn-ea"/>
            </a:endParaRPr>
          </a:p>
        </p:txBody>
      </p:sp>
      <p:sp>
        <p:nvSpPr>
          <p:cNvPr id="10502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消费者权益保护法规的完善</a:t>
            </a:r>
            <a:endParaRPr altLang="en-US" dirty="0" sz="1200" lang="zh-CN" spc="150">
              <a:solidFill>
                <a:schemeClr val="tx1">
                  <a:lumMod val="65000"/>
                  <a:lumOff val="35000"/>
                </a:schemeClr>
              </a:solidFill>
              <a:latin typeface="+mn-ea"/>
              <a:sym typeface="+mn-ea"/>
            </a:endParaRPr>
          </a:p>
        </p:txBody>
      </p:sp>
      <p:sp>
        <p:nvSpPr>
          <p:cNvPr id="10502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环保要求的提高和可持续发展趋势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2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326"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32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1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2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3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4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5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SLIDE_ID" val="custom2023122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3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9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0.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2023-12-17T11:47:36Z</dcterms:created>
  <dcterms:modified xsi:type="dcterms:W3CDTF">2023-12-17T11:47:36Z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fca40683b4b24f22ad5b74e810c0f66c_21</vt:lpwstr>
  </property>
</Properties>
</file>