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4629" r:id="rId1"/>
    <p:sldMasterId id="2147504666" r:id="rId2"/>
  </p:sldMasterIdLst>
  <p:notesMasterIdLst>
    <p:notesMasterId r:id="rId3"/>
  </p:notesMasterIdLst>
  <p:sldIdLst>
    <p:sldId id="10366" r:id="rId4"/>
    <p:sldId id="10371" r:id="rId5"/>
    <p:sldId id="10376" r:id="rId6"/>
    <p:sldId id="10381" r:id="rId7"/>
    <p:sldId id="10388" r:id="rId9"/>
    <p:sldId id="10391" r:id="rId10"/>
    <p:sldId id="10394" r:id="rId11"/>
    <p:sldId id="10398" r:id="rId12"/>
    <p:sldId id="10405" r:id="rId14"/>
    <p:sldId id="10408" r:id="rId15"/>
    <p:sldId id="10411" r:id="rId16"/>
    <p:sldId id="10414" r:id="rId17"/>
    <p:sldId id="10418" r:id="rId18"/>
    <p:sldId id="10425" r:id="rId20"/>
    <p:sldId id="10428" r:id="rId21"/>
    <p:sldId id="10431" r:id="rId22"/>
    <p:sldId id="10434" r:id="rId23"/>
    <p:sldId id="10438" r:id="rId24"/>
    <p:sldId id="10445" r:id="rId26"/>
    <p:sldId id="10448" r:id="rId27"/>
    <p:sldId id="10451" r:id="rId28"/>
    <p:sldId id="10454" r:id="rId29"/>
    <p:sldId id="10457" r:id="rId30"/>
    <p:sldId id="10461" r:id="rId31"/>
    <p:sldId id="10468" r:id="rId33"/>
    <p:sldId id="10471" r:id="rId34"/>
    <p:sldId id="10474" r:id="rId35"/>
    <p:sldId id="10477" r:id="rId36"/>
    <p:sldId id="10481" r:id="rId37"/>
    <p:sldId id="10488" r:id="rId39"/>
    <p:sldId id="10491" r:id="rId40"/>
    <p:sldId id="10494" r:id="rId41"/>
    <p:sldId id="10497" r:id="rId42"/>
    <p:sldId id="10501" r:id="rId4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slide" Target="slides/slide34.xml"/><Relationship Id="rId44" Type="http://schemas.openxmlformats.org/officeDocument/2006/relationships/tableStyles" Target="tableStyles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630" r:id="rId1"/>
    <p:sldLayoutId id="2147504631" r:id="rId2"/>
    <p:sldLayoutId id="2147504632" r:id="rId3"/>
    <p:sldLayoutId id="2147504633" r:id="rId4"/>
    <p:sldLayoutId id="2147504634" r:id="rId5"/>
    <p:sldLayoutId id="2147504635" r:id="rId6"/>
    <p:sldLayoutId id="2147504636" r:id="rId7"/>
    <p:sldLayoutId id="2147504637" r:id="rId8"/>
    <p:sldLayoutId id="2147504638" r:id="rId9"/>
    <p:sldLayoutId id="2147504639" r:id="rId10"/>
    <p:sldLayoutId id="214750464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4667" r:id="rId1"/>
    <p:sldLayoutId id="2147504668" r:id="rId2"/>
    <p:sldLayoutId id="2147504669" r:id="rId3"/>
    <p:sldLayoutId id="2147504670" r:id="rId4"/>
    <p:sldLayoutId id="2147504671" r:id="rId5"/>
    <p:sldLayoutId id="2147504672" r:id="rId6"/>
    <p:sldLayoutId id="2147504673" r:id="rId7"/>
    <p:sldLayoutId id="2147504674" r:id="rId8"/>
    <p:sldLayoutId id="2147504675" r:id="rId9"/>
    <p:sldLayoutId id="2147504676" r:id="rId10"/>
    <p:sldLayoutId id="214750467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tags" Target="../tags/tag171.xml"/><Relationship Id="rId14" Type="http://schemas.openxmlformats.org/officeDocument/2006/relationships/tags" Target="../tags/tag172.xml"/><Relationship Id="rId15" Type="http://schemas.openxmlformats.org/officeDocument/2006/relationships/tags" Target="../tags/tag173.xml"/><Relationship Id="rId16" Type="http://schemas.openxmlformats.org/officeDocument/2006/relationships/tags" Target="../tags/tag174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tags" Target="../tags/tag210.xml"/><Relationship Id="rId14" Type="http://schemas.openxmlformats.org/officeDocument/2006/relationships/tags" Target="../tags/tag211.xml"/><Relationship Id="rId15" Type="http://schemas.openxmlformats.org/officeDocument/2006/relationships/tags" Target="../tags/tag212.xml"/><Relationship Id="rId16" Type="http://schemas.openxmlformats.org/officeDocument/2006/relationships/tags" Target="../tags/tag213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tags" Target="../tags/tag247.xml"/><Relationship Id="rId14" Type="http://schemas.openxmlformats.org/officeDocument/2006/relationships/tags" Target="../tags/tag248.xml"/><Relationship Id="rId15" Type="http://schemas.openxmlformats.org/officeDocument/2006/relationships/tags" Target="../tags/tag249.xml"/><Relationship Id="rId16" Type="http://schemas.openxmlformats.org/officeDocument/2006/relationships/tags" Target="../tags/tag250.xml"/><Relationship Id="rId17" Type="http://schemas.openxmlformats.org/officeDocument/2006/relationships/tags" Target="../tags/tag251.xml"/><Relationship Id="rId18" Type="http://schemas.openxmlformats.org/officeDocument/2006/relationships/tags" Target="../tags/tag252.xml"/><Relationship Id="rId19" Type="http://schemas.openxmlformats.org/officeDocument/2006/relationships/tags" Target="../tags/tag253.xml"/><Relationship Id="rId20" Type="http://schemas.openxmlformats.org/officeDocument/2006/relationships/tags" Target="../tags/tag254.xml"/><Relationship Id="rId21" Type="http://schemas.openxmlformats.org/officeDocument/2006/relationships/tags" Target="../tags/tag255.xml"/><Relationship Id="rId22" Type="http://schemas.openxmlformats.org/officeDocument/2006/relationships/tags" Target="../tags/tag256.xml"/><Relationship Id="rId23" Type="http://schemas.openxmlformats.org/officeDocument/2006/relationships/tags" Target="../tags/tag257.xml"/><Relationship Id="rId24" Type="http://schemas.openxmlformats.org/officeDocument/2006/relationships/tags" Target="../tags/tag258.xml"/><Relationship Id="rId25" Type="http://schemas.openxmlformats.org/officeDocument/2006/relationships/tags" Target="../tags/tag259.xml"/><Relationship Id="rId26" Type="http://schemas.openxmlformats.org/officeDocument/2006/relationships/tags" Target="../tags/tag260.xml"/><Relationship Id="rId27" Type="http://schemas.openxmlformats.org/officeDocument/2006/relationships/tags" Target="../tags/tag261.xml"/><Relationship Id="rId28" Type="http://schemas.openxmlformats.org/officeDocument/2006/relationships/tags" Target="../tags/tag262.xml"/><Relationship Id="rId29" Type="http://schemas.openxmlformats.org/officeDocument/2006/relationships/tags" Target="../tags/tag263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tags" Target="../tags/tag276.xml"/><Relationship Id="rId14" Type="http://schemas.openxmlformats.org/officeDocument/2006/relationships/tags" Target="../tags/tag277.xml"/><Relationship Id="rId1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tags" Target="../tags/tag314.xml"/><Relationship Id="rId14" Type="http://schemas.openxmlformats.org/officeDocument/2006/relationships/tags" Target="../tags/tag315.xml"/><Relationship Id="rId15" Type="http://schemas.openxmlformats.org/officeDocument/2006/relationships/tags" Target="../tags/tag316.xml"/><Relationship Id="rId16" Type="http://schemas.openxmlformats.org/officeDocument/2006/relationships/tags" Target="../tags/tag317.xml"/><Relationship Id="rId17" Type="http://schemas.openxmlformats.org/officeDocument/2006/relationships/tags" Target="../tags/tag318.xml"/><Relationship Id="rId18" Type="http://schemas.openxmlformats.org/officeDocument/2006/relationships/tags" Target="../tags/tag319.xml"/><Relationship Id="rId19" Type="http://schemas.openxmlformats.org/officeDocument/2006/relationships/tags" Target="../tags/tag320.xml"/><Relationship Id="rId20" Type="http://schemas.openxmlformats.org/officeDocument/2006/relationships/tags" Target="../tags/tag321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tags" Target="../tags/tag350.xml"/><Relationship Id="rId7" Type="http://schemas.openxmlformats.org/officeDocument/2006/relationships/tags" Target="../tags/tag351.xml"/><Relationship Id="rId8" Type="http://schemas.openxmlformats.org/officeDocument/2006/relationships/tags" Target="../tags/tag352.xml"/><Relationship Id="rId9" Type="http://schemas.openxmlformats.org/officeDocument/2006/relationships/tags" Target="../tags/tag353.xml"/><Relationship Id="rId10" Type="http://schemas.openxmlformats.org/officeDocument/2006/relationships/tags" Target="../tags/tag354.xml"/><Relationship Id="rId11" Type="http://schemas.openxmlformats.org/officeDocument/2006/relationships/tags" Target="../tags/tag355.xml"/><Relationship Id="rId12" Type="http://schemas.openxmlformats.org/officeDocument/2006/relationships/tags" Target="../tags/tag356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tags" Target="../tags/tag361.xml"/><Relationship Id="rId6" Type="http://schemas.openxmlformats.org/officeDocument/2006/relationships/tags" Target="../tags/tag362.xml"/><Relationship Id="rId7" Type="http://schemas.openxmlformats.org/officeDocument/2006/relationships/tags" Target="../tags/tag363.xml"/><Relationship Id="rId8" Type="http://schemas.openxmlformats.org/officeDocument/2006/relationships/tags" Target="../tags/tag364.xml"/><Relationship Id="rId9" Type="http://schemas.openxmlformats.org/officeDocument/2006/relationships/tags" Target="../tags/tag365.xml"/><Relationship Id="rId10" Type="http://schemas.openxmlformats.org/officeDocument/2006/relationships/tags" Target="../tags/tag366.xml"/><Relationship Id="rId11" Type="http://schemas.openxmlformats.org/officeDocument/2006/relationships/tags" Target="../tags/tag367.xml"/><Relationship Id="rId12" Type="http://schemas.openxmlformats.org/officeDocument/2006/relationships/tags" Target="../tags/tag368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tags" Target="../tags/tag372.xml"/><Relationship Id="rId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tags" Target="../tags/tag379.xml"/><Relationship Id="rId5" Type="http://schemas.openxmlformats.org/officeDocument/2006/relationships/tags" Target="../tags/tag380.xml"/><Relationship Id="rId6" Type="http://schemas.openxmlformats.org/officeDocument/2006/relationships/tags" Target="../tags/tag381.xml"/><Relationship Id="rId7" Type="http://schemas.openxmlformats.org/officeDocument/2006/relationships/tags" Target="../tags/tag382.xml"/><Relationship Id="rId8" Type="http://schemas.openxmlformats.org/officeDocument/2006/relationships/tags" Target="../tags/tag383.xml"/><Relationship Id="rId9" Type="http://schemas.openxmlformats.org/officeDocument/2006/relationships/tags" Target="../tags/tag384.xml"/><Relationship Id="rId10" Type="http://schemas.openxmlformats.org/officeDocument/2006/relationships/tags" Target="../tags/tag385.xml"/><Relationship Id="rId11" Type="http://schemas.openxmlformats.org/officeDocument/2006/relationships/tags" Target="../tags/tag386.xml"/><Relationship Id="rId12" Type="http://schemas.openxmlformats.org/officeDocument/2006/relationships/tags" Target="../tags/tag387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88.xml"/><Relationship Id="rId2" Type="http://schemas.openxmlformats.org/officeDocument/2006/relationships/tags" Target="../tags/tag389.xml"/><Relationship Id="rId3" Type="http://schemas.openxmlformats.org/officeDocument/2006/relationships/tags" Target="../tags/tag390.xml"/><Relationship Id="rId4" Type="http://schemas.openxmlformats.org/officeDocument/2006/relationships/tags" Target="../tags/tag391.xml"/><Relationship Id="rId5" Type="http://schemas.openxmlformats.org/officeDocument/2006/relationships/tags" Target="../tags/tag392.xml"/><Relationship Id="rId6" Type="http://schemas.openxmlformats.org/officeDocument/2006/relationships/tags" Target="../tags/tag393.xml"/><Relationship Id="rId7" Type="http://schemas.openxmlformats.org/officeDocument/2006/relationships/tags" Target="../tags/tag394.xml"/><Relationship Id="rId8" Type="http://schemas.openxmlformats.org/officeDocument/2006/relationships/tags" Target="../tags/tag395.xml"/><Relationship Id="rId9" Type="http://schemas.openxmlformats.org/officeDocument/2006/relationships/tags" Target="../tags/tag396.xml"/><Relationship Id="rId10" Type="http://schemas.openxmlformats.org/officeDocument/2006/relationships/tags" Target="../tags/tag397.xml"/><Relationship Id="rId11" Type="http://schemas.openxmlformats.org/officeDocument/2006/relationships/tags" Target="../tags/tag398.xml"/><Relationship Id="rId12" Type="http://schemas.openxmlformats.org/officeDocument/2006/relationships/tags" Target="../tags/tag399.xml"/><Relationship Id="rId13" Type="http://schemas.openxmlformats.org/officeDocument/2006/relationships/tags" Target="../tags/tag400.xml"/><Relationship Id="rId14" Type="http://schemas.openxmlformats.org/officeDocument/2006/relationships/tags" Target="../tags/tag401.xml"/><Relationship Id="rId15" Type="http://schemas.openxmlformats.org/officeDocument/2006/relationships/tags" Target="../tags/tag402.xml"/><Relationship Id="rId16" Type="http://schemas.openxmlformats.org/officeDocument/2006/relationships/tags" Target="../tags/tag403.xml"/><Relationship Id="rId17" Type="http://schemas.openxmlformats.org/officeDocument/2006/relationships/tags" Target="../tags/tag404.xml"/><Relationship Id="rId18" Type="http://schemas.openxmlformats.org/officeDocument/2006/relationships/tags" Target="../tags/tag405.xml"/><Relationship Id="rId19" Type="http://schemas.openxmlformats.org/officeDocument/2006/relationships/tags" Target="../tags/tag406.xml"/><Relationship Id="rId20" Type="http://schemas.openxmlformats.org/officeDocument/2006/relationships/tags" Target="../tags/tag407.xml"/><Relationship Id="rId21" Type="http://schemas.openxmlformats.org/officeDocument/2006/relationships/tags" Target="../tags/tag408.xml"/><Relationship Id="rId22" Type="http://schemas.openxmlformats.org/officeDocument/2006/relationships/tags" Target="../tags/tag409.xml"/><Relationship Id="rId23" Type="http://schemas.openxmlformats.org/officeDocument/2006/relationships/tags" Target="../tags/tag410.xml"/><Relationship Id="rId24" Type="http://schemas.openxmlformats.org/officeDocument/2006/relationships/tags" Target="../tags/tag411.xml"/><Relationship Id="rId25" Type="http://schemas.openxmlformats.org/officeDocument/2006/relationships/tags" Target="../tags/tag412.xml"/><Relationship Id="rId26" Type="http://schemas.openxmlformats.org/officeDocument/2006/relationships/tags" Target="../tags/tag413.xml"/><Relationship Id="rId27" Type="http://schemas.openxmlformats.org/officeDocument/2006/relationships/tags" Target="../tags/tag414.xml"/><Relationship Id="rId28" Type="http://schemas.openxmlformats.org/officeDocument/2006/relationships/tags" Target="../tags/tag415.xml"/><Relationship Id="rId29" Type="http://schemas.openxmlformats.org/officeDocument/2006/relationships/tags" Target="../tags/tag416.xml"/><Relationship Id="rId30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17.xml"/><Relationship Id="rId2" Type="http://schemas.openxmlformats.org/officeDocument/2006/relationships/tags" Target="../tags/tag418.xml"/><Relationship Id="rId3" Type="http://schemas.openxmlformats.org/officeDocument/2006/relationships/tags" Target="../tags/tag419.xml"/><Relationship Id="rId4" Type="http://schemas.openxmlformats.org/officeDocument/2006/relationships/tags" Target="../tags/tag420.xml"/><Relationship Id="rId5" Type="http://schemas.openxmlformats.org/officeDocument/2006/relationships/tags" Target="../tags/tag421.xml"/><Relationship Id="rId6" Type="http://schemas.openxmlformats.org/officeDocument/2006/relationships/tags" Target="../tags/tag422.xml"/><Relationship Id="rId7" Type="http://schemas.openxmlformats.org/officeDocument/2006/relationships/tags" Target="../tags/tag423.xml"/><Relationship Id="rId8" Type="http://schemas.openxmlformats.org/officeDocument/2006/relationships/tags" Target="../tags/tag424.xml"/><Relationship Id="rId9" Type="http://schemas.openxmlformats.org/officeDocument/2006/relationships/tags" Target="../tags/tag425.xml"/><Relationship Id="rId10" Type="http://schemas.openxmlformats.org/officeDocument/2006/relationships/tags" Target="../tags/tag426.xml"/><Relationship Id="rId11" Type="http://schemas.openxmlformats.org/officeDocument/2006/relationships/tags" Target="../tags/tag427.xml"/><Relationship Id="rId12" Type="http://schemas.openxmlformats.org/officeDocument/2006/relationships/tags" Target="../tags/tag428.xml"/><Relationship Id="rId13" Type="http://schemas.openxmlformats.org/officeDocument/2006/relationships/tags" Target="../tags/tag429.xml"/><Relationship Id="rId14" Type="http://schemas.openxmlformats.org/officeDocument/2006/relationships/tags" Target="../tags/tag430.xml"/><Relationship Id="rId15" Type="http://schemas.openxmlformats.org/officeDocument/2006/relationships/tags" Target="../tags/tag431.xml"/><Relationship Id="rId16" Type="http://schemas.openxmlformats.org/officeDocument/2006/relationships/tags" Target="../tags/tag432.xml"/><Relationship Id="rId17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33.xml"/><Relationship Id="rId2" Type="http://schemas.openxmlformats.org/officeDocument/2006/relationships/tags" Target="../tags/tag434.xml"/><Relationship Id="rId3" Type="http://schemas.openxmlformats.org/officeDocument/2006/relationships/tags" Target="../tags/tag435.xml"/><Relationship Id="rId4" Type="http://schemas.openxmlformats.org/officeDocument/2006/relationships/tags" Target="../tags/tag436.xml"/><Relationship Id="rId5" Type="http://schemas.openxmlformats.org/officeDocument/2006/relationships/tags" Target="../tags/tag437.xml"/><Relationship Id="rId6" Type="http://schemas.openxmlformats.org/officeDocument/2006/relationships/tags" Target="../tags/tag438.xml"/><Relationship Id="rId7" Type="http://schemas.openxmlformats.org/officeDocument/2006/relationships/tags" Target="../tags/tag439.xml"/><Relationship Id="rId8" Type="http://schemas.openxmlformats.org/officeDocument/2006/relationships/tags" Target="../tags/tag440.xml"/><Relationship Id="rId9" Type="http://schemas.openxmlformats.org/officeDocument/2006/relationships/tags" Target="../tags/tag441.xml"/><Relationship Id="rId10" Type="http://schemas.openxmlformats.org/officeDocument/2006/relationships/tags" Target="../tags/tag442.xml"/><Relationship Id="rId11" Type="http://schemas.openxmlformats.org/officeDocument/2006/relationships/tags" Target="../tags/tag443.xml"/><Relationship Id="rId12" Type="http://schemas.openxmlformats.org/officeDocument/2006/relationships/tags" Target="../tags/tag444.xml"/><Relationship Id="rId13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445.xml"/><Relationship Id="rId2" Type="http://schemas.openxmlformats.org/officeDocument/2006/relationships/tags" Target="../tags/tag446.xml"/><Relationship Id="rId3" Type="http://schemas.openxmlformats.org/officeDocument/2006/relationships/tags" Target="../tags/tag447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企业管理中的冲突与解决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冲突的普遍性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冲突产生的原因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冲突解决的原则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冲突解决的策略与方法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冲突解决的实践案例分析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冲突的普遍性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冲突的定义与分类</a:t>
            </a:r>
            <a:endParaRPr altLang="en-US" lang="zh-CN"/>
          </a:p>
        </p:txBody>
      </p:sp>
      <p:sp>
        <p:nvSpPr>
          <p:cNvPr id="1048958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0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2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冲突的定义：指不同利益、目标、价值观或行动之间的对立、矛盾或紧张状态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64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6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8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冲突的分类：按照性质可分为建设性冲突和破坏性冲突；按照来源可分为人际冲突、组织冲突和群体冲突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70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2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4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建设性冲突的特点：能够激发思考、促进变革和提高绩效；能够促进个人和组织成长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76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破坏性冲突的特点：会导致组织效率下降、沟通不畅、员工士气低落等负面影响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冲突在企业管理中的表现</a:t>
            </a:r>
            <a:endParaRPr altLang="en-US" lang="zh-CN"/>
          </a:p>
        </p:txBody>
      </p:sp>
      <p:sp>
        <p:nvSpPr>
          <p:cNvPr id="1049016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员工之间的冲突：由于工作目标、工作流程、工作风格等方面的差异，员工之间经常会出现意见不合、互相指责等问题。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部门之间的冲突：不同部门之间由于职责划分不清、资源分配不均等原因，容易出现矛盾和冲突。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上下级之间的冲突：由于领导风格、管理理念等方面的差异，上下级之间容易出现沟通不畅、决策不一致等问题。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企业与外部环境之间的冲突：企业与供应商、客户、政府等外部环境之间由于利益关系、法律法规等方面的差异，容易出现矛盾和冲突。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冲突对企业管理的双重影响</a:t>
            </a:r>
            <a:endParaRPr altLang="en-US" lang="zh-CN"/>
          </a:p>
        </p:txBody>
      </p:sp>
      <p:sp>
        <p:nvSpPr>
          <p:cNvPr id="1049058" name="矩形 31"/>
          <p:cNvSpPr/>
          <p:nvPr>
            <p:custDataLst>
              <p:tags r:id="rId1"/>
            </p:custDataLst>
          </p:nvPr>
        </p:nvSpPr>
        <p:spPr>
          <a:xfrm>
            <a:off x="608330" y="2003551"/>
            <a:ext cx="10970601" cy="169175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积极影响：激发企业活力，促进创新和变革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矩形 4"/>
          <p:cNvSpPr/>
          <p:nvPr>
            <p:custDataLst>
              <p:tags r:id="rId2"/>
            </p:custDataLst>
          </p:nvPr>
        </p:nvSpPr>
        <p:spPr>
          <a:xfrm>
            <a:off x="608330" y="3986928"/>
            <a:ext cx="10970601" cy="169175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消极影响：破坏团队协作，降低效率和绩效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冲突产生的原因</a:t>
            </a:r>
            <a:endParaRPr altLang="en-US" lang="zh-CN"/>
          </a:p>
        </p:txBody>
      </p:sp>
      <p:sp>
        <p:nvSpPr>
          <p:cNvPr id="104909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人际关系不协调</a:t>
            </a:r>
            <a:endParaRPr altLang="en-US" lang="zh-CN"/>
          </a:p>
        </p:txBody>
      </p:sp>
      <p:sp>
        <p:nvSpPr>
          <p:cNvPr id="1049160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2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4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沟通不畅：双方缺乏有效的沟通，导致误解和矛盾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8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0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价值观不同：双方在价值观、理念等方面存在差异，难以达成共识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4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6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利益冲突：双方在利益方面存在冲突，难以平衡各自的需求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0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2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缺乏信任：双方缺乏信任，难以建立良好的合作关系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目标不一致</a:t>
            </a:r>
            <a:endParaRPr altLang="en-US" lang="zh-CN"/>
          </a:p>
        </p:txBody>
      </p:sp>
      <p:sp>
        <p:nvSpPr>
          <p:cNvPr id="1049218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0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2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不同部门或团队之间目标不一致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24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6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8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员工个人目标与组织目标不一致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30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2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4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沟通不畅导致目标理解存在差异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36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8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0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目标设置不合理或不明确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资源分配不均</a:t>
            </a:r>
            <a:endParaRPr altLang="en-US" lang="zh-CN"/>
          </a:p>
        </p:txBody>
      </p:sp>
      <p:sp>
        <p:nvSpPr>
          <p:cNvPr id="1049276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8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0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2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资源争夺：当不同部门或团队之间争夺同一资源时，会产生冲突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6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8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资源有限：当资源不足以满足所有人的需求时，就会产生冲突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资源分配不公：如果资源分配不公平，某些人会感到不满和失落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资源利用不当：如果资源被滥用或浪费，也会引发冲突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沟通障碍</a:t>
            </a:r>
            <a:endParaRPr altLang="en-US" lang="zh-CN"/>
          </a:p>
        </p:txBody>
      </p:sp>
      <p:sp>
        <p:nvSpPr>
          <p:cNvPr id="1049342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4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6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语言差异：不同语言之间的沟通障碍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0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2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文化差异：不同文化背景下的沟通障碍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6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8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信息不对称：信息掌握程度不同导致的沟通障碍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2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4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沟通方式不当：沟通方式选择不当导致的沟通障碍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冲突解决的原则</a:t>
            </a:r>
            <a:endParaRPr altLang="en-US" lang="zh-CN"/>
          </a:p>
        </p:txBody>
      </p:sp>
      <p:sp>
        <p:nvSpPr>
          <p:cNvPr id="104940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平等和公正原则</a:t>
            </a:r>
            <a:endParaRPr altLang="en-US" lang="zh-CN"/>
          </a:p>
        </p:txBody>
      </p:sp>
      <p:sp>
        <p:nvSpPr>
          <p:cNvPr id="1049464" name="矩形: 圆角 4"/>
          <p:cNvSpPr/>
          <p:nvPr>
            <p:custDataLst>
              <p:tags r:id="rId1"/>
            </p:custDataLst>
          </p:nvPr>
        </p:nvSpPr>
        <p:spPr>
          <a:xfrm>
            <a:off x="608330" y="3339863"/>
            <a:ext cx="2562081" cy="100123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466" name="正文"/>
          <p:cNvSpPr txBox="1"/>
          <p:nvPr>
            <p:custDataLst>
              <p:tags r:id="rId2"/>
            </p:custDataLst>
          </p:nvPr>
        </p:nvSpPr>
        <p:spPr>
          <a:xfrm>
            <a:off x="778278" y="3545456"/>
            <a:ext cx="2221423" cy="60341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平等和公正原则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468" name="矩形: 圆角 4"/>
          <p:cNvSpPr/>
          <p:nvPr>
            <p:custDataLst>
              <p:tags r:id="rId3"/>
            </p:custDataLst>
          </p:nvPr>
        </p:nvSpPr>
        <p:spPr>
          <a:xfrm>
            <a:off x="9016001" y="3340499"/>
            <a:ext cx="2561956" cy="100123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470" name="正文"/>
          <p:cNvSpPr txBox="1"/>
          <p:nvPr>
            <p:custDataLst>
              <p:tags r:id="rId4"/>
            </p:custDataLst>
          </p:nvPr>
        </p:nvSpPr>
        <p:spPr>
          <a:xfrm>
            <a:off x="9185949" y="3546092"/>
            <a:ext cx="2221423" cy="60341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灵活适应原则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472" name="矩形: 圆角 4"/>
          <p:cNvSpPr/>
          <p:nvPr>
            <p:custDataLst>
              <p:tags r:id="rId5"/>
            </p:custDataLst>
          </p:nvPr>
        </p:nvSpPr>
        <p:spPr>
          <a:xfrm>
            <a:off x="3410887" y="3341136"/>
            <a:ext cx="2561956" cy="100123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474" name="正文"/>
          <p:cNvSpPr txBox="1"/>
          <p:nvPr>
            <p:custDataLst>
              <p:tags r:id="rId6"/>
            </p:custDataLst>
          </p:nvPr>
        </p:nvSpPr>
        <p:spPr>
          <a:xfrm>
            <a:off x="3581472" y="3546729"/>
            <a:ext cx="2221423" cy="60341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尊重差异原则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476" name="矩形: 圆角 4"/>
          <p:cNvSpPr/>
          <p:nvPr>
            <p:custDataLst>
              <p:tags r:id="rId7"/>
            </p:custDataLst>
          </p:nvPr>
        </p:nvSpPr>
        <p:spPr>
          <a:xfrm>
            <a:off x="6213444" y="3341772"/>
            <a:ext cx="2561956" cy="100123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478" name="正文"/>
          <p:cNvSpPr txBox="1"/>
          <p:nvPr>
            <p:custDataLst>
              <p:tags r:id="rId8"/>
            </p:custDataLst>
          </p:nvPr>
        </p:nvSpPr>
        <p:spPr>
          <a:xfrm>
            <a:off x="6383392" y="3547365"/>
            <a:ext cx="2221423" cy="60341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合作与双赢原则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合作与共赢原则</a:t>
            </a:r>
            <a:endParaRPr altLang="en-US" lang="zh-CN"/>
          </a:p>
        </p:txBody>
      </p:sp>
      <p:sp>
        <p:nvSpPr>
          <p:cNvPr id="1049514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6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分析合作与共赢在冲突解决中的实际应用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4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6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强调合作与共赢的重要性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2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4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6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提出合作与共赢的具体措施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0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2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说明合作与共赢对企业管理的意义和价值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灵活性和创新性原则</a:t>
            </a:r>
            <a:endParaRPr altLang="en-US" lang="zh-CN"/>
          </a:p>
        </p:txBody>
      </p:sp>
      <p:sp>
        <p:nvSpPr>
          <p:cNvPr id="1049580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84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8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9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6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结合实际情况：将原则与实际情况相结合，确保有效实施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98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持续改进：不断寻求改进和创新的机会，以适应不断变化的环境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00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灵活性：根据不同情境和需求，灵活调整策略和方法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02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创新性：寻求新的解决方案，不拘泥于传统思维和模式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系统性和全面性原则</a:t>
            </a:r>
            <a:endParaRPr altLang="en-US" lang="zh-CN"/>
          </a:p>
        </p:txBody>
      </p:sp>
      <p:sp>
        <p:nvSpPr>
          <p:cNvPr id="1049638" name="任意多边形 5"/>
          <p:cNvSpPr/>
          <p:nvPr>
            <p:custDataLst>
              <p:tags r:id="rId1"/>
            </p:custDataLst>
          </p:nvPr>
        </p:nvSpPr>
        <p:spPr>
          <a:xfrm>
            <a:off x="978787" y="1479092"/>
            <a:ext cx="10599287" cy="2071083"/>
          </a:xfrm>
          <a:custGeom>
            <a:avLst/>
            <a:gdLst>
              <a:gd name="adj" fmla="val 10987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736" h="1707">
                <a:moveTo>
                  <a:pt x="188" y="0"/>
                </a:moveTo>
                <a:lnTo>
                  <a:pt x="8548" y="0"/>
                </a:lnTo>
                <a:cubicBezTo>
                  <a:pt x="8652" y="0"/>
                  <a:pt x="8736" y="84"/>
                  <a:pt x="8736" y="188"/>
                </a:cubicBezTo>
                <a:lnTo>
                  <a:pt x="8736" y="1519"/>
                </a:lnTo>
                <a:cubicBezTo>
                  <a:pt x="8736" y="1623"/>
                  <a:pt x="8652" y="1707"/>
                  <a:pt x="8548" y="1707"/>
                </a:cubicBezTo>
                <a:lnTo>
                  <a:pt x="188" y="1707"/>
                </a:lnTo>
                <a:cubicBezTo>
                  <a:pt x="84" y="1707"/>
                  <a:pt x="0" y="1623"/>
                  <a:pt x="0" y="1519"/>
                </a:cubicBezTo>
                <a:lnTo>
                  <a:pt x="0" y="1323"/>
                </a:lnTo>
                <a:lnTo>
                  <a:pt x="21" y="1326"/>
                </a:lnTo>
                <a:cubicBezTo>
                  <a:pt x="45" y="1330"/>
                  <a:pt x="70" y="1332"/>
                  <a:pt x="95" y="1332"/>
                </a:cubicBezTo>
                <a:cubicBezTo>
                  <a:pt x="362" y="1332"/>
                  <a:pt x="578" y="1116"/>
                  <a:pt x="578" y="849"/>
                </a:cubicBezTo>
                <a:cubicBezTo>
                  <a:pt x="578" y="582"/>
                  <a:pt x="362" y="366"/>
                  <a:pt x="95" y="366"/>
                </a:cubicBezTo>
                <a:cubicBezTo>
                  <a:pt x="70" y="366"/>
                  <a:pt x="45" y="368"/>
                  <a:pt x="21" y="372"/>
                </a:cubicBezTo>
                <a:lnTo>
                  <a:pt x="0" y="375"/>
                </a:lnTo>
                <a:lnTo>
                  <a:pt x="0" y="188"/>
                </a:lnTo>
                <a:cubicBezTo>
                  <a:pt x="0" y="84"/>
                  <a:pt x="84" y="0"/>
                  <a:pt x="18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文本框 33"/>
          <p:cNvSpPr txBox="1"/>
          <p:nvPr>
            <p:custDataLst>
              <p:tags r:id="rId2"/>
            </p:custDataLst>
          </p:nvPr>
        </p:nvSpPr>
        <p:spPr>
          <a:xfrm>
            <a:off x="1793502" y="1636102"/>
            <a:ext cx="9526740" cy="1755629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altLang="en-US" dirty="0" sz="2400" lang="zh-CN">
                <a:latin typeface="+mn-ea"/>
                <a:sym typeface="+mn-ea"/>
              </a:rPr>
              <a:t>系统性原则：将冲突解决视为一个系统过程，包括冲突识别、分析、解决和评估等环节，确保各环节相互协调、相互促进。</a:t>
            </a:r>
            <a:endParaRPr altLang="en-US" dirty="0" sz="2400" lang="zh-CN">
              <a:latin typeface="+mn-ea"/>
              <a:sym typeface="+mn-ea"/>
            </a:endParaRPr>
          </a:p>
        </p:txBody>
      </p:sp>
      <p:sp>
        <p:nvSpPr>
          <p:cNvPr id="1049642" name="椭圆 4"/>
          <p:cNvSpPr/>
          <p:nvPr>
            <p:custDataLst>
              <p:tags r:id="rId3"/>
            </p:custDataLst>
          </p:nvPr>
        </p:nvSpPr>
        <p:spPr>
          <a:xfrm>
            <a:off x="608330" y="2028265"/>
            <a:ext cx="970630" cy="970630"/>
          </a:xfrm>
          <a:prstGeom prst="ellipse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zh-CN" b="1" sz="2800" lang="en-US">
                <a:latin typeface="+mn-ea"/>
              </a:rPr>
              <a:t>01</a:t>
            </a:r>
            <a:endParaRPr altLang="zh-CN" b="1" sz="2800" lang="en-US">
              <a:latin typeface="+mn-ea"/>
            </a:endParaRPr>
          </a:p>
        </p:txBody>
      </p:sp>
      <p:sp>
        <p:nvSpPr>
          <p:cNvPr id="1049644" name="任意多边形 19"/>
          <p:cNvSpPr/>
          <p:nvPr>
            <p:custDataLst>
              <p:tags r:id="rId4"/>
            </p:custDataLst>
          </p:nvPr>
        </p:nvSpPr>
        <p:spPr>
          <a:xfrm>
            <a:off x="978787" y="4132343"/>
            <a:ext cx="10599287" cy="2071083"/>
          </a:xfrm>
          <a:custGeom>
            <a:avLst/>
            <a:gdLst>
              <a:gd name="adj" fmla="val 10987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736" h="1707">
                <a:moveTo>
                  <a:pt x="188" y="0"/>
                </a:moveTo>
                <a:lnTo>
                  <a:pt x="8548" y="0"/>
                </a:lnTo>
                <a:cubicBezTo>
                  <a:pt x="8652" y="0"/>
                  <a:pt x="8736" y="84"/>
                  <a:pt x="8736" y="188"/>
                </a:cubicBezTo>
                <a:lnTo>
                  <a:pt x="8736" y="1519"/>
                </a:lnTo>
                <a:cubicBezTo>
                  <a:pt x="8736" y="1623"/>
                  <a:pt x="8652" y="1707"/>
                  <a:pt x="8548" y="1707"/>
                </a:cubicBezTo>
                <a:lnTo>
                  <a:pt x="188" y="1707"/>
                </a:lnTo>
                <a:cubicBezTo>
                  <a:pt x="84" y="1707"/>
                  <a:pt x="0" y="1623"/>
                  <a:pt x="0" y="1519"/>
                </a:cubicBezTo>
                <a:lnTo>
                  <a:pt x="0" y="1323"/>
                </a:lnTo>
                <a:lnTo>
                  <a:pt x="21" y="1326"/>
                </a:lnTo>
                <a:cubicBezTo>
                  <a:pt x="45" y="1330"/>
                  <a:pt x="70" y="1332"/>
                  <a:pt x="95" y="1332"/>
                </a:cubicBezTo>
                <a:cubicBezTo>
                  <a:pt x="362" y="1332"/>
                  <a:pt x="578" y="1116"/>
                  <a:pt x="578" y="849"/>
                </a:cubicBezTo>
                <a:cubicBezTo>
                  <a:pt x="578" y="582"/>
                  <a:pt x="362" y="366"/>
                  <a:pt x="95" y="366"/>
                </a:cubicBezTo>
                <a:cubicBezTo>
                  <a:pt x="70" y="366"/>
                  <a:pt x="45" y="368"/>
                  <a:pt x="21" y="372"/>
                </a:cubicBezTo>
                <a:lnTo>
                  <a:pt x="0" y="375"/>
                </a:lnTo>
                <a:lnTo>
                  <a:pt x="0" y="188"/>
                </a:lnTo>
                <a:cubicBezTo>
                  <a:pt x="0" y="84"/>
                  <a:pt x="84" y="0"/>
                  <a:pt x="18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6" name="文本框 20"/>
          <p:cNvSpPr txBox="1"/>
          <p:nvPr>
            <p:custDataLst>
              <p:tags r:id="rId5"/>
            </p:custDataLst>
          </p:nvPr>
        </p:nvSpPr>
        <p:spPr>
          <a:xfrm>
            <a:off x="1793502" y="4290077"/>
            <a:ext cx="9526740" cy="1755629"/>
          </a:xfrm>
          <a:prstGeom prst="rect"/>
          <a:noFill/>
        </p:spPr>
        <p:txBody>
          <a:bodyPr anchor="ctr" anchorCtr="0" rtlCol="0" wrap="square">
            <a:normAutofit fontScale="91667" lnSpcReduction="10000"/>
          </a:bodyPr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altLang="en-US" dirty="0" sz="2400" lang="zh-CN">
                <a:latin typeface="+mn-ea"/>
                <a:sym typeface="+mn-ea"/>
              </a:rPr>
              <a:t>全面性原则：在冲突解决过程中，要全面考虑各种因素，包括冲突双方的观点、利益、背景、文化等，以及组织的目标、价值观和政策等，以制定出更加全面、有效的解决方案。</a:t>
            </a:r>
            <a:endParaRPr altLang="en-US" dirty="0" sz="2400" lang="zh-CN">
              <a:latin typeface="+mn-ea"/>
              <a:sym typeface="+mn-ea"/>
            </a:endParaRPr>
          </a:p>
        </p:txBody>
      </p:sp>
      <p:sp>
        <p:nvSpPr>
          <p:cNvPr id="1049648" name="椭圆 21"/>
          <p:cNvSpPr/>
          <p:nvPr>
            <p:custDataLst>
              <p:tags r:id="rId6"/>
            </p:custDataLst>
          </p:nvPr>
        </p:nvSpPr>
        <p:spPr>
          <a:xfrm>
            <a:off x="608330" y="4681516"/>
            <a:ext cx="970630" cy="970630"/>
          </a:xfrm>
          <a:prstGeom prst="ellipse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zh-CN" b="1" sz="2800" lang="en-US">
                <a:latin typeface="+mn-ea"/>
              </a:rPr>
              <a:t>02</a:t>
            </a:r>
            <a:endParaRPr altLang="zh-CN" b="1" sz="2800" lang="en-US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冲突解决的策略与方法</a:t>
            </a:r>
            <a:endParaRPr altLang="en-US" lang="zh-CN"/>
          </a:p>
        </p:txBody>
      </p:sp>
      <p:sp>
        <p:nvSpPr>
          <p:cNvPr id="104968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沟通协调策略</a:t>
            </a:r>
            <a:endParaRPr altLang="en-US" lang="zh-CN"/>
          </a:p>
        </p:txBody>
      </p:sp>
      <p:sp>
        <p:nvSpPr>
          <p:cNvPr id="1049748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50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52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54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56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5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8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60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62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6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4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6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6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6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68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70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6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2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6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4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7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6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8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0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2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4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建立有效的沟通渠道：确保信息畅通，避免误解和冲突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制定解决方案：在沟通的基础上，共同制定解决方案并执行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寻求共同点：寻找双方都能接受的共同点，促进合作与协调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倾听和理解对方：尊重对方的观点，积极倾听并理解其立场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资源整合策略</a:t>
            </a:r>
            <a:endParaRPr altLang="en-US" lang="zh-CN"/>
          </a:p>
        </p:txBody>
      </p:sp>
      <p:sp>
        <p:nvSpPr>
          <p:cNvPr id="1049826" name="弧形 58"/>
          <p:cNvSpPr/>
          <p:nvPr>
            <p:custDataLst>
              <p:tags r:id="rId1"/>
            </p:custDataLst>
          </p:nvPr>
        </p:nvSpPr>
        <p:spPr>
          <a:xfrm>
            <a:off x="8107509" y="2106209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8" name="弧形 57"/>
          <p:cNvSpPr/>
          <p:nvPr>
            <p:custDataLst>
              <p:tags r:id="rId2"/>
            </p:custDataLst>
          </p:nvPr>
        </p:nvSpPr>
        <p:spPr>
          <a:xfrm>
            <a:off x="608330" y="2106209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0" name="椭圆 22"/>
          <p:cNvSpPr/>
          <p:nvPr>
            <p:custDataLst>
              <p:tags r:id="rId3"/>
            </p:custDataLst>
          </p:nvPr>
        </p:nvSpPr>
        <p:spPr>
          <a:xfrm>
            <a:off x="8448679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2" name="椭圆 23"/>
          <p:cNvSpPr/>
          <p:nvPr>
            <p:custDataLst>
              <p:tags r:id="rId4"/>
            </p:custDataLst>
          </p:nvPr>
        </p:nvSpPr>
        <p:spPr>
          <a:xfrm>
            <a:off x="8834838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4" name="正文"/>
          <p:cNvSpPr txBox="1"/>
          <p:nvPr>
            <p:custDataLst>
              <p:tags r:id="rId5"/>
            </p:custDataLst>
          </p:nvPr>
        </p:nvSpPr>
        <p:spPr>
          <a:xfrm>
            <a:off x="8901385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制定资源整合计划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36" name="椭圆 24"/>
          <p:cNvSpPr/>
          <p:nvPr>
            <p:custDataLst>
              <p:tags r:id="rId6"/>
            </p:custDataLst>
          </p:nvPr>
        </p:nvSpPr>
        <p:spPr>
          <a:xfrm>
            <a:off x="6016437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8" name="椭圆 25"/>
          <p:cNvSpPr/>
          <p:nvPr>
            <p:custDataLst>
              <p:tags r:id="rId7"/>
            </p:custDataLst>
          </p:nvPr>
        </p:nvSpPr>
        <p:spPr>
          <a:xfrm>
            <a:off x="6401659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0" name="正文"/>
          <p:cNvSpPr txBox="1"/>
          <p:nvPr>
            <p:custDataLst>
              <p:tags r:id="rId8"/>
            </p:custDataLst>
          </p:nvPr>
        </p:nvSpPr>
        <p:spPr>
          <a:xfrm>
            <a:off x="6469143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建立资源共享机制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椭圆 7"/>
          <p:cNvSpPr/>
          <p:nvPr>
            <p:custDataLst>
              <p:tags r:id="rId9"/>
            </p:custDataLst>
          </p:nvPr>
        </p:nvSpPr>
        <p:spPr>
          <a:xfrm>
            <a:off x="3584195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4" name="椭圆 9"/>
          <p:cNvSpPr/>
          <p:nvPr>
            <p:custDataLst>
              <p:tags r:id="rId10"/>
            </p:custDataLst>
          </p:nvPr>
        </p:nvSpPr>
        <p:spPr>
          <a:xfrm>
            <a:off x="3969417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6" name="正文"/>
          <p:cNvSpPr txBox="1"/>
          <p:nvPr>
            <p:custDataLst>
              <p:tags r:id="rId11"/>
            </p:custDataLst>
          </p:nvPr>
        </p:nvSpPr>
        <p:spPr>
          <a:xfrm>
            <a:off x="403690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寻求外部资源支持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48" name="椭圆 5"/>
          <p:cNvSpPr/>
          <p:nvPr>
            <p:custDataLst>
              <p:tags r:id="rId12"/>
            </p:custDataLst>
          </p:nvPr>
        </p:nvSpPr>
        <p:spPr>
          <a:xfrm>
            <a:off x="875455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0" name="椭圆 4"/>
          <p:cNvSpPr/>
          <p:nvPr>
            <p:custDataLst>
              <p:tags r:id="rId13"/>
            </p:custDataLst>
          </p:nvPr>
        </p:nvSpPr>
        <p:spPr>
          <a:xfrm>
            <a:off x="1260677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2" name="正文"/>
          <p:cNvSpPr txBox="1"/>
          <p:nvPr>
            <p:custDataLst>
              <p:tags r:id="rId14"/>
            </p:custDataLst>
          </p:nvPr>
        </p:nvSpPr>
        <p:spPr>
          <a:xfrm>
            <a:off x="132816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识别并利用现有资源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目标调整策略</a:t>
            </a:r>
            <a:endParaRPr altLang="en-US" lang="zh-CN"/>
          </a:p>
        </p:txBody>
      </p:sp>
      <p:sp>
        <p:nvSpPr>
          <p:cNvPr id="1049888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0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2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重新评估目标：对目标进行重新评估，确保其与实际情况相符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94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6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8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调整目标：根据实际情况，对目标进行调整，使其更加合理可行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00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2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4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制定实施计划：制定详细的实施计划，确保目标的顺利实现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06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8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0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监督与评估：对实施过程进行监督与评估，及时发现问题并进行调整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制度规范策略</a:t>
            </a:r>
            <a:endParaRPr altLang="en-US" lang="zh-CN"/>
          </a:p>
        </p:txBody>
      </p:sp>
      <p:sp>
        <p:nvSpPr>
          <p:cNvPr id="1049946" name="矩形 38"/>
          <p:cNvSpPr/>
          <p:nvPr>
            <p:custDataLst>
              <p:tags r:id="rId1"/>
            </p:custDataLst>
          </p:nvPr>
        </p:nvSpPr>
        <p:spPr>
          <a:xfrm rot="204112">
            <a:off x="1510567" y="1452880"/>
            <a:ext cx="4064025" cy="212123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8" name="矩形 39"/>
          <p:cNvSpPr/>
          <p:nvPr>
            <p:custDataLst>
              <p:tags r:id="rId2"/>
            </p:custDataLst>
          </p:nvPr>
        </p:nvSpPr>
        <p:spPr>
          <a:xfrm>
            <a:off x="1515263" y="1453551"/>
            <a:ext cx="4064025" cy="212123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0" name="TextBox 2"/>
          <p:cNvSpPr txBox="1"/>
          <p:nvPr>
            <p:custDataLst>
              <p:tags r:id="rId3"/>
            </p:custDataLst>
          </p:nvPr>
        </p:nvSpPr>
        <p:spPr>
          <a:xfrm>
            <a:off x="1750732" y="1619251"/>
            <a:ext cx="3610528" cy="1751596"/>
          </a:xfrm>
          <a:prstGeom prst="rect"/>
          <a:noFill/>
        </p:spPr>
        <p:txBody>
          <a:bodyPr anchor="ctr" anchorCtr="0" bIns="46990" rtlCol="0" wrap="square">
            <a:normAutofit fontScale="97727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制定明确的制度和规范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952" name="矩形 100"/>
          <p:cNvSpPr/>
          <p:nvPr>
            <p:custDataLst>
              <p:tags r:id="rId4"/>
            </p:custDataLst>
          </p:nvPr>
        </p:nvSpPr>
        <p:spPr>
          <a:xfrm rot="204112">
            <a:off x="6605692" y="1452880"/>
            <a:ext cx="4064025" cy="212123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4" name="矩形 101"/>
          <p:cNvSpPr/>
          <p:nvPr>
            <p:custDataLst>
              <p:tags r:id="rId5"/>
            </p:custDataLst>
          </p:nvPr>
        </p:nvSpPr>
        <p:spPr>
          <a:xfrm>
            <a:off x="6611059" y="1453551"/>
            <a:ext cx="4064025" cy="212123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6" name="TextBox 2"/>
          <p:cNvSpPr txBox="1"/>
          <p:nvPr>
            <p:custDataLst>
              <p:tags r:id="rId6"/>
            </p:custDataLst>
          </p:nvPr>
        </p:nvSpPr>
        <p:spPr>
          <a:xfrm>
            <a:off x="6847199" y="1619251"/>
            <a:ext cx="3610528" cy="1751596"/>
          </a:xfrm>
          <a:prstGeom prst="rect"/>
          <a:noFill/>
        </p:spPr>
        <p:txBody>
          <a:bodyPr anchor="ctr" anchorCtr="0" bIns="46990" rtlCol="0" wrap="square">
            <a:normAutofit fontScale="97727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建立有效的沟通机制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958" name="矩形 122"/>
          <p:cNvSpPr/>
          <p:nvPr>
            <p:custDataLst>
              <p:tags r:id="rId7"/>
            </p:custDataLst>
          </p:nvPr>
        </p:nvSpPr>
        <p:spPr>
          <a:xfrm rot="204112">
            <a:off x="1510567" y="4107444"/>
            <a:ext cx="4064025" cy="212123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0" name="矩形 123"/>
          <p:cNvSpPr/>
          <p:nvPr>
            <p:custDataLst>
              <p:tags r:id="rId8"/>
            </p:custDataLst>
          </p:nvPr>
        </p:nvSpPr>
        <p:spPr>
          <a:xfrm>
            <a:off x="1515263" y="4108114"/>
            <a:ext cx="4064025" cy="21212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2" name="TextBox 2"/>
          <p:cNvSpPr txBox="1"/>
          <p:nvPr>
            <p:custDataLst>
              <p:tags r:id="rId9"/>
            </p:custDataLst>
          </p:nvPr>
        </p:nvSpPr>
        <p:spPr>
          <a:xfrm>
            <a:off x="1750061" y="4273815"/>
            <a:ext cx="3610528" cy="1751596"/>
          </a:xfrm>
          <a:prstGeom prst="rect"/>
          <a:noFill/>
        </p:spPr>
        <p:txBody>
          <a:bodyPr anchor="ctr" anchorCtr="0" bIns="46990" rtlCol="0" wrap="square">
            <a:normAutofit fontScale="9772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强化执行力度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964" name="矩形 89"/>
          <p:cNvSpPr/>
          <p:nvPr>
            <p:custDataLst>
              <p:tags r:id="rId10"/>
            </p:custDataLst>
          </p:nvPr>
        </p:nvSpPr>
        <p:spPr>
          <a:xfrm rot="204112">
            <a:off x="6605692" y="4107444"/>
            <a:ext cx="4064025" cy="212123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6" name="矩形 90"/>
          <p:cNvSpPr/>
          <p:nvPr>
            <p:custDataLst>
              <p:tags r:id="rId11"/>
            </p:custDataLst>
          </p:nvPr>
        </p:nvSpPr>
        <p:spPr>
          <a:xfrm>
            <a:off x="6611059" y="4108114"/>
            <a:ext cx="4064025" cy="212123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8" name="TextBox 2"/>
          <p:cNvSpPr txBox="1"/>
          <p:nvPr>
            <p:custDataLst>
              <p:tags r:id="rId12"/>
            </p:custDataLst>
          </p:nvPr>
        </p:nvSpPr>
        <p:spPr>
          <a:xfrm>
            <a:off x="6845857" y="4273815"/>
            <a:ext cx="3610528" cy="1751596"/>
          </a:xfrm>
          <a:prstGeom prst="rect"/>
          <a:noFill/>
        </p:spPr>
        <p:txBody>
          <a:bodyPr anchor="ctr" anchorCtr="0" bIns="46990" rtlCol="0" wrap="square">
            <a:normAutofit fontScale="9772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建立奖惩机制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培训提升策略</a:t>
            </a:r>
            <a:endParaRPr altLang="en-US" lang="zh-CN"/>
          </a:p>
        </p:txBody>
      </p:sp>
      <p:sp>
        <p:nvSpPr>
          <p:cNvPr id="10500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8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6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针对冲突解决技巧的培训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培养团队协作与领导力的培训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8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6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针对企业文化与价值观的培训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提高沟通与谈判能力的培训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冲突解决的实践案例分析</a:t>
            </a:r>
            <a:endParaRPr altLang="en-US" lang="zh-CN"/>
          </a:p>
        </p:txBody>
      </p:sp>
      <p:sp>
        <p:nvSpPr>
          <p:cNvPr id="105007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企业内部团队冲突解决的案例</a:t>
            </a:r>
            <a:endParaRPr altLang="en-US" lang="zh-CN"/>
          </a:p>
        </p:txBody>
      </p:sp>
      <p:sp>
        <p:nvSpPr>
          <p:cNvPr id="105014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6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8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4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6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案例背景：介绍案例发生的背景和团队冲突的具体情况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解决结果：介绍冲突解决后的结果，包括对团队成员、企业的影响和改变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6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6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8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4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6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经验教训：总结案例中的经验教训，提出对未来企业管理中解决团队冲突的启示和建议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解决过程：详细描述冲突解决的过程，包括采取的方法、措施和时间节点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企业与外部合作伙伴冲突解决的案例</a:t>
            </a:r>
            <a:endParaRPr altLang="en-US" lang="zh-CN"/>
          </a:p>
        </p:txBody>
      </p:sp>
      <p:sp>
        <p:nvSpPr>
          <p:cNvPr id="105021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案例背景：企业与外部合作伙伴之间的合作背景和冲突产生的原因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冲突表现：双方在合作过程中出现的具体问题和矛盾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解决过程：双方采取的解决措施和协商过程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解决结果：最终达成的解决方案和合作成果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企业领导与员工冲突解决的案例</a:t>
            </a:r>
            <a:endParaRPr altLang="en-US" lang="zh-CN"/>
          </a:p>
        </p:txBody>
      </p:sp>
      <p:sp>
        <p:nvSpPr>
          <p:cNvPr id="1050274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案例背景：企业领导与员工之间的矛盾与冲突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8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0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冲突起因：工作分配、晋升机会、薪酬待遇等方面的分歧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4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6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解决过程：采用平等和公正的方式进行沟通，寻找共同点，达成共识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0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2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解决结果：员工得到合理的待遇和晋升机会，领导获得员工的信任和支持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6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企业跨国文化冲突解决的案例</a:t>
            </a:r>
            <a:endParaRPr altLang="en-US" lang="zh-CN"/>
          </a:p>
        </p:txBody>
      </p:sp>
      <p:sp>
        <p:nvSpPr>
          <p:cNvPr id="1050332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案例背景：某跨国企业在中国与当地员工之间的文化冲突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4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冲突表现：价值观、沟通方式、工作方式等方面的差异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6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解决过程：采用平等和公正的方式，加强沟通，促进相互理解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8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解决效果：员工之间的合作更加顺畅，提高了企业的绩效和竞争力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冲突解决对企业管理的意义与价值</a:t>
            </a:r>
            <a:endParaRPr altLang="en-US" lang="zh-CN"/>
          </a:p>
        </p:txBody>
      </p:sp>
      <p:sp>
        <p:nvSpPr>
          <p:cNvPr id="105037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提高企业管理效率与效益</a:t>
            </a:r>
            <a:endParaRPr altLang="en-US" lang="zh-CN"/>
          </a:p>
        </p:txBody>
      </p:sp>
      <p:sp>
        <p:nvSpPr>
          <p:cNvPr id="105043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40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2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冲突解决有助于提高企业管理效率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4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46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8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冲突解决有助于降低企业管理成本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5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52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冲突解决有助于增强企业凝聚力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54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5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58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60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冲突解决有助于提升企业竞争力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促进企业内部和谐与稳定</a:t>
            </a:r>
            <a:endParaRPr altLang="en-US" lang="zh-CN"/>
          </a:p>
        </p:txBody>
      </p:sp>
      <p:sp>
        <p:nvSpPr>
          <p:cNvPr id="1050496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98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00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02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04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4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06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08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10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5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12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5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5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14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16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18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5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20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5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22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6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24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26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28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30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32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冲突解决有助于减少企业内部矛盾，提高员工满意度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4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冲突解决有助于塑造企业文化，提升企业形象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6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冲突解决有助于提高企业决策效率，减少内耗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8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冲突解决有助于增强企业凝聚力，促进团队合作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激发企业创新与发展活力</a:t>
            </a:r>
            <a:endParaRPr altLang="en-US" lang="zh-CN"/>
          </a:p>
        </p:txBody>
      </p:sp>
      <p:sp>
        <p:nvSpPr>
          <p:cNvPr id="1050574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6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8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0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冲突解决有助于提升员工满意度，增强企业凝聚力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2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4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6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8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冲突解决有助于打破思维定势，激发企业创新精神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0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2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4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6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冲突解决有助于促进企业内部沟通，提高团队协作效率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8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0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2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4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冲突解决有助于推动企业战略转型，实现可持续发展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增强企业社会责任感与形象</a:t>
            </a:r>
            <a:endParaRPr altLang="en-US" lang="zh-CN"/>
          </a:p>
        </p:txBody>
      </p:sp>
      <p:sp>
        <p:nvSpPr>
          <p:cNvPr id="1050640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2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44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6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48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0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5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4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56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冲突解决有助于提高企业声誉和品牌价值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58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冲突解决有助于促进企业可持续发展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60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冲突解决有助于提升企业社会形象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62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冲突解决有助于增强企业社会责任感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96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698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255_1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255_1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3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34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8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189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90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8_1*l_h_i*1_1_1"/>
  <p:tag name="KSO_WM_TEMPLATE_CATEGORY" val="diagram"/>
  <p:tag name="KSO_WM_TEMPLATE_INDEX" val="20231308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267.0745669291338,&quot;width&quot;:863.6499999999999}"/>
  <p:tag name="KSO_WM_DIAGRAM_COLOR_MATCH_VALUE" val="{&quot;shape&quot;:{&quot;fill&quot;:{&quot;solid&quot;:{&quot;brightness&quot;:-0.05000000074505806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8_1*l_h_f*1_1_1"/>
  <p:tag name="KSO_WM_TEMPLATE_CATEGORY" val="diagram"/>
  <p:tag name="KSO_WM_TEMPLATE_INDEX" val="20231308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，请尽量言简意赅的阐述观点"/>
  <p:tag name="KSO_WM_DIAGRAM_MAX_ITEMCNT" val="6"/>
  <p:tag name="KSO_WM_DIAGRAM_MIN_ITEMCNT" val="2"/>
  <p:tag name="KSO_WM_DIAGRAM_VIRTUALLY_FRAME" val="{&quot;height&quot;:267.0745669291338,&quot;width&quot;:863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2"/>
  <p:tag name="KSO_WM_UNIT_ID" val="diagram20231308_1*l_h_i*1_1_2"/>
  <p:tag name="KSO_WM_TEMPLATE_CATEGORY" val="diagram"/>
  <p:tag name="KSO_WM_TEMPLATE_INDEX" val="20231308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267.0745669291338,&quot;width&quot;:863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8_1*l_h_i*1_2_1"/>
  <p:tag name="KSO_WM_TEMPLATE_CATEGORY" val="diagram"/>
  <p:tag name="KSO_WM_TEMPLATE_INDEX" val="20231308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267.0745669291338,&quot;width&quot;:863.6499999999999}"/>
  <p:tag name="KSO_WM_DIAGRAM_COLOR_MATCH_VALUE" val="{&quot;shape&quot;:{&quot;fill&quot;:{&quot;solid&quot;:{&quot;brightness&quot;:-0.05000000074505806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8_1*l_h_f*1_2_1"/>
  <p:tag name="KSO_WM_TEMPLATE_CATEGORY" val="diagram"/>
  <p:tag name="KSO_WM_TEMPLATE_INDEX" val="20231308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，请尽量言简意赅的阐述观点"/>
  <p:tag name="KSO_WM_DIAGRAM_MAX_ITEMCNT" val="6"/>
  <p:tag name="KSO_WM_DIAGRAM_MIN_ITEMCNT" val="2"/>
  <p:tag name="KSO_WM_DIAGRAM_VIRTUALLY_FRAME" val="{&quot;height&quot;:267.0745669291338,&quot;width&quot;:863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2"/>
  <p:tag name="KSO_WM_UNIT_ID" val="diagram20231308_1*l_h_i*1_2_2"/>
  <p:tag name="KSO_WM_TEMPLATE_CATEGORY" val="diagram"/>
  <p:tag name="KSO_WM_TEMPLATE_INDEX" val="20231308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267.0745669291338,&quot;width&quot;:863.6499999999999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3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34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2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324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7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7"/>
</p:tagLst>
</file>

<file path=ppt/tags/tag375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44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447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2023-12-19T08:49:09Z</dcterms:created>
  <dcterms:modified xsi:type="dcterms:W3CDTF">2023-12-19T08:49:09Z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579821955dd6434ca39c365abcf338c1_21</vt:lpwstr>
  </property>
</Properties>
</file>