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138" r:id="rId1"/>
    <p:sldMasterId id="2147485175" r:id="rId2"/>
  </p:sldMasterIdLst>
  <p:notesMasterIdLst>
    <p:notesMasterId r:id="rId3"/>
  </p:notesMasterIdLst>
  <p:sldIdLst>
    <p:sldId id="936" r:id="rId4"/>
    <p:sldId id="941" r:id="rId5"/>
    <p:sldId id="945" r:id="rId6"/>
    <p:sldId id="948" r:id="rId7"/>
    <p:sldId id="951" r:id="rId8"/>
    <p:sldId id="954" r:id="rId9"/>
    <p:sldId id="957" r:id="rId10"/>
    <p:sldId id="960" r:id="rId11"/>
    <p:sldId id="963" r:id="rId12"/>
    <p:sldId id="966" r:id="rId13"/>
    <p:sldId id="969" r:id="rId14"/>
    <p:sldId id="972" r:id="rId15"/>
    <p:sldId id="975" r:id="rId16"/>
    <p:sldId id="978" r:id="rId17"/>
    <p:sldId id="981" r:id="rId18"/>
    <p:sldId id="984" r:id="rId19"/>
    <p:sldId id="987" r:id="rId20"/>
    <p:sldId id="990" r:id="rId21"/>
    <p:sldId id="993" r:id="rId22"/>
    <p:sldId id="996" r:id="rId23"/>
    <p:sldId id="999" r:id="rId24"/>
    <p:sldId id="1002" r:id="rId25"/>
    <p:sldId id="1005" r:id="rId26"/>
    <p:sldId id="1008" r:id="rId27"/>
    <p:sldId id="1011" r:id="rId28"/>
    <p:sldId id="1014" r:id="rId29"/>
    <p:sldId id="1017" r:id="rId30"/>
    <p:sldId id="102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pn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image" Target="../media/image4.png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tags" Target="../tags/tag24.xml"/><Relationship Id="rId12" Type="http://schemas.openxmlformats.org/officeDocument/2006/relationships/tags" Target="../tags/tag25.xml"/><Relationship Id="rId13" Type="http://schemas.openxmlformats.org/officeDocument/2006/relationships/tags" Target="../tags/tag26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image" Target="../media/image5.png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tags" Target="../tags/tag31.xml"/><Relationship Id="rId8" Type="http://schemas.openxmlformats.org/officeDocument/2006/relationships/tags" Target="../tags/tag32.xml"/><Relationship Id="rId9" Type="http://schemas.openxmlformats.org/officeDocument/2006/relationships/tags" Target="../tags/tag33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2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tags" Target="../tags/tag51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tags" Target="../tags/tag57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image" Target="../media/image2.png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pn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2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1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tags" Target="../tags/tag79.xml"/><Relationship Id="rId8" Type="http://schemas.openxmlformats.org/officeDocument/2006/relationships/tags" Target="../tags/tag80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-1270"/>
            <a:ext cx="12192635" cy="685927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4" hasCustomPrompt="1"/>
            <p:custDataLst>
              <p:tags r:id="rId3"/>
            </p:custDataLst>
          </p:nvPr>
        </p:nvSpPr>
        <p:spPr>
          <a:xfrm>
            <a:off x="1090295" y="4211955"/>
            <a:ext cx="8445500" cy="60960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2000" i="0" kern="1200" kumimoji="0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lt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18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889318" y="2575243"/>
            <a:ext cx="0" cy="3109595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1090295" y="1407795"/>
            <a:ext cx="8445500" cy="274193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000" i="0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70" name="文本占位符 6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148080" y="5031105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67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n-ea"/>
                <a:ea typeface="+mn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17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330" y="1393190"/>
            <a:ext cx="10968990" cy="485648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未标题-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5482" b="6231"/>
          <a:stretch>
            <a:fillRect/>
          </a:stretch>
        </p:blipFill>
        <p:spPr>
          <a:xfrm>
            <a:off x="635" y="0"/>
            <a:ext cx="12191365" cy="6858000"/>
          </a:xfrm>
          <a:prstGeom prst="rect"/>
        </p:spPr>
      </p:pic>
      <p:sp>
        <p:nvSpPr>
          <p:cNvPr id="1048688" name="副标题"/>
          <p:cNvSpPr txBox="1">
            <a:spLocks noGrp="1"/>
          </p:cNvSpPr>
          <p:nvPr>
            <p:ph type="body" idx="7" hasCustomPrompt="1"/>
            <p:custDataLst>
              <p:tags r:id="rId3"/>
            </p:custDataLst>
          </p:nvPr>
        </p:nvSpPr>
        <p:spPr>
          <a:xfrm>
            <a:off x="4165600" y="1511300"/>
            <a:ext cx="3860800" cy="4603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n-lt"/>
                <a:ea typeface="宋体" pitchFamily="2" charset="-122"/>
                <a:cs typeface="+mn-lt"/>
                <a:sym typeface="思源宋体 CN Heavy" panose="02020900000000000000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6" hasCustomPrompt="1"/>
            <p:custDataLst>
              <p:tags r:id="rId4"/>
            </p:custDataLst>
          </p:nvPr>
        </p:nvSpPr>
        <p:spPr>
          <a:xfrm>
            <a:off x="3353435" y="221615"/>
            <a:ext cx="5485765" cy="1343660"/>
          </a:xfrm>
          <a:prstGeom prst="rect"/>
          <a:noFill/>
        </p:spPr>
        <p:txBody>
          <a:bodyPr anchor="b" anchorCtr="0" bIns="45720" lIns="91440" rIns="91440" rtlCol="0" tIns="45720" wrap="non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1" cap="none" dirty="0" sz="56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effectLst/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1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94550" y="1739900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10200000" scaled="1"/>
            </a:gradFill>
            <a:prstDash val="solid"/>
            <a:miter lim="800000"/>
            <a:headEnd type="oval"/>
            <a:tailEnd type="none"/>
          </a:ln>
          <a:effectLst/>
        </p:spPr>
      </p:cxnSp>
      <p:cxnSp>
        <p:nvCxnSpPr>
          <p:cNvPr id="3145737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912235" y="1740535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20940000" scaled="1"/>
            </a:gradFill>
            <a:prstDash val="solid"/>
            <a:miter lim="800000"/>
            <a:tailEnd type="oval"/>
          </a:ln>
          <a:effectLst/>
        </p:spPr>
      </p:cxnSp>
      <p:pic>
        <p:nvPicPr>
          <p:cNvPr id="2097161" name="图片 5" descr="00VCG41N1373297067 [转换]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3955415" y="5412740"/>
            <a:ext cx="920750" cy="920750"/>
          </a:xfrm>
          <a:prstGeom prst="rect"/>
        </p:spPr>
      </p:pic>
      <p:pic>
        <p:nvPicPr>
          <p:cNvPr id="2097163" name="图片 6" descr="00VCG41N1373297067 [转换]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8">
            <a:alphaModFix amt="78000"/>
          </a:blip>
          <a:stretch>
            <a:fillRect/>
          </a:stretch>
        </p:blipFill>
        <p:spPr>
          <a:xfrm>
            <a:off x="5061585" y="5986780"/>
            <a:ext cx="649605" cy="649605"/>
          </a:xfrm>
          <a:prstGeom prst="rect"/>
        </p:spPr>
      </p:pic>
      <p:pic>
        <p:nvPicPr>
          <p:cNvPr id="2097165" name="图片 53" descr="00VCG41N1373297067 [转换]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8">
            <a:alphaModFix amt="80000"/>
          </a:blip>
          <a:stretch>
            <a:fillRect/>
          </a:stretch>
        </p:blipFill>
        <p:spPr>
          <a:xfrm>
            <a:off x="8540115" y="5334000"/>
            <a:ext cx="412750" cy="4127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4590" r="22213" b="3704"/>
          <a:stretch>
            <a:fillRect/>
          </a:stretch>
        </p:blipFill>
        <p:spPr>
          <a:xfrm flipH="1" flipV="1">
            <a:off x="0" y="0"/>
            <a:ext cx="12192635" cy="6858000"/>
          </a:xfrm>
          <a:prstGeom prst="rect"/>
        </p:spPr>
      </p:pic>
      <p:pic>
        <p:nvPicPr>
          <p:cNvPr id="2097169" name="图片 8" descr="0VCG41N1373297067 [转换]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8620125" y="22225"/>
            <a:ext cx="3546475" cy="261239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5153025" y="1303655"/>
            <a:ext cx="5520055" cy="1845945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8800" i="0" kern="1200" kumimoji="0" lang="en-US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5153025" y="3149600"/>
            <a:ext cx="5520055" cy="185991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0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0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39" name="直接连接符 173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4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393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173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3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5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133665"/>
            <a:ext cx="10969200" cy="3384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3383" r="6951" b="609"/>
          <a:stretch>
            <a:fillRect/>
          </a:stretch>
        </p:blipFill>
        <p:spPr>
          <a:xfrm>
            <a:off x="0" y="8255"/>
            <a:ext cx="12192635" cy="6859270"/>
          </a:xfrm>
          <a:prstGeom prst="rect"/>
        </p:spPr>
      </p:pic>
      <p:cxnSp>
        <p:nvCxnSpPr>
          <p:cNvPr id="3145747" name="直接连接符 8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889318" y="3157538"/>
            <a:ext cx="0" cy="2527300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238250" y="2146935"/>
            <a:ext cx="7200265" cy="198247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54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文本占位符 6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238250" y="4401820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1.xml"/><Relationship Id="rId13" Type="http://schemas.openxmlformats.org/officeDocument/2006/relationships/image" Target="../media/image2.png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tags" Target="../tags/tag87.xml"/><Relationship Id="rId20" Type="http://schemas.openxmlformats.org/officeDocument/2006/relationships/tags" Target="../tags/tag88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139" r:id="rId1"/>
    <p:sldLayoutId id="2147485140" r:id="rId2"/>
    <p:sldLayoutId id="2147485141" r:id="rId3"/>
    <p:sldLayoutId id="2147485142" r:id="rId4"/>
    <p:sldLayoutId id="2147485143" r:id="rId5"/>
    <p:sldLayoutId id="2147485144" r:id="rId6"/>
    <p:sldLayoutId id="2147485145" r:id="rId7"/>
    <p:sldLayoutId id="2147485146" r:id="rId8"/>
    <p:sldLayoutId id="2147485147" r:id="rId9"/>
    <p:sldLayoutId id="2147485148" r:id="rId10"/>
    <p:sldLayoutId id="214748514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未标题-1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29" name="直接连接符 173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6"/>
            <a:ext cx="10515600" cy="558240"/>
          </a:xfrm>
          <a:prstGeom prst="rect"/>
          <a:noFill/>
        </p:spPr>
        <p:txBody>
          <a:bodyPr anchor="b" anchorCtr="0" bIns="45720" lIns="91440" rIns="91440" rtlCol="0" tIns="45720" vert="horz" wrap="square">
            <a:no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147482"/>
            <a:ext cx="10515600" cy="5029481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176" r:id="rId1"/>
    <p:sldLayoutId id="2147485177" r:id="rId2"/>
    <p:sldLayoutId id="2147485178" r:id="rId3"/>
    <p:sldLayoutId id="2147485179" r:id="rId4"/>
    <p:sldLayoutId id="2147485180" r:id="rId5"/>
    <p:sldLayoutId id="2147485181" r:id="rId6"/>
    <p:sldLayoutId id="2147485182" r:id="rId7"/>
    <p:sldLayoutId id="2147485183" r:id="rId8"/>
    <p:sldLayoutId id="2147485184" r:id="rId9"/>
    <p:sldLayoutId id="2147485185" r:id="rId10"/>
    <p:sldLayoutId id="214748518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2800" i="0" kern="1200" kumimoji="0" lang="zh-CN" normalizeH="0" spc="300" strike="noStrike" u="none" smtClean="0">
          <a:ln>
            <a:noFill/>
          </a:ln>
          <a:gradFill>
            <a:gsLst>
              <a:gs pos="0">
                <a:schemeClr val="lt1"/>
              </a:gs>
              <a:gs pos="100000">
                <a:schemeClr val="accent1"/>
              </a:gs>
            </a:gsLst>
            <a:lin ang="6060000" scaled="0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tags" Target="../tags/tag198.xml"/><Relationship Id="rId22" Type="http://schemas.openxmlformats.org/officeDocument/2006/relationships/tags" Target="../tags/tag199.xml"/><Relationship Id="rId23" Type="http://schemas.openxmlformats.org/officeDocument/2006/relationships/tags" Target="../tags/tag200.xml"/><Relationship Id="rId24" Type="http://schemas.openxmlformats.org/officeDocument/2006/relationships/tags" Target="../tags/tag201.xml"/><Relationship Id="rId25" Type="http://schemas.openxmlformats.org/officeDocument/2006/relationships/tags" Target="../tags/tag202.xml"/><Relationship Id="rId26" Type="http://schemas.openxmlformats.org/officeDocument/2006/relationships/tags" Target="../tags/tag203.xml"/><Relationship Id="rId27" Type="http://schemas.openxmlformats.org/officeDocument/2006/relationships/tags" Target="../tags/tag204.xml"/><Relationship Id="rId28" Type="http://schemas.openxmlformats.org/officeDocument/2006/relationships/tags" Target="../tags/tag205.xml"/><Relationship Id="rId29" Type="http://schemas.openxmlformats.org/officeDocument/2006/relationships/tags" Target="../tags/tag206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latin typeface="+mn-ea"/>
                <a:ea typeface="+mn-ea"/>
              </a:rPr>
              <a:t>XX,a click to unlimited possibilities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4865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电影与娱乐产业数字化转型策略案例分析</a:t>
            </a:r>
            <a:endParaRPr altLang="en-US" dirty="0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3"/>
          <p:cNvSpPr>
            <a:spLocks noGrp="1"/>
          </p:cNvSpPr>
          <p:nvPr>
            <p:ph type="body" idx="7"/>
            <p:custDataLst>
              <p:tags r:id="rId1"/>
            </p:custDataLst>
          </p:nvPr>
        </p:nvSpPr>
        <p:spPr/>
        <p:txBody>
          <a:bodyPr>
            <a:normAutofit fontScale="100000"/>
          </a:bodyPr>
          <a:p>
            <a:r>
              <a:rPr altLang="en-US" lang="zh-CN">
                <a:latin typeface="+mj-ea"/>
                <a:ea typeface="+mj-ea"/>
              </a:rPr>
              <a:t>CONTENTS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8792" name="标题 4"/>
          <p:cNvSpPr>
            <a:spLocks noGrp="1"/>
          </p:cNvSpPr>
          <p:nvPr>
            <p:ph type="title" idx="6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94" name="序号"/>
          <p:cNvSpPr/>
          <p:nvPr>
            <p:custDataLst>
              <p:tags r:id="rId3"/>
            </p:custDataLst>
          </p:nvPr>
        </p:nvSpPr>
        <p:spPr bwMode="auto">
          <a:xfrm>
            <a:off x="1587500" y="2395855"/>
            <a:ext cx="986790" cy="75184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01.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6" name="标题"/>
          <p:cNvSpPr/>
          <p:nvPr>
            <p:custDataLst>
              <p:tags r:id="rId4"/>
            </p:custDataLst>
          </p:nvPr>
        </p:nvSpPr>
        <p:spPr>
          <a:xfrm>
            <a:off x="2574290" y="2348230"/>
            <a:ext cx="3925570" cy="87503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数字化转型背景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8" name="序号"/>
          <p:cNvSpPr/>
          <p:nvPr>
            <p:custDataLst>
              <p:tags r:id="rId5"/>
            </p:custDataLst>
          </p:nvPr>
        </p:nvSpPr>
        <p:spPr bwMode="auto">
          <a:xfrm>
            <a:off x="1587500" y="338772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03.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0" name="标题"/>
          <p:cNvSpPr/>
          <p:nvPr>
            <p:custDataLst>
              <p:tags r:id="rId6"/>
            </p:custDataLst>
          </p:nvPr>
        </p:nvSpPr>
        <p:spPr>
          <a:xfrm>
            <a:off x="2574290" y="3320415"/>
            <a:ext cx="3925570" cy="923925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成功转型案例解析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2" name="序号"/>
          <p:cNvSpPr/>
          <p:nvPr>
            <p:custDataLst>
              <p:tags r:id="rId7"/>
            </p:custDataLst>
          </p:nvPr>
        </p:nvSpPr>
        <p:spPr bwMode="auto">
          <a:xfrm>
            <a:off x="6673850" y="237934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02.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4" name="标题"/>
          <p:cNvSpPr/>
          <p:nvPr>
            <p:custDataLst>
              <p:tags r:id="rId8"/>
            </p:custDataLst>
          </p:nvPr>
        </p:nvSpPr>
        <p:spPr>
          <a:xfrm>
            <a:off x="7660640" y="2310765"/>
            <a:ext cx="3925570" cy="923925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数字化转型策略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6" name="序号"/>
          <p:cNvSpPr/>
          <p:nvPr>
            <p:custDataLst>
              <p:tags r:id="rId9"/>
            </p:custDataLst>
          </p:nvPr>
        </p:nvSpPr>
        <p:spPr bwMode="auto">
          <a:xfrm>
            <a:off x="6673850" y="336740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04.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8" name="标题"/>
          <p:cNvSpPr/>
          <p:nvPr>
            <p:custDataLst>
              <p:tags r:id="rId10"/>
            </p:custDataLst>
          </p:nvPr>
        </p:nvSpPr>
        <p:spPr>
          <a:xfrm>
            <a:off x="7660640" y="3301365"/>
            <a:ext cx="3925570" cy="923925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转型挑战与应对策略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0" name="序号"/>
          <p:cNvSpPr/>
          <p:nvPr>
            <p:custDataLst>
              <p:tags r:id="rId11"/>
            </p:custDataLst>
          </p:nvPr>
        </p:nvSpPr>
        <p:spPr bwMode="auto">
          <a:xfrm>
            <a:off x="1587500" y="437070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05.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12" name="标题"/>
          <p:cNvSpPr/>
          <p:nvPr>
            <p:custDataLst>
              <p:tags r:id="rId12"/>
            </p:custDataLst>
          </p:nvPr>
        </p:nvSpPr>
        <p:spPr>
          <a:xfrm>
            <a:off x="2574290" y="4296410"/>
            <a:ext cx="3925570" cy="923925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未来发展趋势与展望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01.</a:t>
            </a:r>
            <a:endParaRPr altLang="en-US" dirty="0" lang="zh-CN"/>
          </a:p>
        </p:txBody>
      </p:sp>
      <p:sp>
        <p:nvSpPr>
          <p:cNvPr id="104884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数字化转型背景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技术发展推动</a:t>
            </a:r>
            <a:endParaRPr altLang="en-US" lang="zh-CN"/>
          </a:p>
        </p:txBody>
      </p:sp>
      <p:sp>
        <p:nvSpPr>
          <p:cNvPr id="1048884" name="矩形 31"/>
          <p:cNvSpPr/>
          <p:nvPr>
            <p:custDataLst>
              <p:tags r:id="rId1"/>
            </p:custDataLst>
          </p:nvPr>
        </p:nvSpPr>
        <p:spPr>
          <a:xfrm>
            <a:off x="2607382" y="1393190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互联网技术的普及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矩形 4"/>
          <p:cNvSpPr/>
          <p:nvPr>
            <p:custDataLst>
              <p:tags r:id="rId2"/>
            </p:custDataLst>
          </p:nvPr>
        </p:nvSpPr>
        <p:spPr>
          <a:xfrm>
            <a:off x="2607382" y="2653643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8" name="矩形 5"/>
          <p:cNvSpPr/>
          <p:nvPr>
            <p:custDataLst>
              <p:tags r:id="rId3"/>
            </p:custDataLst>
          </p:nvPr>
        </p:nvSpPr>
        <p:spPr>
          <a:xfrm>
            <a:off x="2607382" y="3914095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矩形 7"/>
          <p:cNvSpPr/>
          <p:nvPr>
            <p:custDataLst>
              <p:tags r:id="rId4"/>
            </p:custDataLst>
          </p:nvPr>
        </p:nvSpPr>
        <p:spPr>
          <a:xfrm>
            <a:off x="2607382" y="5174548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人工智能的崛起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市场需求驱动</a:t>
            </a:r>
            <a:endParaRPr altLang="en-US" lang="zh-CN"/>
          </a:p>
        </p:txBody>
      </p:sp>
      <p:sp>
        <p:nvSpPr>
          <p:cNvPr id="1048926" name="矩形 5"/>
          <p:cNvSpPr/>
          <p:nvPr>
            <p:custDataLst>
              <p:tags r:id="rId1"/>
            </p:custDataLst>
          </p:nvPr>
        </p:nvSpPr>
        <p:spPr>
          <a:xfrm>
            <a:off x="608330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矩形 10"/>
          <p:cNvSpPr/>
          <p:nvPr>
            <p:custDataLst>
              <p:tags r:id="rId2"/>
            </p:custDataLst>
          </p:nvPr>
        </p:nvSpPr>
        <p:spPr>
          <a:xfrm>
            <a:off x="962930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TextBox 2"/>
          <p:cNvSpPr txBox="1"/>
          <p:nvPr>
            <p:custDataLst>
              <p:tags r:id="rId3"/>
            </p:custDataLst>
          </p:nvPr>
        </p:nvSpPr>
        <p:spPr>
          <a:xfrm>
            <a:off x="763308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消费者对于更高品质视听体验的需求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2" name="矩形 6"/>
          <p:cNvSpPr/>
          <p:nvPr>
            <p:custDataLst>
              <p:tags r:id="rId4"/>
            </p:custDataLst>
          </p:nvPr>
        </p:nvSpPr>
        <p:spPr>
          <a:xfrm>
            <a:off x="3406861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矩形 11"/>
          <p:cNvSpPr/>
          <p:nvPr>
            <p:custDataLst>
              <p:tags r:id="rId5"/>
            </p:custDataLst>
          </p:nvPr>
        </p:nvSpPr>
        <p:spPr>
          <a:xfrm>
            <a:off x="3780593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TextBox 2"/>
          <p:cNvSpPr txBox="1"/>
          <p:nvPr>
            <p:custDataLst>
              <p:tags r:id="rId6"/>
            </p:custDataLst>
          </p:nvPr>
        </p:nvSpPr>
        <p:spPr>
          <a:xfrm>
            <a:off x="356120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互联网技术的发展为数字化转型提供了技术支持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8" name="矩形 33"/>
          <p:cNvSpPr/>
          <p:nvPr>
            <p:custDataLst>
              <p:tags r:id="rId7"/>
            </p:custDataLst>
          </p:nvPr>
        </p:nvSpPr>
        <p:spPr>
          <a:xfrm>
            <a:off x="6200927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矩形 37"/>
          <p:cNvSpPr/>
          <p:nvPr>
            <p:custDataLst>
              <p:tags r:id="rId8"/>
            </p:custDataLst>
          </p:nvPr>
        </p:nvSpPr>
        <p:spPr>
          <a:xfrm>
            <a:off x="6555527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TextBox 2"/>
          <p:cNvSpPr txBox="1"/>
          <p:nvPr>
            <p:custDataLst>
              <p:tags r:id="rId9"/>
            </p:custDataLst>
          </p:nvPr>
        </p:nvSpPr>
        <p:spPr>
          <a:xfrm>
            <a:off x="6355905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市场竞争激烈，数字化转型成为企业提升竞争力的必要手段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4" name="矩形 34"/>
          <p:cNvSpPr/>
          <p:nvPr>
            <p:custDataLst>
              <p:tags r:id="rId10"/>
            </p:custDataLst>
          </p:nvPr>
        </p:nvSpPr>
        <p:spPr>
          <a:xfrm>
            <a:off x="8989253" y="251559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矩形 38"/>
          <p:cNvSpPr/>
          <p:nvPr>
            <p:custDataLst>
              <p:tags r:id="rId11"/>
            </p:custDataLst>
          </p:nvPr>
        </p:nvSpPr>
        <p:spPr>
          <a:xfrm>
            <a:off x="9362986" y="250985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8895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政策推动文化产业的数字化转型与发展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产业升级需要</a:t>
            </a:r>
            <a:endParaRPr altLang="en-US" lang="zh-CN"/>
          </a:p>
        </p:txBody>
      </p:sp>
      <p:sp>
        <p:nvSpPr>
          <p:cNvPr id="1048984" name="矩形 3"/>
          <p:cNvSpPr/>
          <p:nvPr>
            <p:custDataLst>
              <p:tags r:id="rId1"/>
            </p:custDataLst>
          </p:nvPr>
        </p:nvSpPr>
        <p:spPr>
          <a:xfrm>
            <a:off x="1520115" y="1393190"/>
            <a:ext cx="9684515" cy="106478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13"/>
          <p:cNvSpPr/>
          <p:nvPr>
            <p:custDataLst>
              <p:tags r:id="rId2"/>
            </p:custDataLst>
          </p:nvPr>
        </p:nvSpPr>
        <p:spPr>
          <a:xfrm>
            <a:off x="981082" y="1393190"/>
            <a:ext cx="262641" cy="106478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文本框 4"/>
          <p:cNvSpPr txBox="1"/>
          <p:nvPr>
            <p:custDataLst>
              <p:tags r:id="rId3"/>
            </p:custDataLst>
          </p:nvPr>
        </p:nvSpPr>
        <p:spPr>
          <a:xfrm>
            <a:off x="1797406" y="1485188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传统娱乐产业面临挑战，需要创新和转型以适应市场需求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39"/>
          <p:cNvSpPr/>
          <p:nvPr>
            <p:custDataLst>
              <p:tags r:id="rId4"/>
            </p:custDataLst>
          </p:nvPr>
        </p:nvSpPr>
        <p:spPr>
          <a:xfrm>
            <a:off x="1520115" y="2657196"/>
            <a:ext cx="9684515" cy="106478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矩形 5"/>
          <p:cNvSpPr/>
          <p:nvPr>
            <p:custDataLst>
              <p:tags r:id="rId5"/>
            </p:custDataLst>
          </p:nvPr>
        </p:nvSpPr>
        <p:spPr>
          <a:xfrm>
            <a:off x="981082" y="2657196"/>
            <a:ext cx="262641" cy="106478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41"/>
          <p:cNvSpPr txBox="1"/>
          <p:nvPr>
            <p:custDataLst>
              <p:tags r:id="rId6"/>
            </p:custDataLst>
          </p:nvPr>
        </p:nvSpPr>
        <p:spPr>
          <a:xfrm>
            <a:off x="1797406" y="2749195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技术进步为数字化转型提供了可能性和支持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12"/>
          <p:cNvSpPr/>
          <p:nvPr>
            <p:custDataLst>
              <p:tags r:id="rId7"/>
            </p:custDataLst>
          </p:nvPr>
        </p:nvSpPr>
        <p:spPr>
          <a:xfrm>
            <a:off x="1520115" y="3921203"/>
            <a:ext cx="9684515" cy="106478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矩形 17"/>
          <p:cNvSpPr/>
          <p:nvPr>
            <p:custDataLst>
              <p:tags r:id="rId8"/>
            </p:custDataLst>
          </p:nvPr>
        </p:nvSpPr>
        <p:spPr>
          <a:xfrm>
            <a:off x="981082" y="3921203"/>
            <a:ext cx="262641" cy="106478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19"/>
          <p:cNvSpPr txBox="1"/>
          <p:nvPr>
            <p:custDataLst>
              <p:tags r:id="rId9"/>
            </p:custDataLst>
          </p:nvPr>
        </p:nvSpPr>
        <p:spPr>
          <a:xfrm>
            <a:off x="1797406" y="4013201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数字化转型能够提高娱乐产业的效率和竞争力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9"/>
          <p:cNvSpPr/>
          <p:nvPr>
            <p:custDataLst>
              <p:tags r:id="rId10"/>
            </p:custDataLst>
          </p:nvPr>
        </p:nvSpPr>
        <p:spPr>
          <a:xfrm>
            <a:off x="1520115" y="5184561"/>
            <a:ext cx="9684515" cy="106478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矩形 26"/>
          <p:cNvSpPr/>
          <p:nvPr>
            <p:custDataLst>
              <p:tags r:id="rId11"/>
            </p:custDataLst>
          </p:nvPr>
        </p:nvSpPr>
        <p:spPr>
          <a:xfrm>
            <a:off x="981082" y="5184561"/>
            <a:ext cx="262641" cy="106478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文本框 27"/>
          <p:cNvSpPr txBox="1"/>
          <p:nvPr>
            <p:custDataLst>
              <p:tags r:id="rId12"/>
            </p:custDataLst>
          </p:nvPr>
        </p:nvSpPr>
        <p:spPr>
          <a:xfrm>
            <a:off x="1797406" y="5276560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数字化转型是未来娱乐产业发展的趋势和方向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竞争压力促使</a:t>
            </a:r>
            <a:endParaRPr altLang="en-US" lang="zh-CN"/>
          </a:p>
        </p:txBody>
      </p:sp>
      <p:sp>
        <p:nvSpPr>
          <p:cNvPr id="1049042" name="矩形 3"/>
          <p:cNvSpPr/>
          <p:nvPr>
            <p:custDataLst>
              <p:tags r:id="rId1"/>
            </p:custDataLst>
          </p:nvPr>
        </p:nvSpPr>
        <p:spPr>
          <a:xfrm>
            <a:off x="1520115" y="1393190"/>
            <a:ext cx="9684515" cy="106478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13"/>
          <p:cNvSpPr/>
          <p:nvPr>
            <p:custDataLst>
              <p:tags r:id="rId2"/>
            </p:custDataLst>
          </p:nvPr>
        </p:nvSpPr>
        <p:spPr>
          <a:xfrm>
            <a:off x="981082" y="1393190"/>
            <a:ext cx="262641" cy="106478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文本框 4"/>
          <p:cNvSpPr txBox="1"/>
          <p:nvPr>
            <p:custDataLst>
              <p:tags r:id="rId3"/>
            </p:custDataLst>
          </p:nvPr>
        </p:nvSpPr>
        <p:spPr>
          <a:xfrm>
            <a:off x="1797406" y="1485188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传统电影产业面临新兴技术的冲击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39"/>
          <p:cNvSpPr/>
          <p:nvPr>
            <p:custDataLst>
              <p:tags r:id="rId4"/>
            </p:custDataLst>
          </p:nvPr>
        </p:nvSpPr>
        <p:spPr>
          <a:xfrm>
            <a:off x="1520115" y="2657196"/>
            <a:ext cx="9684515" cy="106478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5"/>
          <p:cNvSpPr/>
          <p:nvPr>
            <p:custDataLst>
              <p:tags r:id="rId5"/>
            </p:custDataLst>
          </p:nvPr>
        </p:nvSpPr>
        <p:spPr>
          <a:xfrm>
            <a:off x="981082" y="2657196"/>
            <a:ext cx="262641" cy="106478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41"/>
          <p:cNvSpPr txBox="1"/>
          <p:nvPr>
            <p:custDataLst>
              <p:tags r:id="rId6"/>
            </p:custDataLst>
          </p:nvPr>
        </p:nvSpPr>
        <p:spPr>
          <a:xfrm>
            <a:off x="1797406" y="2749195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观众对于更高品质观影体验的需求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12"/>
          <p:cNvSpPr/>
          <p:nvPr>
            <p:custDataLst>
              <p:tags r:id="rId7"/>
            </p:custDataLst>
          </p:nvPr>
        </p:nvSpPr>
        <p:spPr>
          <a:xfrm>
            <a:off x="1520115" y="3921203"/>
            <a:ext cx="9684515" cy="106478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矩形 17"/>
          <p:cNvSpPr/>
          <p:nvPr>
            <p:custDataLst>
              <p:tags r:id="rId8"/>
            </p:custDataLst>
          </p:nvPr>
        </p:nvSpPr>
        <p:spPr>
          <a:xfrm>
            <a:off x="981082" y="3921203"/>
            <a:ext cx="262641" cy="106478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19"/>
          <p:cNvSpPr txBox="1"/>
          <p:nvPr>
            <p:custDataLst>
              <p:tags r:id="rId9"/>
            </p:custDataLst>
          </p:nvPr>
        </p:nvSpPr>
        <p:spPr>
          <a:xfrm>
            <a:off x="1797406" y="4013201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互联网和移动设备的普及加速了数字化转型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9"/>
          <p:cNvSpPr/>
          <p:nvPr>
            <p:custDataLst>
              <p:tags r:id="rId10"/>
            </p:custDataLst>
          </p:nvPr>
        </p:nvSpPr>
        <p:spPr>
          <a:xfrm>
            <a:off x="1520115" y="5184561"/>
            <a:ext cx="9684515" cy="106478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矩形 26"/>
          <p:cNvSpPr/>
          <p:nvPr>
            <p:custDataLst>
              <p:tags r:id="rId11"/>
            </p:custDataLst>
          </p:nvPr>
        </p:nvSpPr>
        <p:spPr>
          <a:xfrm>
            <a:off x="981082" y="5184561"/>
            <a:ext cx="262641" cy="106478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文本框 27"/>
          <p:cNvSpPr txBox="1"/>
          <p:nvPr>
            <p:custDataLst>
              <p:tags r:id="rId12"/>
            </p:custDataLst>
          </p:nvPr>
        </p:nvSpPr>
        <p:spPr>
          <a:xfrm>
            <a:off x="1797406" y="5276560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行业内竞争加剧，需要创新以保持市场地位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02.</a:t>
            </a:r>
            <a:endParaRPr altLang="en-US" dirty="0" lang="zh-CN"/>
          </a:p>
        </p:txBody>
      </p:sp>
      <p:sp>
        <p:nvSpPr>
          <p:cNvPr id="104910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数字化转型策略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数据驱动决策</a:t>
            </a:r>
            <a:endParaRPr altLang="en-US" lang="zh-CN"/>
          </a:p>
        </p:txBody>
      </p:sp>
      <p:sp>
        <p:nvSpPr>
          <p:cNvPr id="1049136" name="弧形 58"/>
          <p:cNvSpPr/>
          <p:nvPr>
            <p:custDataLst>
              <p:tags r:id="rId1"/>
            </p:custDataLst>
          </p:nvPr>
        </p:nvSpPr>
        <p:spPr>
          <a:xfrm>
            <a:off x="8107509" y="208652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弧形 57"/>
          <p:cNvSpPr/>
          <p:nvPr>
            <p:custDataLst>
              <p:tags r:id="rId2"/>
            </p:custDataLst>
          </p:nvPr>
        </p:nvSpPr>
        <p:spPr>
          <a:xfrm>
            <a:off x="608330" y="208652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椭圆 22"/>
          <p:cNvSpPr/>
          <p:nvPr>
            <p:custDataLst>
              <p:tags r:id="rId3"/>
            </p:custDataLst>
          </p:nvPr>
        </p:nvSpPr>
        <p:spPr>
          <a:xfrm>
            <a:off x="8448679" y="236208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椭圆 23"/>
          <p:cNvSpPr/>
          <p:nvPr>
            <p:custDataLst>
              <p:tags r:id="rId4"/>
            </p:custDataLst>
          </p:nvPr>
        </p:nvSpPr>
        <p:spPr>
          <a:xfrm>
            <a:off x="8834838" y="242019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正文"/>
          <p:cNvSpPr txBox="1"/>
          <p:nvPr>
            <p:custDataLst>
              <p:tags r:id="rId5"/>
            </p:custDataLst>
          </p:nvPr>
        </p:nvSpPr>
        <p:spPr>
          <a:xfrm>
            <a:off x="8901385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建立数据驱动的文化和组织架构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6" name="椭圆 24"/>
          <p:cNvSpPr/>
          <p:nvPr>
            <p:custDataLst>
              <p:tags r:id="rId6"/>
            </p:custDataLst>
          </p:nvPr>
        </p:nvSpPr>
        <p:spPr>
          <a:xfrm>
            <a:off x="6016437" y="236208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椭圆 25"/>
          <p:cNvSpPr/>
          <p:nvPr>
            <p:custDataLst>
              <p:tags r:id="rId7"/>
            </p:custDataLst>
          </p:nvPr>
        </p:nvSpPr>
        <p:spPr>
          <a:xfrm>
            <a:off x="6401659" y="242019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8"/>
            </p:custDataLst>
          </p:nvPr>
        </p:nvSpPr>
        <p:spPr>
          <a:xfrm>
            <a:off x="6469143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数据支持创新和优化产品和服务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椭圆 7"/>
          <p:cNvSpPr/>
          <p:nvPr>
            <p:custDataLst>
              <p:tags r:id="rId9"/>
            </p:custDataLst>
          </p:nvPr>
        </p:nvSpPr>
        <p:spPr>
          <a:xfrm>
            <a:off x="3584195" y="236208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椭圆 9"/>
          <p:cNvSpPr/>
          <p:nvPr>
            <p:custDataLst>
              <p:tags r:id="rId10"/>
            </p:custDataLst>
          </p:nvPr>
        </p:nvSpPr>
        <p:spPr>
          <a:xfrm>
            <a:off x="3969417" y="242019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正文"/>
          <p:cNvSpPr txBox="1"/>
          <p:nvPr>
            <p:custDataLst>
              <p:tags r:id="rId11"/>
            </p:custDataLst>
          </p:nvPr>
        </p:nvSpPr>
        <p:spPr>
          <a:xfrm>
            <a:off x="4036901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通过数据监测评估营销效果和投资回报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8" name="椭圆 5"/>
          <p:cNvSpPr/>
          <p:nvPr>
            <p:custDataLst>
              <p:tags r:id="rId12"/>
            </p:custDataLst>
          </p:nvPr>
        </p:nvSpPr>
        <p:spPr>
          <a:xfrm>
            <a:off x="875455" y="236208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椭圆 4"/>
          <p:cNvSpPr/>
          <p:nvPr>
            <p:custDataLst>
              <p:tags r:id="rId13"/>
            </p:custDataLst>
          </p:nvPr>
        </p:nvSpPr>
        <p:spPr>
          <a:xfrm>
            <a:off x="1260677" y="242019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正文"/>
          <p:cNvSpPr txBox="1"/>
          <p:nvPr>
            <p:custDataLst>
              <p:tags r:id="rId14"/>
            </p:custDataLst>
          </p:nvPr>
        </p:nvSpPr>
        <p:spPr>
          <a:xfrm>
            <a:off x="1328161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利用数据分析了解市场需求和消费者行为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内容创新与科技融合</a:t>
            </a:r>
            <a:endParaRPr altLang="en-US" lang="zh-CN"/>
          </a:p>
        </p:txBody>
      </p:sp>
      <p:sp>
        <p:nvSpPr>
          <p:cNvPr id="1049198" name="矩形 3"/>
          <p:cNvSpPr/>
          <p:nvPr>
            <p:custDataLst>
              <p:tags r:id="rId1"/>
            </p:custDataLst>
          </p:nvPr>
        </p:nvSpPr>
        <p:spPr>
          <a:xfrm>
            <a:off x="1520115" y="1393190"/>
            <a:ext cx="9684515" cy="106478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矩形 13"/>
          <p:cNvSpPr/>
          <p:nvPr>
            <p:custDataLst>
              <p:tags r:id="rId2"/>
            </p:custDataLst>
          </p:nvPr>
        </p:nvSpPr>
        <p:spPr>
          <a:xfrm>
            <a:off x="981082" y="1393190"/>
            <a:ext cx="262641" cy="106478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文本框 4"/>
          <p:cNvSpPr txBox="1"/>
          <p:nvPr>
            <p:custDataLst>
              <p:tags r:id="rId3"/>
            </p:custDataLst>
          </p:nvPr>
        </p:nvSpPr>
        <p:spPr>
          <a:xfrm>
            <a:off x="1797406" y="1485188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内容创新：数字化转型的核心是创新，通过技术手段提升内容质量，创造新的表现形式和叙事方式。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39"/>
          <p:cNvSpPr/>
          <p:nvPr>
            <p:custDataLst>
              <p:tags r:id="rId4"/>
            </p:custDataLst>
          </p:nvPr>
        </p:nvSpPr>
        <p:spPr>
          <a:xfrm>
            <a:off x="1520115" y="2657196"/>
            <a:ext cx="9684515" cy="106478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矩形 5"/>
          <p:cNvSpPr/>
          <p:nvPr>
            <p:custDataLst>
              <p:tags r:id="rId5"/>
            </p:custDataLst>
          </p:nvPr>
        </p:nvSpPr>
        <p:spPr>
          <a:xfrm>
            <a:off x="981082" y="2657196"/>
            <a:ext cx="262641" cy="106478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文本框 41"/>
          <p:cNvSpPr txBox="1"/>
          <p:nvPr>
            <p:custDataLst>
              <p:tags r:id="rId6"/>
            </p:custDataLst>
          </p:nvPr>
        </p:nvSpPr>
        <p:spPr>
          <a:xfrm>
            <a:off x="1797406" y="2749195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科技融合：将科技与内容创作相结合，利用先进技术如虚拟现实、增强现实等技术提升观众体验。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12"/>
          <p:cNvSpPr/>
          <p:nvPr>
            <p:custDataLst>
              <p:tags r:id="rId7"/>
            </p:custDataLst>
          </p:nvPr>
        </p:nvSpPr>
        <p:spPr>
          <a:xfrm>
            <a:off x="1520115" y="3921203"/>
            <a:ext cx="9684515" cy="106478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矩形 17"/>
          <p:cNvSpPr/>
          <p:nvPr>
            <p:custDataLst>
              <p:tags r:id="rId8"/>
            </p:custDataLst>
          </p:nvPr>
        </p:nvSpPr>
        <p:spPr>
          <a:xfrm>
            <a:off x="981082" y="3921203"/>
            <a:ext cx="262641" cy="106478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19"/>
          <p:cNvSpPr txBox="1"/>
          <p:nvPr>
            <p:custDataLst>
              <p:tags r:id="rId9"/>
            </p:custDataLst>
          </p:nvPr>
        </p:nvSpPr>
        <p:spPr>
          <a:xfrm>
            <a:off x="1797406" y="4013201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跨媒体叙事：通过多平台、多渠道的叙事方式，将内容传播到更广泛的受众，增强品牌影响力。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9"/>
          <p:cNvSpPr/>
          <p:nvPr>
            <p:custDataLst>
              <p:tags r:id="rId10"/>
            </p:custDataLst>
          </p:nvPr>
        </p:nvSpPr>
        <p:spPr>
          <a:xfrm>
            <a:off x="1520115" y="5184561"/>
            <a:ext cx="9684515" cy="106478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26"/>
          <p:cNvSpPr/>
          <p:nvPr>
            <p:custDataLst>
              <p:tags r:id="rId11"/>
            </p:custDataLst>
          </p:nvPr>
        </p:nvSpPr>
        <p:spPr>
          <a:xfrm>
            <a:off x="981082" y="5184561"/>
            <a:ext cx="262641" cy="106478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27"/>
          <p:cNvSpPr txBox="1"/>
          <p:nvPr>
            <p:custDataLst>
              <p:tags r:id="rId12"/>
            </p:custDataLst>
          </p:nvPr>
        </p:nvSpPr>
        <p:spPr>
          <a:xfrm>
            <a:off x="1797406" y="5276560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数据驱动决策：利用数据分析工具，了解观众需求和行为，为内容创作和营销策略提供数据支持。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用户体验优化</a:t>
            </a:r>
            <a:endParaRPr altLang="en-US" lang="zh-CN"/>
          </a:p>
        </p:txBody>
      </p:sp>
      <p:sp>
        <p:nvSpPr>
          <p:cNvPr id="1049256" name="椭圆 262"/>
          <p:cNvSpPr/>
          <p:nvPr>
            <p:custDataLst>
              <p:tags r:id="rId1"/>
            </p:custDataLst>
          </p:nvPr>
        </p:nvSpPr>
        <p:spPr>
          <a:xfrm>
            <a:off x="2414057" y="407369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63"/>
          <p:cNvSpPr/>
          <p:nvPr>
            <p:custDataLst>
              <p:tags r:id="rId2"/>
            </p:custDataLst>
          </p:nvPr>
        </p:nvSpPr>
        <p:spPr>
          <a:xfrm>
            <a:off x="3266271" y="415408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椭圆 264"/>
          <p:cNvSpPr/>
          <p:nvPr>
            <p:custDataLst>
              <p:tags r:id="rId3"/>
            </p:custDataLst>
          </p:nvPr>
        </p:nvSpPr>
        <p:spPr>
          <a:xfrm>
            <a:off x="4064242" y="439066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2" name="椭圆 265"/>
          <p:cNvSpPr/>
          <p:nvPr>
            <p:custDataLst>
              <p:tags r:id="rId4"/>
            </p:custDataLst>
          </p:nvPr>
        </p:nvSpPr>
        <p:spPr>
          <a:xfrm>
            <a:off x="4738693" y="459064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66"/>
          <p:cNvSpPr/>
          <p:nvPr>
            <p:custDataLst>
              <p:tags r:id="rId5"/>
            </p:custDataLst>
          </p:nvPr>
        </p:nvSpPr>
        <p:spPr>
          <a:xfrm>
            <a:off x="5430137" y="479520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2069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34440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76920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20131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3515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9465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1422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0183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1557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5805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7628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9130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1221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0499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2394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0300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4" name="图形 15"/>
          <p:cNvSpPr/>
          <p:nvPr>
            <p:custDataLst>
              <p:tags r:id="rId22"/>
            </p:custDataLst>
          </p:nvPr>
        </p:nvSpPr>
        <p:spPr>
          <a:xfrm>
            <a:off x="5016447" y="499387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6" name="图形 19"/>
          <p:cNvSpPr/>
          <p:nvPr>
            <p:custDataLst>
              <p:tags r:id="rId23"/>
            </p:custDataLst>
          </p:nvPr>
        </p:nvSpPr>
        <p:spPr>
          <a:xfrm>
            <a:off x="8597185" y="468606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8" name="图形 27"/>
          <p:cNvSpPr/>
          <p:nvPr>
            <p:custDataLst>
              <p:tags r:id="rId24"/>
            </p:custDataLst>
          </p:nvPr>
        </p:nvSpPr>
        <p:spPr>
          <a:xfrm>
            <a:off x="4113257" y="371882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6784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2" name="正文"/>
          <p:cNvSpPr txBox="1"/>
          <p:nvPr>
            <p:custDataLst>
              <p:tags r:id="rId26"/>
            </p:custDataLst>
          </p:nvPr>
        </p:nvSpPr>
        <p:spPr>
          <a:xfrm>
            <a:off x="608330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提升观影体验：提供高清画质、沉浸式音效和多维度交互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正文"/>
          <p:cNvSpPr txBox="1"/>
          <p:nvPr>
            <p:custDataLst>
              <p:tags r:id="rId27"/>
            </p:custDataLst>
          </p:nvPr>
        </p:nvSpPr>
        <p:spPr>
          <a:xfrm>
            <a:off x="9419336" y="374039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跨平台融合：打通不同终端，实现内容无缝衔接和多屏互动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正文"/>
          <p:cNvSpPr txBox="1"/>
          <p:nvPr>
            <p:custDataLst>
              <p:tags r:id="rId28"/>
            </p:custDataLst>
          </p:nvPr>
        </p:nvSpPr>
        <p:spPr>
          <a:xfrm>
            <a:off x="7063330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便捷的互动体验：支持在线评论、弹幕交流和社交分享功能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正文"/>
          <p:cNvSpPr txBox="1"/>
          <p:nvPr>
            <p:custDataLst>
              <p:tags r:id="rId29"/>
            </p:custDataLst>
          </p:nvPr>
        </p:nvSpPr>
        <p:spPr>
          <a:xfrm>
            <a:off x="2964336" y="161704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个性化推荐：利用大数据分析用户喜好，提供定制化内容推荐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商业模式创新</a:t>
            </a:r>
            <a:endParaRPr altLang="en-US" lang="zh-CN"/>
          </a:p>
        </p:txBody>
      </p:sp>
      <p:sp>
        <p:nvSpPr>
          <p:cNvPr id="1049334" name="五边形 30"/>
          <p:cNvSpPr/>
          <p:nvPr>
            <p:custDataLst>
              <p:tags r:id="rId1"/>
            </p:custDataLst>
          </p:nvPr>
        </p:nvSpPr>
        <p:spPr>
          <a:xfrm>
            <a:off x="608330" y="324464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6"/>
          <p:cNvSpPr/>
          <p:nvPr>
            <p:custDataLst>
              <p:tags r:id="rId2"/>
            </p:custDataLst>
          </p:nvPr>
        </p:nvSpPr>
        <p:spPr>
          <a:xfrm>
            <a:off x="3220372" y="324464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7"/>
          <p:cNvSpPr/>
          <p:nvPr>
            <p:custDataLst>
              <p:tags r:id="rId3"/>
            </p:custDataLst>
          </p:nvPr>
        </p:nvSpPr>
        <p:spPr>
          <a:xfrm>
            <a:off x="8444456" y="324464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8"/>
          <p:cNvSpPr/>
          <p:nvPr>
            <p:custDataLst>
              <p:tags r:id="rId4"/>
            </p:custDataLst>
          </p:nvPr>
        </p:nvSpPr>
        <p:spPr>
          <a:xfrm>
            <a:off x="5832414" y="324464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案例分析：电影与娱乐产业的商业模式创新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数字化转型推动商业模式创新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创新点：个性化推荐、虚拟现实等技术的应用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商业模式的可持续性和未来发展方向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03.</a:t>
            </a:r>
            <a:endParaRPr altLang="en-US" dirty="0" lang="zh-CN"/>
          </a:p>
        </p:txBody>
      </p:sp>
      <p:sp>
        <p:nvSpPr>
          <p:cNvPr id="104938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成功转型案例解析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好莱坞电影产业转型</a:t>
            </a:r>
            <a:endParaRPr altLang="en-US" lang="zh-CN"/>
          </a:p>
        </p:txBody>
      </p:sp>
      <p:sp>
        <p:nvSpPr>
          <p:cNvPr id="1049420" name="矩形 31"/>
          <p:cNvSpPr/>
          <p:nvPr>
            <p:custDataLst>
              <p:tags r:id="rId1"/>
            </p:custDataLst>
          </p:nvPr>
        </p:nvSpPr>
        <p:spPr>
          <a:xfrm>
            <a:off x="2607382" y="1393190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数字化转型背景：适应市场需求和技术发展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"/>
          <p:cNvSpPr/>
          <p:nvPr>
            <p:custDataLst>
              <p:tags r:id="rId2"/>
            </p:custDataLst>
          </p:nvPr>
        </p:nvSpPr>
        <p:spPr>
          <a:xfrm>
            <a:off x="2607382" y="2653643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转型关键因素：技术创新、商业模式变革、内容创新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5"/>
          <p:cNvSpPr/>
          <p:nvPr>
            <p:custDataLst>
              <p:tags r:id="rId3"/>
            </p:custDataLst>
          </p:nvPr>
        </p:nvSpPr>
        <p:spPr>
          <a:xfrm>
            <a:off x="2607382" y="3914095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成功案例：漫威电影宇宙、哈利波特系列等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7"/>
          <p:cNvSpPr/>
          <p:nvPr>
            <p:custDataLst>
              <p:tags r:id="rId4"/>
            </p:custDataLst>
          </p:nvPr>
        </p:nvSpPr>
        <p:spPr>
          <a:xfrm>
            <a:off x="2607382" y="5174548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转型效果：提升观影体验、扩大市场规模、增强竞争力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中国电影产业数字化转型</a:t>
            </a:r>
            <a:endParaRPr altLang="en-US" lang="zh-CN"/>
          </a:p>
        </p:txBody>
      </p:sp>
      <p:sp>
        <p:nvSpPr>
          <p:cNvPr id="1049462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成功转型案例：如《哪吒之魔童降世》、《流浪地球》等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数字化转型背景：互联网技术的发展和观众观影习惯的改变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数字化转型策略：技术升级、内容创新、营销模式变革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转型效果评估：票房收入、观影人次、技术应用等方面的提升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流媒体平台崛起</a:t>
            </a:r>
            <a:endParaRPr altLang="en-US" lang="zh-CN"/>
          </a:p>
        </p:txBody>
      </p:sp>
      <p:sp>
        <p:nvSpPr>
          <p:cNvPr id="1049528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商业模式变革：从传统付费电视到在线订阅模式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案例：Netflix的成功转型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转型关键：内容创新与技术升级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未来趋势：个性化推荐与虚拟现实技术的融合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游戏产业数字化转型</a:t>
            </a:r>
            <a:endParaRPr altLang="en-US" lang="zh-CN"/>
          </a:p>
        </p:txBody>
      </p:sp>
      <p:sp>
        <p:nvSpPr>
          <p:cNvPr id="10495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259996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6" name="矩形 65"/>
          <p:cNvSpPr/>
          <p:nvPr>
            <p:custDataLst>
              <p:tags r:id="rId2"/>
            </p:custDataLst>
          </p:nvPr>
        </p:nvSpPr>
        <p:spPr>
          <a:xfrm>
            <a:off x="1144658" y="1760585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66"/>
          <p:cNvSpPr txBox="1"/>
          <p:nvPr>
            <p:custDataLst>
              <p:tags r:id="rId3"/>
            </p:custDataLst>
          </p:nvPr>
        </p:nvSpPr>
        <p:spPr>
          <a:xfrm>
            <a:off x="1530196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转型背景：传统游戏产业面临市场饱和、竞争激烈等问题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677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2" name="矩形 69"/>
          <p:cNvSpPr/>
          <p:nvPr>
            <p:custDataLst>
              <p:tags r:id="rId5"/>
            </p:custDataLst>
          </p:nvPr>
        </p:nvSpPr>
        <p:spPr>
          <a:xfrm>
            <a:off x="6397692" y="1760585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70"/>
          <p:cNvSpPr txBox="1"/>
          <p:nvPr>
            <p:custDataLst>
              <p:tags r:id="rId6"/>
            </p:custDataLst>
          </p:nvPr>
        </p:nvSpPr>
        <p:spPr>
          <a:xfrm>
            <a:off x="6783877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转型策略：采用数字化技术提升游戏品质、拓展用户群体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259996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8" name="文本框 74"/>
          <p:cNvSpPr txBox="1"/>
          <p:nvPr>
            <p:custDataLst>
              <p:tags r:id="rId8"/>
            </p:custDataLst>
          </p:nvPr>
        </p:nvSpPr>
        <p:spPr>
          <a:xfrm>
            <a:off x="1530196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转型效果：实现业务增长、提高用户活跃度和留存率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10" name="矩形 73"/>
          <p:cNvSpPr/>
          <p:nvPr>
            <p:custDataLst>
              <p:tags r:id="rId9"/>
            </p:custDataLst>
          </p:nvPr>
        </p:nvSpPr>
        <p:spPr>
          <a:xfrm>
            <a:off x="1144658" y="4340124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2641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4" name="矩形 84"/>
          <p:cNvSpPr/>
          <p:nvPr>
            <p:custDataLst>
              <p:tags r:id="rId11"/>
            </p:custDataLst>
          </p:nvPr>
        </p:nvSpPr>
        <p:spPr>
          <a:xfrm>
            <a:off x="6457304" y="4340124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85"/>
          <p:cNvSpPr txBox="1"/>
          <p:nvPr>
            <p:custDataLst>
              <p:tags r:id="rId12"/>
            </p:custDataLst>
          </p:nvPr>
        </p:nvSpPr>
        <p:spPr>
          <a:xfrm>
            <a:off x="6842842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转型经验：注重创新、持续投入研发、加强跨行业合作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04.</a:t>
            </a:r>
            <a:endParaRPr altLang="en-US" dirty="0" lang="zh-CN"/>
          </a:p>
        </p:txBody>
      </p:sp>
      <p:sp>
        <p:nvSpPr>
          <p:cNvPr id="104965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转型挑战与应对策略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版权保护与技术发展</a:t>
            </a:r>
            <a:endParaRPr altLang="en-US" lang="zh-CN"/>
          </a:p>
        </p:txBody>
      </p:sp>
      <p:sp>
        <p:nvSpPr>
          <p:cNvPr id="1049688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平衡发展：在数字化转型过程中，需要平衡版权保护和技术发展的关系，既要保护创作者的权益，也要促进技术的创新和应用。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版权保护：数字化转型中，版权保护是重要挑战之一，需要采取有效的技术手段和法律法规来保护创作者的权益。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技术发展：随着数字化技术的不断进步，需要不断更新和完善版权保护技术，以应对侵权盗版等行为。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跨行业合作：版权保护与技术发展涉及多个行业领域，需要加强跨行业合作，共同推动数字化转型的健康发展。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内容质量与科技融合的平衡</a:t>
            </a:r>
            <a:endParaRPr altLang="en-US" lang="zh-CN"/>
          </a:p>
        </p:txBody>
      </p:sp>
      <p:sp>
        <p:nvSpPr>
          <p:cNvPr id="10497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6733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18"/>
          <p:cNvSpPr/>
          <p:nvPr>
            <p:custDataLst>
              <p:tags r:id="rId3"/>
            </p:custDataLst>
          </p:nvPr>
        </p:nvSpPr>
        <p:spPr>
          <a:xfrm>
            <a:off x="6439191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4163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6797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4081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4"/>
          <p:cNvSpPr/>
          <p:nvPr>
            <p:custDataLst>
              <p:tags r:id="rId7"/>
            </p:custDataLst>
          </p:nvPr>
        </p:nvSpPr>
        <p:spPr>
          <a:xfrm>
            <a:off x="736495" y="238117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4163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内容质量：数字化转型过程中，需要保持电影和娱乐产业的核心价值，即内容质量。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9057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平衡：在转型过程中，需要找到内容质量与科技融合的最佳结合点，确保产业健康发展。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8078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5363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11"/>
          <p:cNvSpPr/>
          <p:nvPr>
            <p:custDataLst>
              <p:tags r:id="rId13"/>
            </p:custDataLst>
          </p:nvPr>
        </p:nvSpPr>
        <p:spPr>
          <a:xfrm>
            <a:off x="3661217" y="239335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5509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0578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7734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25"/>
          <p:cNvSpPr/>
          <p:nvPr>
            <p:custDataLst>
              <p:tags r:id="rId17"/>
            </p:custDataLst>
          </p:nvPr>
        </p:nvSpPr>
        <p:spPr>
          <a:xfrm>
            <a:off x="9216523" y="241834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8008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2773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应对策略：制定科学合理的策略，加强技术研发和人才培养，促进产业创新发展。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0274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科技融合：利用先进技术提升内容创作、制作和分发的效率与效果，满足观众需求。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用户体验与商业模式创新</a:t>
            </a:r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1"/>
            </p:custDataLst>
          </p:nvPr>
        </p:nvSpPr>
        <p:spPr>
          <a:xfrm>
            <a:off x="2346616" y="1393190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用户体验：数字化转型中提升用户参与度和忠诚度的重要性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正文"/>
          <p:cNvSpPr txBox="1"/>
          <p:nvPr>
            <p:custDataLst>
              <p:tags r:id="rId2"/>
            </p:custDataLst>
          </p:nvPr>
        </p:nvSpPr>
        <p:spPr>
          <a:xfrm>
            <a:off x="2346616" y="2681852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商业模式创新：通过数字化转型实现商业模式的创新和优化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3"/>
            </p:custDataLst>
          </p:nvPr>
        </p:nvSpPr>
        <p:spPr>
          <a:xfrm>
            <a:off x="2346616" y="3970514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案例分析：介绍成功的数字化转型案例，强调用户体验和商业模式创新的重要性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4"/>
            </p:custDataLst>
          </p:nvPr>
        </p:nvSpPr>
        <p:spPr>
          <a:xfrm>
            <a:off x="2346616" y="5259176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应对策略：探讨如何应对数字化转型中的挑战，提升用户体验和商业模式创新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跨界合作与竞争格局</a:t>
            </a:r>
            <a:endParaRPr altLang="en-US" lang="zh-CN"/>
          </a:p>
        </p:txBody>
      </p:sp>
      <p:sp>
        <p:nvSpPr>
          <p:cNvPr id="1049870" name="矩形 31"/>
          <p:cNvSpPr/>
          <p:nvPr>
            <p:custDataLst>
              <p:tags r:id="rId1"/>
            </p:custDataLst>
          </p:nvPr>
        </p:nvSpPr>
        <p:spPr>
          <a:xfrm>
            <a:off x="2607382" y="1393190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跨界合作：电影与娱乐产业与其他产业的合作，如科技、互联网等，共同推动数字化转型。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"/>
          <p:cNvSpPr/>
          <p:nvPr>
            <p:custDataLst>
              <p:tags r:id="rId2"/>
            </p:custDataLst>
          </p:nvPr>
        </p:nvSpPr>
        <p:spPr>
          <a:xfrm>
            <a:off x="2607382" y="2653643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竞争格局：数字化转型过程中，电影与娱乐产业的竞争态势和格局变化，如新技术的应用、市场细分等。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5"/>
          <p:cNvSpPr/>
          <p:nvPr>
            <p:custDataLst>
              <p:tags r:id="rId3"/>
            </p:custDataLst>
          </p:nvPr>
        </p:nvSpPr>
        <p:spPr>
          <a:xfrm>
            <a:off x="2607382" y="3914095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应对策略：针对跨界合作和竞争格局的变化，电影与娱乐产业应采取的应对策略和措施。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7"/>
          <p:cNvSpPr/>
          <p:nvPr>
            <p:custDataLst>
              <p:tags r:id="rId4"/>
            </p:custDataLst>
          </p:nvPr>
        </p:nvSpPr>
        <p:spPr>
          <a:xfrm>
            <a:off x="2607382" y="5174548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转型挑战：数字化转型过程中面临的挑战和问题，如技术更新换代、商业模式创新等。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05.</a:t>
            </a:r>
            <a:endParaRPr altLang="en-US" dirty="0" lang="zh-CN"/>
          </a:p>
        </p:txBody>
      </p:sp>
      <p:sp>
        <p:nvSpPr>
          <p:cNvPr id="104991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未来发展趋势与展望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技术创新推动产业升级</a:t>
            </a:r>
            <a:endParaRPr altLang="en-US" lang="zh-CN"/>
          </a:p>
        </p:txBody>
      </p:sp>
      <p:sp>
        <p:nvSpPr>
          <p:cNvPr id="1049948" name="正文"/>
          <p:cNvSpPr txBox="1"/>
          <p:nvPr>
            <p:custDataLst>
              <p:tags r:id="rId1"/>
            </p:custDataLst>
          </p:nvPr>
        </p:nvSpPr>
        <p:spPr>
          <a:xfrm>
            <a:off x="2346616" y="1393190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5G技术：提升传输速度和稳定性，为流媒体服务提供更好的支持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正文"/>
          <p:cNvSpPr txBox="1"/>
          <p:nvPr>
            <p:custDataLst>
              <p:tags r:id="rId2"/>
            </p:custDataLst>
          </p:nvPr>
        </p:nvSpPr>
        <p:spPr>
          <a:xfrm>
            <a:off x="2346616" y="2681852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AI技术：应用于内容创作、推荐算法和虚拟现实等领域，提高用户体验和产业效率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正文"/>
          <p:cNvSpPr txBox="1"/>
          <p:nvPr>
            <p:custDataLst>
              <p:tags r:id="rId3"/>
            </p:custDataLst>
          </p:nvPr>
        </p:nvSpPr>
        <p:spPr>
          <a:xfrm>
            <a:off x="2346616" y="3970514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云计算技术：实现数据存储和分析，为电影与娱乐产业提供强大的后盾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正文"/>
          <p:cNvSpPr txBox="1"/>
          <p:nvPr>
            <p:custDataLst>
              <p:tags r:id="rId4"/>
            </p:custDataLst>
          </p:nvPr>
        </p:nvSpPr>
        <p:spPr>
          <a:xfrm>
            <a:off x="2346616" y="5259176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区块链技术：保障知识产权，促进产业公平交易和合作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内容创新与科技融合深化</a:t>
            </a:r>
            <a:endParaRPr altLang="en-US" lang="zh-CN"/>
          </a:p>
        </p:txBody>
      </p:sp>
      <p:sp>
        <p:nvSpPr>
          <p:cNvPr id="1049990" name="文本框 10"/>
          <p:cNvSpPr txBox="1"/>
          <p:nvPr>
            <p:custDataLst>
              <p:tags r:id="rId1"/>
            </p:custDataLst>
          </p:nvPr>
        </p:nvSpPr>
        <p:spPr>
          <a:xfrm>
            <a:off x="922481" y="4714796"/>
            <a:ext cx="3254240" cy="1366459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内容创新：数字化转型推动电影与娱乐产业在创作、制作和呈现方式上的创新，如虚拟现实、增强现实等技术应用。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92" name="矩形 11"/>
          <p:cNvSpPr/>
          <p:nvPr>
            <p:custDataLst>
              <p:tags r:id="rId2"/>
            </p:custDataLst>
          </p:nvPr>
        </p:nvSpPr>
        <p:spPr>
          <a:xfrm>
            <a:off x="922481" y="4542553"/>
            <a:ext cx="3254240" cy="1704820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94" name="文本框 17"/>
          <p:cNvSpPr txBox="1"/>
          <p:nvPr>
            <p:custDataLst>
              <p:tags r:id="rId3"/>
            </p:custDataLst>
          </p:nvPr>
        </p:nvSpPr>
        <p:spPr>
          <a:xfrm>
            <a:off x="3260389" y="1565433"/>
            <a:ext cx="3254240" cy="1366459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科技融合：数字化转型加速了科技与电影、娱乐产业的融合，如人工智能、大数据等技术在产业中的应用。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96" name="矩形 18"/>
          <p:cNvSpPr/>
          <p:nvPr>
            <p:custDataLst>
              <p:tags r:id="rId4"/>
            </p:custDataLst>
          </p:nvPr>
        </p:nvSpPr>
        <p:spPr>
          <a:xfrm>
            <a:off x="3260389" y="1393190"/>
            <a:ext cx="3254240" cy="1704820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98" name="燕尾形 3"/>
          <p:cNvSpPr/>
          <p:nvPr>
            <p:custDataLst>
              <p:tags r:id="rId5"/>
            </p:custDataLst>
          </p:nvPr>
        </p:nvSpPr>
        <p:spPr>
          <a:xfrm>
            <a:off x="1269263" y="3457806"/>
            <a:ext cx="2487185" cy="723420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00" name="文本框 13"/>
          <p:cNvSpPr txBox="1"/>
          <p:nvPr>
            <p:custDataLst>
              <p:tags r:id="rId6"/>
            </p:custDataLst>
          </p:nvPr>
        </p:nvSpPr>
        <p:spPr>
          <a:xfrm>
            <a:off x="1531072" y="3578759"/>
            <a:ext cx="2036292" cy="48074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02" name="燕尾形 25"/>
          <p:cNvSpPr/>
          <p:nvPr>
            <p:custDataLst>
              <p:tags r:id="rId7"/>
            </p:custDataLst>
          </p:nvPr>
        </p:nvSpPr>
        <p:spPr>
          <a:xfrm>
            <a:off x="1334332" y="3502207"/>
            <a:ext cx="2373888" cy="634619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04" name="燕尾形 29"/>
          <p:cNvSpPr/>
          <p:nvPr>
            <p:custDataLst>
              <p:tags r:id="rId8"/>
            </p:custDataLst>
          </p:nvPr>
        </p:nvSpPr>
        <p:spPr>
          <a:xfrm>
            <a:off x="3643916" y="3459337"/>
            <a:ext cx="2487185" cy="723420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06" name="文本框 30"/>
          <p:cNvSpPr txBox="1"/>
          <p:nvPr>
            <p:custDataLst>
              <p:tags r:id="rId9"/>
            </p:custDataLst>
          </p:nvPr>
        </p:nvSpPr>
        <p:spPr>
          <a:xfrm>
            <a:off x="3905725" y="3580290"/>
            <a:ext cx="2036292" cy="48074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08" name="燕尾形 31"/>
          <p:cNvSpPr/>
          <p:nvPr>
            <p:custDataLst>
              <p:tags r:id="rId10"/>
            </p:custDataLst>
          </p:nvPr>
        </p:nvSpPr>
        <p:spPr>
          <a:xfrm>
            <a:off x="3708985" y="3503738"/>
            <a:ext cx="2373888" cy="634619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10" name="燕尾形 33"/>
          <p:cNvSpPr/>
          <p:nvPr>
            <p:custDataLst>
              <p:tags r:id="rId11"/>
            </p:custDataLst>
          </p:nvPr>
        </p:nvSpPr>
        <p:spPr>
          <a:xfrm>
            <a:off x="6018569" y="3460868"/>
            <a:ext cx="2487185" cy="723420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12" name="文本框 34"/>
          <p:cNvSpPr txBox="1"/>
          <p:nvPr>
            <p:custDataLst>
              <p:tags r:id="rId12"/>
            </p:custDataLst>
          </p:nvPr>
        </p:nvSpPr>
        <p:spPr>
          <a:xfrm>
            <a:off x="6280378" y="3581821"/>
            <a:ext cx="2036292" cy="48074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14" name="燕尾形 35"/>
          <p:cNvSpPr/>
          <p:nvPr>
            <p:custDataLst>
              <p:tags r:id="rId13"/>
            </p:custDataLst>
          </p:nvPr>
        </p:nvSpPr>
        <p:spPr>
          <a:xfrm>
            <a:off x="6083639" y="3505269"/>
            <a:ext cx="2373888" cy="634619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16" name="燕尾形 37"/>
          <p:cNvSpPr/>
          <p:nvPr>
            <p:custDataLst>
              <p:tags r:id="rId14"/>
            </p:custDataLst>
          </p:nvPr>
        </p:nvSpPr>
        <p:spPr>
          <a:xfrm>
            <a:off x="8393223" y="3462399"/>
            <a:ext cx="2487185" cy="723420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18" name="文本框 38"/>
          <p:cNvSpPr txBox="1"/>
          <p:nvPr>
            <p:custDataLst>
              <p:tags r:id="rId15"/>
            </p:custDataLst>
          </p:nvPr>
        </p:nvSpPr>
        <p:spPr>
          <a:xfrm>
            <a:off x="8655032" y="3571869"/>
            <a:ext cx="2036292" cy="48074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20" name="燕尾形 39"/>
          <p:cNvSpPr/>
          <p:nvPr>
            <p:custDataLst>
              <p:tags r:id="rId16"/>
            </p:custDataLst>
          </p:nvPr>
        </p:nvSpPr>
        <p:spPr>
          <a:xfrm>
            <a:off x="8458292" y="3506800"/>
            <a:ext cx="2373888" cy="634619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22" name="文本框 53"/>
          <p:cNvSpPr txBox="1"/>
          <p:nvPr>
            <p:custDataLst>
              <p:tags r:id="rId17"/>
            </p:custDataLst>
          </p:nvPr>
        </p:nvSpPr>
        <p:spPr>
          <a:xfrm>
            <a:off x="8009695" y="1567729"/>
            <a:ext cx="3254240" cy="1366459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未来展望：数字化转型将继续引领电影与娱乐产业的发展，如虚拟现实、增强现实等技术将更加成熟，为产业带来更多可能性。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4" name="矩形 54"/>
          <p:cNvSpPr/>
          <p:nvPr>
            <p:custDataLst>
              <p:tags r:id="rId18"/>
            </p:custDataLst>
          </p:nvPr>
        </p:nvSpPr>
        <p:spPr>
          <a:xfrm>
            <a:off x="8009695" y="1395487"/>
            <a:ext cx="3254240" cy="1704820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026" name="文本框 63"/>
          <p:cNvSpPr txBox="1"/>
          <p:nvPr>
            <p:custDataLst>
              <p:tags r:id="rId19"/>
            </p:custDataLst>
          </p:nvPr>
        </p:nvSpPr>
        <p:spPr>
          <a:xfrm>
            <a:off x="5635042" y="4717858"/>
            <a:ext cx="3254240" cy="1366459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深化发展：数字化转型将进一步推动电影与娱乐产业的深化发展，如虚拟现实、增强现实等技术将更加广泛地应用于产业中。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8" name="矩形 64"/>
          <p:cNvSpPr/>
          <p:nvPr>
            <p:custDataLst>
              <p:tags r:id="rId20"/>
            </p:custDataLst>
          </p:nvPr>
        </p:nvSpPr>
        <p:spPr>
          <a:xfrm>
            <a:off x="5635042" y="4545615"/>
            <a:ext cx="3254240" cy="1704820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用户体验与商业模式创新持续</a:t>
            </a:r>
            <a:endParaRPr altLang="en-US" lang="zh-CN"/>
          </a:p>
        </p:txBody>
      </p:sp>
      <p:sp>
        <p:nvSpPr>
          <p:cNvPr id="1050064" name="五边形 30"/>
          <p:cNvSpPr/>
          <p:nvPr>
            <p:custDataLst>
              <p:tags r:id="rId1"/>
            </p:custDataLst>
          </p:nvPr>
        </p:nvSpPr>
        <p:spPr>
          <a:xfrm>
            <a:off x="608330" y="324464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6" name="燕尾形 36"/>
          <p:cNvSpPr/>
          <p:nvPr>
            <p:custDataLst>
              <p:tags r:id="rId2"/>
            </p:custDataLst>
          </p:nvPr>
        </p:nvSpPr>
        <p:spPr>
          <a:xfrm>
            <a:off x="3220372" y="324464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8" name="燕尾形 37"/>
          <p:cNvSpPr/>
          <p:nvPr>
            <p:custDataLst>
              <p:tags r:id="rId3"/>
            </p:custDataLst>
          </p:nvPr>
        </p:nvSpPr>
        <p:spPr>
          <a:xfrm>
            <a:off x="8444456" y="324464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0" name="燕尾形 38"/>
          <p:cNvSpPr/>
          <p:nvPr>
            <p:custDataLst>
              <p:tags r:id="rId4"/>
            </p:custDataLst>
          </p:nvPr>
        </p:nvSpPr>
        <p:spPr>
          <a:xfrm>
            <a:off x="5832414" y="324464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78451"/>
            <a:ext cx="3135508" cy="1373878"/>
          </a:xfrm>
          <a:prstGeom prst="rect"/>
          <a:noFill/>
        </p:spPr>
        <p:txBody>
          <a:bodyPr lIns="0" rtlCol="0" wrap="square">
            <a:normAutofit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内容2：随着技术的发展，商业模式创新将成为数字化转型的关键驱动力，例如虚拟现实、增强现实和混合现实技术的应用将带来全新的商业模式。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内容1：数字化转型将进一步提升电影与娱乐产业的用户体验，包括更高的清晰度、更真实的音效和更丰富的交互体验。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内容3：数字化转型将促进电影与娱乐产业的数据驱动决策，通过大数据分析用户行为和喜好，为内容制作和分发提供更精准的决策依据。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内容4：未来电影与娱乐产业将更加注重跨平台和全球化的内容分发，数字化转型将有助于降低分发成本和提高分发效率。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跨界合作与竞争格局变化</a:t>
            </a:r>
            <a:endParaRPr altLang="en-US" lang="zh-CN"/>
          </a:p>
        </p:txBody>
      </p:sp>
      <p:sp>
        <p:nvSpPr>
          <p:cNvPr id="1050114" name="矩形 31"/>
          <p:cNvSpPr/>
          <p:nvPr>
            <p:custDataLst>
              <p:tags r:id="rId1"/>
            </p:custDataLst>
          </p:nvPr>
        </p:nvSpPr>
        <p:spPr>
          <a:xfrm>
            <a:off x="2607382" y="1393190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电影与娱乐产业将与科技、互联网等领域展开更多跨界合作，共同推动数字化转型。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"/>
          <p:cNvSpPr/>
          <p:nvPr>
            <p:custDataLst>
              <p:tags r:id="rId2"/>
            </p:custDataLst>
          </p:nvPr>
        </p:nvSpPr>
        <p:spPr>
          <a:xfrm>
            <a:off x="2607382" y="2653643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随着数字化转型的深入，竞争格局将发生变化，传统电影与娱乐产业企业需要不断创新以适应市场变化。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5"/>
          <p:cNvSpPr/>
          <p:nvPr>
            <p:custDataLst>
              <p:tags r:id="rId3"/>
            </p:custDataLst>
          </p:nvPr>
        </p:nvSpPr>
        <p:spPr>
          <a:xfrm>
            <a:off x="2607382" y="3914095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跨界合作将带来更多商业模式创新，为产业带来新的增长点。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7"/>
          <p:cNvSpPr/>
          <p:nvPr>
            <p:custDataLst>
              <p:tags r:id="rId4"/>
            </p:custDataLst>
          </p:nvPr>
        </p:nvSpPr>
        <p:spPr>
          <a:xfrm>
            <a:off x="2607382" y="5174548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竞争格局变化将加速产业洗牌，优势资源将向头部企业集中，中小企业需寻找差异化发展之路。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5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感谢您的观看！</a:t>
            </a:r>
            <a:endParaRPr altLang="en-US" dirty="0" lang="zh-CN"/>
          </a:p>
        </p:txBody>
      </p:sp>
      <p:sp>
        <p:nvSpPr>
          <p:cNvPr id="105015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 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SUBTYPE" val="b"/>
  <p:tag name="KSO_WM_UNIT_PRESET_TEXT" val="汇报人：稻小壳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1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UNIT_PRESET_TEXT" val="01.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！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UNIT_PRESET_TEXT" val="汇报人：稻小壳"/>
  <p:tag name="KSO_WM_UNIT_SUBTYPE" val="b"/>
  <p:tag name="KSO_WM_UNIT_NOCLEAR" val="0"/>
  <p:tag name="KSO_WM_UNIT_VALUE" val="8"/>
  <p:tag name="KSO_WM_UNIT_CONTENT_GROUP_TYPE" val="contentchip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2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898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898"/>
</p:tagLst>
</file>

<file path=ppt/tags/tag8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8"/>
  <p:tag name="KSO_WM_SPECIAL_SOURCE" val="bdnull"/>
  <p:tag name="KSO_WM_TEMPLATE_THUMBS_INDEX" val="1、11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1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文档 标题内容"/>
</p:tagLst>
</file>

<file path=ppt/tags/tag91.xml><?xml version="1.0" encoding="utf-8"?>
<p:tagLst xmlns:p="http://schemas.openxmlformats.org/presentationml/2006/main">
  <p:tag name="KSO_WM_BEAUTIFY_FLAG" val="#wm#"/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8_1*f*1"/>
  <p:tag name="KSO_WM_TEMPLATE_CATEGORY" val="custom"/>
  <p:tag name="KSO_WM_TEMPLATE_INDEX" val="20230898"/>
  <p:tag name="KSO_WM_UNIT_LAYERLEVEL" val="1"/>
  <p:tag name="KSO_WM_TAG_VERSION" val="1.0"/>
  <p:tag name="KSO_WM_UNIT_PRESET_TEXT" val="汇报人：WPS"/>
</p:tagLst>
</file>

<file path=ppt/tags/tag92.xml><?xml version="1.0" encoding="utf-8"?>
<p:tagLst xmlns:p="http://schemas.openxmlformats.org/presentationml/2006/main">
  <p:tag name="KSO_WM_SLIDE_ID" val="custom2023089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8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50.35&quot;,&quot;top&quot;:&quot;110.8&quot;,&quot;width&quot;:&quot;712.3&quot;,&quot;height&quot;:&quot;362.9&quot;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5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5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898_5*l_h_i*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898_5*l_h_i*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898_5*l_h_i*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898_5*l_h_i*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898_5*l_h_i*1_5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5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SLIDE_ID" val="custom2023089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8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1.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8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2.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1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3.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7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4.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8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5.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5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！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8_11*f*1"/>
  <p:tag name="KSO_WM_TEMPLATE_CATEGORY" val="custom"/>
  <p:tag name="KSO_WM_TEMPLATE_INDEX" val="20230898"/>
  <p:tag name="KSO_WM_UNIT_LAYERLEVEL" val="1"/>
  <p:tag name="KSO_WM_TAG_VERSION" val="1.0"/>
  <p:tag name="KSO_WM_UNIT_SUBTYPE" val="b"/>
  <p:tag name="KSO_WM_UNIT_NOCLEAR" val="0"/>
  <p:tag name="KSO_WM_UNIT_VALUE" val="8"/>
  <p:tag name="KSO_WM_UNIT_TYPE" val="f"/>
  <p:tag name="KSO_WM_UNIT_INDEX" val="1"/>
  <p:tag name="KSO_WM_UNIT_PRESET_TEXT" val="汇报人：WPS"/>
</p:tagLst>
</file>

<file path=ppt/tags/tag354.xml><?xml version="1.0" encoding="utf-8"?>
<p:tagLst xmlns:p="http://schemas.openxmlformats.org/presentationml/2006/main">
  <p:tag name="KSO_WM_SLIDE_ID" val="custom20230898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898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50.35&quot;,&quot;top&quot;:&quot;110.8&quot;,&quot;width&quot;:&quot;712.3&quot;,&quot;height&quot;:&quot;362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2">
      <a:dk1>
        <a:srgbClr val="000000"/>
      </a:dk1>
      <a:lt1>
        <a:srgbClr val="FFFFFF"/>
      </a:lt1>
      <a:dk2>
        <a:srgbClr val="593613"/>
      </a:dk2>
      <a:lt2>
        <a:srgbClr val="EEE6DC"/>
      </a:lt2>
      <a:accent1>
        <a:srgbClr val="DA9652"/>
      </a:accent1>
      <a:accent2>
        <a:srgbClr val="BFA460"/>
      </a:accent2>
      <a:accent3>
        <a:srgbClr val="A4B16D"/>
      </a:accent3>
      <a:accent4>
        <a:srgbClr val="88BF7B"/>
      </a:accent4>
      <a:accent5>
        <a:srgbClr val="6DCC88"/>
      </a:accent5>
      <a:accent6>
        <a:srgbClr val="52DA96"/>
      </a:accent6>
      <a:hlink>
        <a:srgbClr val="4FB080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2024-01-06T06:27:17Z</dcterms:created>
  <dcterms:modified xsi:type="dcterms:W3CDTF">2024-01-06T06:27:17Z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468c0442ddd64b798745c989d57b73b0_21</vt:lpwstr>
  </property>
</Properties>
</file>