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01" r:id="rId1"/>
    <p:sldMasterId id="2147484238" r:id="rId2"/>
  </p:sldMasterIdLst>
  <p:notesMasterIdLst>
    <p:notesMasterId r:id="rId3"/>
  </p:notesMasterIdLst>
  <p:sldIdLst>
    <p:sldId id="502" r:id="rId4"/>
    <p:sldId id="507" r:id="rId5"/>
    <p:sldId id="511" r:id="rId6"/>
    <p:sldId id="514" r:id="rId7"/>
    <p:sldId id="517" r:id="rId8"/>
    <p:sldId id="520" r:id="rId9"/>
    <p:sldId id="523" r:id="rId10"/>
    <p:sldId id="526" r:id="rId11"/>
    <p:sldId id="529" r:id="rId12"/>
    <p:sldId id="532" r:id="rId13"/>
    <p:sldId id="535" r:id="rId14"/>
    <p:sldId id="538" r:id="rId15"/>
    <p:sldId id="541" r:id="rId16"/>
    <p:sldId id="544" r:id="rId17"/>
    <p:sldId id="547" r:id="rId18"/>
    <p:sldId id="550" r:id="rId19"/>
    <p:sldId id="553" r:id="rId20"/>
    <p:sldId id="556" r:id="rId21"/>
    <p:sldId id="559" r:id="rId22"/>
    <p:sldId id="562" r:id="rId23"/>
    <p:sldId id="565" r:id="rId24"/>
    <p:sldId id="568" r:id="rId25"/>
    <p:sldId id="571" r:id="rId26"/>
    <p:sldId id="574" r:id="rId27"/>
    <p:sldId id="577" r:id="rId28"/>
    <p:sldId id="580" r:id="rId29"/>
    <p:sldId id="583" r:id="rId30"/>
    <p:sldId id="58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02"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tags" Target="../tags/tag178.xml"/><Relationship Id="rId18" Type="http://schemas.openxmlformats.org/officeDocument/2006/relationships/tags" Target="../tags/tag179.xml"/><Relationship Id="rId19" Type="http://schemas.openxmlformats.org/officeDocument/2006/relationships/tags" Target="../tags/tag180.xml"/><Relationship Id="rId20" Type="http://schemas.openxmlformats.org/officeDocument/2006/relationships/tags" Target="../tags/tag181.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tags" Target="../tags/tag198.xml"/><Relationship Id="rId18" Type="http://schemas.openxmlformats.org/officeDocument/2006/relationships/tags" Target="../tags/tag199.xml"/><Relationship Id="rId19" Type="http://schemas.openxmlformats.org/officeDocument/2006/relationships/tags" Target="../tags/tag200.xml"/><Relationship Id="rId20" Type="http://schemas.openxmlformats.org/officeDocument/2006/relationships/tags" Target="../tags/tag201.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tags" Target="../tags/tag225.xml"/><Relationship Id="rId14" Type="http://schemas.openxmlformats.org/officeDocument/2006/relationships/tags" Target="../tags/tag226.xml"/><Relationship Id="rId15" Type="http://schemas.openxmlformats.org/officeDocument/2006/relationships/tags" Target="../tags/tag227.xml"/><Relationship Id="rId16" Type="http://schemas.openxmlformats.org/officeDocument/2006/relationships/tags" Target="../tags/tag228.xml"/><Relationship Id="rId17" Type="http://schemas.openxmlformats.org/officeDocument/2006/relationships/tags" Target="../tags/tag229.xml"/><Relationship Id="rId18" Type="http://schemas.openxmlformats.org/officeDocument/2006/relationships/tags" Target="../tags/tag230.xml"/><Relationship Id="rId19" Type="http://schemas.openxmlformats.org/officeDocument/2006/relationships/tags" Target="../tags/tag231.xml"/><Relationship Id="rId20" Type="http://schemas.openxmlformats.org/officeDocument/2006/relationships/tags" Target="../tags/tag232.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tags" Target="../tags/tag247.xml"/><Relationship Id="rId16" Type="http://schemas.openxmlformats.org/officeDocument/2006/relationships/tags" Target="../tags/tag24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tags" Target="../tags/tag278.xml"/><Relationship Id="rId16" Type="http://schemas.openxmlformats.org/officeDocument/2006/relationships/tags" Target="../tags/tag279.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tags" Target="../tags/tag391.xml"/><Relationship Id="rId8" Type="http://schemas.openxmlformats.org/officeDocument/2006/relationships/tags" Target="../tags/tag392.xml"/><Relationship Id="rId9" Type="http://schemas.openxmlformats.org/officeDocument/2006/relationships/tags" Target="../tags/tag393.xml"/><Relationship Id="rId10" Type="http://schemas.openxmlformats.org/officeDocument/2006/relationships/tags" Target="../tags/tag394.xml"/><Relationship Id="rId11" Type="http://schemas.openxmlformats.org/officeDocument/2006/relationships/tags" Target="../tags/tag395.xml"/><Relationship Id="rId12" Type="http://schemas.openxmlformats.org/officeDocument/2006/relationships/tags" Target="../tags/tag39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tags" Target="../tags/tag400.xml"/><Relationship Id="rId5" Type="http://schemas.openxmlformats.org/officeDocument/2006/relationships/tags" Target="../tags/tag401.xml"/><Relationship Id="rId6" Type="http://schemas.openxmlformats.org/officeDocument/2006/relationships/tags" Target="../tags/tag402.xml"/><Relationship Id="rId7" Type="http://schemas.openxmlformats.org/officeDocument/2006/relationships/tags" Target="../tags/tag403.xml"/><Relationship Id="rId8" Type="http://schemas.openxmlformats.org/officeDocument/2006/relationships/tags" Target="../tags/tag404.xml"/><Relationship Id="rId9" Type="http://schemas.openxmlformats.org/officeDocument/2006/relationships/tags" Target="../tags/tag405.xml"/><Relationship Id="rId10" Type="http://schemas.openxmlformats.org/officeDocument/2006/relationships/tags" Target="../tags/tag406.xml"/><Relationship Id="rId11" Type="http://schemas.openxmlformats.org/officeDocument/2006/relationships/tags" Target="../tags/tag407.xml"/><Relationship Id="rId12" Type="http://schemas.openxmlformats.org/officeDocument/2006/relationships/tags" Target="../tags/tag40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tags" Target="../tags/tag412.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2024年电子与半导体行业的发展前景预测</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电子与半导体行业概述</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电子与半导体行业的发展环境</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电子与半导体行业的竞争格局</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电子与半导体行业的发展前景预测</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电子与半导体行业的挑战与机遇</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电子与半导体行业的可持续发展</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normAutofit fontScale="90000"/>
          </a:bodyPr>
          <a:p>
            <a:r>
              <a:rPr altLang="en-US" dirty="0" lang="zh-CN"/>
              <a:t>电子与半导体行业概述</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标题 1"/>
          <p:cNvSpPr>
            <a:spLocks noGrp="1"/>
          </p:cNvSpPr>
          <p:nvPr>
            <p:ph type="title" idx="3"/>
          </p:nvPr>
        </p:nvSpPr>
        <p:spPr/>
        <p:txBody>
          <a:bodyPr>
            <a:normAutofit fontScale="93750"/>
          </a:bodyPr>
          <a:p>
            <a:r>
              <a:rPr altLang="en-US" lang="zh-CN"/>
              <a:t>行业定义与分类</a:t>
            </a:r>
            <a:endParaRPr altLang="en-US" lang="zh-CN"/>
          </a:p>
        </p:txBody>
      </p:sp>
      <p:sp>
        <p:nvSpPr>
          <p:cNvPr id="1049088"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电子与半导体行业定义：生产和研发电子设备和半导体的产业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行业地位：国民经济的重要支柱产业，对国家经济发展和国防安全具有重要意义</a:t>
            </a:r>
            <a:endParaRPr dirty="0" sz="2000" err="1">
              <a:solidFill>
                <a:schemeClr val="tx1">
                  <a:lumMod val="75000"/>
                  <a:lumOff val="25000"/>
                </a:schemeClr>
              </a:solidFill>
              <a:latin typeface="+mn-ea"/>
              <a:ea typeface="+mn-ea"/>
              <a:cs typeface="+mn-ea"/>
              <a:sym typeface="+mn-lt"/>
            </a:endParaRPr>
          </a:p>
        </p:txBody>
      </p:sp>
      <p:sp>
        <p:nvSpPr>
          <p:cNvPr id="1049108"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14"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6"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2"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发展趋势：技术不断创新，产业规模持续扩大，智能化、绿色化、服务化成为发展新趋势</a:t>
            </a:r>
            <a:endParaRPr dirty="0" sz="2000" err="1">
              <a:solidFill>
                <a:schemeClr val="tx1">
                  <a:lumMod val="75000"/>
                  <a:lumOff val="25000"/>
                </a:schemeClr>
              </a:solidFill>
              <a:latin typeface="+mn-ea"/>
              <a:ea typeface="+mn-ea"/>
              <a:cs typeface="+mn-ea"/>
              <a:sym typeface="+mn-lt"/>
            </a:endParaRPr>
          </a:p>
        </p:txBody>
      </p:sp>
      <p:sp>
        <p:nvSpPr>
          <p:cNvPr id="10491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行业分类：半导体产业链、电子元器件及材料、集成电路等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84" name="标题 1"/>
          <p:cNvSpPr>
            <a:spLocks noGrp="1"/>
          </p:cNvSpPr>
          <p:nvPr>
            <p:ph type="title" idx="3"/>
          </p:nvPr>
        </p:nvSpPr>
        <p:spPr/>
        <p:txBody>
          <a:bodyPr>
            <a:normAutofit fontScale="96875"/>
          </a:bodyPr>
          <a:p>
            <a:r>
              <a:rPr altLang="en-US" lang="zh-CN"/>
              <a:t>行业市场规模</a:t>
            </a:r>
            <a:endParaRPr altLang="en-US" lang="zh-CN"/>
          </a:p>
        </p:txBody>
      </p:sp>
      <p:sp>
        <p:nvSpPr>
          <p:cNvPr id="1049186"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2024年全球电子与半导体市场规模预计将达到6000亿美元</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5G、物联网、人工智能等新兴技术将推动电子与半导体行业市场规模持续增长</a:t>
            </a:r>
            <a:endParaRPr dirty="0" sz="2000" err="1">
              <a:solidFill>
                <a:schemeClr val="tx1">
                  <a:lumMod val="75000"/>
                  <a:lumOff val="25000"/>
                </a:schemeClr>
              </a:solidFill>
              <a:latin typeface="+mn-ea"/>
              <a:ea typeface="+mn-ea"/>
              <a:cs typeface="+mn-ea"/>
              <a:sym typeface="+mn-lt"/>
            </a:endParaRPr>
          </a:p>
        </p:txBody>
      </p:sp>
      <p:sp>
        <p:nvSpPr>
          <p:cNvPr id="1049206"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12"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行业市场竞争格局日益激烈，企业需要加强技术创新和产品升级</a:t>
            </a:r>
            <a:endParaRPr dirty="0" sz="2000" err="1">
              <a:solidFill>
                <a:schemeClr val="tx1">
                  <a:lumMod val="75000"/>
                  <a:lumOff val="25000"/>
                </a:schemeClr>
              </a:solidFill>
              <a:latin typeface="+mn-ea"/>
              <a:ea typeface="+mn-ea"/>
              <a:cs typeface="+mn-ea"/>
              <a:sym typeface="+mn-lt"/>
            </a:endParaRPr>
          </a:p>
        </p:txBody>
      </p:sp>
      <p:sp>
        <p:nvSpPr>
          <p:cNvPr id="1049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中国市场占据全球电子与半导体市场的较大份额</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82" name="标题 1"/>
          <p:cNvSpPr>
            <a:spLocks noGrp="1"/>
          </p:cNvSpPr>
          <p:nvPr>
            <p:ph type="title" idx="3"/>
          </p:nvPr>
        </p:nvSpPr>
        <p:spPr/>
        <p:txBody>
          <a:bodyPr>
            <a:normAutofit fontScale="93750"/>
          </a:bodyPr>
          <a:p>
            <a:r>
              <a:rPr altLang="en-US" lang="zh-CN"/>
              <a:t>行业发展趋势</a:t>
            </a:r>
            <a:endParaRPr altLang="en-US" lang="zh-CN"/>
          </a:p>
        </p:txBody>
      </p:sp>
      <p:sp>
        <p:nvSpPr>
          <p:cNvPr id="104928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人工智能和物联网技术的广泛应用将为电子与半导体行业带来新的增长点</a:t>
            </a:r>
            <a:endParaRPr altLang="en-US" sz="1400" lang="zh-CN" spc="150">
              <a:solidFill>
                <a:schemeClr val="tx1"/>
              </a:solidFill>
              <a:effectLst/>
              <a:latin typeface="+mn-ea"/>
              <a:sym typeface="+mn-ea"/>
            </a:endParaRPr>
          </a:p>
        </p:txBody>
      </p:sp>
      <p:sp>
        <p:nvSpPr>
          <p:cNvPr id="104929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5G技术的普及将推动电子与半导体行业的发展</a:t>
            </a:r>
            <a:endParaRPr altLang="en-US" dirty="0" sz="1400" lang="zh-CN" spc="150">
              <a:solidFill>
                <a:schemeClr val="tx1"/>
              </a:solidFill>
              <a:effectLst/>
              <a:latin typeface="+mn-ea"/>
              <a:sym typeface="+mn-ea"/>
            </a:endParaRPr>
          </a:p>
        </p:txBody>
      </p:sp>
      <p:sp>
        <p:nvSpPr>
          <p:cNvPr id="104929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新能源汽车和智能驾驶技术的快速发展将进一步拉动电子与半导体行业的需求</a:t>
            </a:r>
            <a:endParaRPr altLang="en-US" sz="1400" lang="zh-CN" spc="150">
              <a:solidFill>
                <a:schemeClr val="tx1"/>
              </a:solidFill>
              <a:effectLst/>
              <a:latin typeface="+mn-ea"/>
              <a:sym typeface="+mn-ea"/>
            </a:endParaRPr>
          </a:p>
        </p:txBody>
      </p:sp>
      <p:sp>
        <p:nvSpPr>
          <p:cNvPr id="104929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环保和可持续发展成为电子与半导体行业的重要趋势，推动行业绿色化发展</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5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358" name="标题 14"/>
          <p:cNvSpPr>
            <a:spLocks noGrp="1"/>
          </p:cNvSpPr>
          <p:nvPr>
            <p:ph type="title" idx="4"/>
            <p:custDataLst>
              <p:tags r:id="rId2"/>
            </p:custDataLst>
          </p:nvPr>
        </p:nvSpPr>
        <p:spPr/>
        <p:txBody>
          <a:bodyPr>
            <a:normAutofit fontScale="90000"/>
          </a:bodyPr>
          <a:p>
            <a:r>
              <a:rPr altLang="en-US" dirty="0" lang="zh-CN"/>
              <a:t>电子与半导体行业的发展环境</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432" name="标题 1"/>
          <p:cNvSpPr>
            <a:spLocks noGrp="1"/>
          </p:cNvSpPr>
          <p:nvPr>
            <p:ph type="title" idx="3"/>
          </p:nvPr>
        </p:nvSpPr>
        <p:spPr/>
        <p:txBody>
          <a:bodyPr>
            <a:normAutofit fontScale="93750"/>
          </a:bodyPr>
          <a:p>
            <a:r>
              <a:rPr altLang="en-US" lang="zh-CN"/>
              <a:t>政策环境分析</a:t>
            </a:r>
            <a:endParaRPr altLang="en-US" lang="zh-CN"/>
          </a:p>
        </p:txBody>
      </p:sp>
      <p:sp>
        <p:nvSpPr>
          <p:cNvPr id="1049434"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政府对电子与半导体行业的支持政策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政策环境对行业发展的影响</a:t>
            </a:r>
            <a:endParaRPr dirty="0" sz="2000" err="1">
              <a:solidFill>
                <a:schemeClr val="tx1">
                  <a:lumMod val="75000"/>
                  <a:lumOff val="25000"/>
                </a:schemeClr>
              </a:solidFill>
              <a:latin typeface="+mn-ea"/>
              <a:ea typeface="+mn-ea"/>
              <a:cs typeface="+mn-ea"/>
              <a:sym typeface="+mn-lt"/>
            </a:endParaRPr>
          </a:p>
        </p:txBody>
      </p:sp>
      <p:sp>
        <p:nvSpPr>
          <p:cNvPr id="1049454"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60"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未来政策走向预测</a:t>
            </a:r>
            <a:endParaRPr dirty="0" sz="2000" err="1">
              <a:solidFill>
                <a:schemeClr val="tx1">
                  <a:lumMod val="75000"/>
                  <a:lumOff val="25000"/>
                </a:schemeClr>
              </a:solidFill>
              <a:latin typeface="+mn-ea"/>
              <a:ea typeface="+mn-ea"/>
              <a:cs typeface="+mn-ea"/>
              <a:sym typeface="+mn-lt"/>
            </a:endParaRPr>
          </a:p>
        </p:txBody>
      </p:sp>
      <p:sp>
        <p:nvSpPr>
          <p:cNvPr id="10494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国内外政策环境的对比分析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530" name="标题 1"/>
          <p:cNvSpPr>
            <a:spLocks noGrp="1"/>
          </p:cNvSpPr>
          <p:nvPr>
            <p:ph type="title" idx="3"/>
          </p:nvPr>
        </p:nvSpPr>
        <p:spPr/>
        <p:txBody>
          <a:bodyPr>
            <a:normAutofit fontScale="93750"/>
          </a:bodyPr>
          <a:p>
            <a:r>
              <a:rPr altLang="en-US" lang="zh-CN"/>
              <a:t>技术环境分析</a:t>
            </a:r>
            <a:endParaRPr altLang="en-US" lang="zh-CN"/>
          </a:p>
        </p:txBody>
      </p:sp>
      <p:sp>
        <p:nvSpPr>
          <p:cNvPr id="1049532"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物联网技术的发展对电子与半导体行业的推动和需求</a:t>
            </a:r>
            <a:endParaRPr altLang="zh-CN" dirty="0" lang="en-US">
              <a:solidFill>
                <a:schemeClr val="dk1">
                  <a:lumMod val="80000"/>
                  <a:lumOff val="20000"/>
                </a:schemeClr>
              </a:solidFill>
              <a:latin typeface="+mn-ea"/>
              <a:sym typeface="+mn-ea"/>
            </a:endParaRPr>
          </a:p>
        </p:txBody>
      </p:sp>
      <p:sp>
        <p:nvSpPr>
          <p:cNvPr id="1049540"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5G技术的普及和应用对电子与半导体行业的影响</a:t>
            </a:r>
            <a:endParaRPr altLang="en-US" dirty="0" lang="zh-CN">
              <a:solidFill>
                <a:schemeClr val="dk1">
                  <a:lumMod val="80000"/>
                  <a:lumOff val="20000"/>
                </a:schemeClr>
              </a:solidFill>
              <a:latin typeface="+mn-ea"/>
              <a:sym typeface="+mn-ea"/>
            </a:endParaRPr>
          </a:p>
        </p:txBody>
      </p:sp>
      <p:sp>
        <p:nvSpPr>
          <p:cNvPr id="1049548"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人工智能技术的发展对电子与半导体行业的需求和挑战</a:t>
            </a:r>
            <a:endParaRPr altLang="en-US" dirty="0" lang="zh-CN">
              <a:solidFill>
                <a:schemeClr val="dk1">
                  <a:lumMod val="80000"/>
                  <a:lumOff val="20000"/>
                </a:schemeClr>
              </a:solidFill>
              <a:latin typeface="+mn-ea"/>
              <a:sym typeface="+mn-ea"/>
            </a:endParaRPr>
          </a:p>
        </p:txBody>
      </p:sp>
      <p:sp>
        <p:nvSpPr>
          <p:cNvPr id="1049556"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云计算技术的发展对电子与半导体行业的推动和需求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620" name="标题 1"/>
          <p:cNvSpPr>
            <a:spLocks noGrp="1"/>
          </p:cNvSpPr>
          <p:nvPr>
            <p:ph type="title" idx="3"/>
          </p:nvPr>
        </p:nvSpPr>
        <p:spPr/>
        <p:txBody>
          <a:bodyPr>
            <a:normAutofit fontScale="93750"/>
          </a:bodyPr>
          <a:p>
            <a:r>
              <a:rPr altLang="en-US" lang="zh-CN"/>
              <a:t>市场环境分析</a:t>
            </a:r>
            <a:endParaRPr altLang="en-US" lang="zh-CN"/>
          </a:p>
        </p:txBody>
      </p:sp>
      <p:sp>
        <p:nvSpPr>
          <p:cNvPr id="1049622"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市场需求：随着科技的发展，电子与半导体产品的需求持续增长</a:t>
            </a:r>
            <a:endParaRPr altLang="en-US" dirty="0" sz="1200" lang="zh-CN" spc="150">
              <a:solidFill>
                <a:schemeClr val="tx1">
                  <a:lumMod val="85000"/>
                  <a:lumOff val="15000"/>
                </a:schemeClr>
              </a:solidFill>
              <a:latin typeface="+mn-ea"/>
              <a:sym typeface="+mn-ea"/>
            </a:endParaRPr>
          </a:p>
        </p:txBody>
      </p:sp>
      <p:sp>
        <p:nvSpPr>
          <p:cNvPr id="1049624"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6"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8"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竞争格局：行业内企业数量众多，竞争激烈，但市场集中度逐渐提高</a:t>
            </a:r>
            <a:endParaRPr altLang="en-US" dirty="0" sz="1200" lang="zh-CN" spc="150">
              <a:solidFill>
                <a:schemeClr val="tx1">
                  <a:lumMod val="85000"/>
                  <a:lumOff val="15000"/>
                </a:schemeClr>
              </a:solidFill>
              <a:latin typeface="+mn-ea"/>
              <a:sym typeface="+mn-ea"/>
            </a:endParaRPr>
          </a:p>
        </p:txBody>
      </p:sp>
      <p:sp>
        <p:nvSpPr>
          <p:cNvPr id="1049630"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2"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4"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技术创新：不断涌现的新技术为行业发展带来新的机遇和挑战</a:t>
            </a:r>
            <a:endParaRPr altLang="en-US" dirty="0" sz="1200" lang="zh-CN" spc="150">
              <a:solidFill>
                <a:schemeClr val="tx1">
                  <a:lumMod val="85000"/>
                  <a:lumOff val="15000"/>
                </a:schemeClr>
              </a:solidFill>
              <a:latin typeface="+mn-ea"/>
              <a:sym typeface="+mn-ea"/>
            </a:endParaRPr>
          </a:p>
        </p:txBody>
      </p:sp>
      <p:sp>
        <p:nvSpPr>
          <p:cNvPr id="1049636"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8"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0"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政策支持：政府出台相关政策支持电子与半导体行业的发展</a:t>
            </a:r>
            <a:endParaRPr altLang="en-US" dirty="0" sz="1200" lang="zh-CN" spc="150">
              <a:solidFill>
                <a:schemeClr val="tx1">
                  <a:lumMod val="85000"/>
                  <a:lumOff val="15000"/>
                </a:schemeClr>
              </a:solidFill>
              <a:latin typeface="+mn-ea"/>
              <a:sym typeface="+mn-ea"/>
            </a:endParaRPr>
          </a:p>
        </p:txBody>
      </p:sp>
      <p:sp>
        <p:nvSpPr>
          <p:cNvPr id="1049642"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4"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702"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704" name="标题 14"/>
          <p:cNvSpPr>
            <a:spLocks noGrp="1"/>
          </p:cNvSpPr>
          <p:nvPr>
            <p:ph type="title" idx="4"/>
            <p:custDataLst>
              <p:tags r:id="rId2"/>
            </p:custDataLst>
          </p:nvPr>
        </p:nvSpPr>
        <p:spPr/>
        <p:txBody>
          <a:bodyPr>
            <a:normAutofit fontScale="90000"/>
          </a:bodyPr>
          <a:p>
            <a:r>
              <a:rPr altLang="en-US" dirty="0" lang="zh-CN"/>
              <a:t>电子与半导体行业的竞争格局</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78" name="标题 1"/>
          <p:cNvSpPr>
            <a:spLocks noGrp="1"/>
          </p:cNvSpPr>
          <p:nvPr>
            <p:ph type="title" idx="3"/>
          </p:nvPr>
        </p:nvSpPr>
        <p:spPr/>
        <p:txBody>
          <a:bodyPr>
            <a:normAutofit fontScale="93750"/>
          </a:bodyPr>
          <a:p>
            <a:r>
              <a:rPr altLang="en-US" lang="zh-CN"/>
              <a:t>竞争格局分析</a:t>
            </a:r>
            <a:endParaRPr altLang="en-US" lang="zh-CN"/>
          </a:p>
        </p:txBody>
      </p:sp>
      <p:sp>
        <p:nvSpPr>
          <p:cNvPr id="104978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行业内的竞争格局变化趋势</a:t>
            </a:r>
            <a:endParaRPr altLang="zh-CN" dirty="0" lang="en-US">
              <a:solidFill>
                <a:schemeClr val="dk1">
                  <a:lumMod val="80000"/>
                  <a:lumOff val="20000"/>
                </a:schemeClr>
              </a:solidFill>
              <a:latin typeface="+mn-ea"/>
              <a:sym typeface="+mn-ea"/>
            </a:endParaRPr>
          </a:p>
        </p:txBody>
      </p:sp>
      <p:sp>
        <p:nvSpPr>
          <p:cNvPr id="104978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行业内的主要竞争者及其市场份额</a:t>
            </a:r>
            <a:endParaRPr altLang="en-US" dirty="0" lang="zh-CN">
              <a:solidFill>
                <a:schemeClr val="dk1">
                  <a:lumMod val="80000"/>
                  <a:lumOff val="20000"/>
                </a:schemeClr>
              </a:solidFill>
              <a:latin typeface="+mn-ea"/>
              <a:sym typeface="+mn-ea"/>
            </a:endParaRPr>
          </a:p>
        </p:txBody>
      </p:sp>
      <p:sp>
        <p:nvSpPr>
          <p:cNvPr id="104979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竞争者的竞争优势和劣势分析</a:t>
            </a:r>
            <a:endParaRPr altLang="en-US" dirty="0" lang="zh-CN">
              <a:solidFill>
                <a:schemeClr val="dk1">
                  <a:lumMod val="80000"/>
                  <a:lumOff val="20000"/>
                </a:schemeClr>
              </a:solidFill>
              <a:latin typeface="+mn-ea"/>
              <a:sym typeface="+mn-ea"/>
            </a:endParaRPr>
          </a:p>
        </p:txBody>
      </p:sp>
      <p:sp>
        <p:nvSpPr>
          <p:cNvPr id="104980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竞争策略和未来发展前景</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68" name="标题 1"/>
          <p:cNvSpPr>
            <a:spLocks noGrp="1"/>
          </p:cNvSpPr>
          <p:nvPr>
            <p:ph type="title" idx="3"/>
          </p:nvPr>
        </p:nvSpPr>
        <p:spPr/>
        <p:txBody>
          <a:bodyPr>
            <a:normAutofit fontScale="93750"/>
          </a:bodyPr>
          <a:p>
            <a:r>
              <a:rPr altLang="en-US" lang="zh-CN"/>
              <a:t>竞争策略分析</a:t>
            </a:r>
            <a:endParaRPr altLang="en-US" lang="zh-CN"/>
          </a:p>
        </p:txBody>
      </p:sp>
      <p:sp>
        <p:nvSpPr>
          <p:cNvPr id="104987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成本领先：通过降低成本、提高效率等方式获得竞争优势</a:t>
            </a:r>
            <a:endParaRPr altLang="en-US" dirty="0" sz="2000" lang="zh-CN" spc="150">
              <a:solidFill>
                <a:schemeClr val="tx1">
                  <a:lumMod val="85000"/>
                  <a:lumOff val="15000"/>
                </a:schemeClr>
              </a:solidFill>
              <a:latin typeface="+mn-ea"/>
              <a:sym typeface="+mn-ea"/>
            </a:endParaRPr>
          </a:p>
        </p:txBody>
      </p:sp>
      <p:sp>
        <p:nvSpPr>
          <p:cNvPr id="104987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技术创新：不断研发新技术、新产品，保持技术领先地位</a:t>
            </a:r>
            <a:endParaRPr altLang="en-US" dirty="0" sz="2000" lang="zh-CN" spc="150">
              <a:solidFill>
                <a:schemeClr val="tx1">
                  <a:lumMod val="85000"/>
                  <a:lumOff val="15000"/>
                </a:schemeClr>
              </a:solidFill>
              <a:latin typeface="+mn-ea"/>
              <a:sym typeface="+mn-ea"/>
            </a:endParaRPr>
          </a:p>
        </p:txBody>
      </p:sp>
      <p:sp>
        <p:nvSpPr>
          <p:cNvPr id="104988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品牌建设：打造品牌形象，提高品牌知名度和美誉度</a:t>
            </a:r>
            <a:endParaRPr altLang="en-US" dirty="0" sz="2000" lang="zh-CN" spc="150">
              <a:solidFill>
                <a:schemeClr val="tx1">
                  <a:lumMod val="85000"/>
                  <a:lumOff val="15000"/>
                </a:schemeClr>
              </a:solidFill>
              <a:latin typeface="+mn-ea"/>
              <a:sym typeface="+mn-ea"/>
            </a:endParaRPr>
          </a:p>
        </p:txBody>
      </p:sp>
      <p:sp>
        <p:nvSpPr>
          <p:cNvPr id="104988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渠道拓展：开拓新的销售渠道，扩大市场份额</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950" name="标题 1"/>
          <p:cNvSpPr>
            <a:spLocks noGrp="1"/>
          </p:cNvSpPr>
          <p:nvPr>
            <p:ph type="title" idx="3"/>
          </p:nvPr>
        </p:nvSpPr>
        <p:spPr/>
        <p:txBody>
          <a:bodyPr>
            <a:normAutofit fontScale="93750"/>
          </a:bodyPr>
          <a:p>
            <a:r>
              <a:rPr altLang="en-US" lang="zh-CN"/>
              <a:t>竞争趋势分析</a:t>
            </a:r>
            <a:endParaRPr altLang="en-US" lang="zh-CN"/>
          </a:p>
        </p:txBody>
      </p:sp>
      <p:sp>
        <p:nvSpPr>
          <p:cNvPr id="104995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0"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技术创新成为竞争关键，掌握核心技术企业更具优势</a:t>
            </a:r>
            <a:endParaRPr altLang="en-US" sz="1400" lang="zh-CN" spc="150">
              <a:solidFill>
                <a:schemeClr val="tx1"/>
              </a:solidFill>
              <a:effectLst/>
              <a:latin typeface="+mn-ea"/>
              <a:sym typeface="+mn-ea"/>
            </a:endParaRPr>
          </a:p>
        </p:txBody>
      </p:sp>
      <p:sp>
        <p:nvSpPr>
          <p:cNvPr id="1049962"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行业集中度不断提升，大型企业占据主导地位</a:t>
            </a:r>
            <a:endParaRPr altLang="en-US" dirty="0" sz="1400" lang="zh-CN" spc="150">
              <a:solidFill>
                <a:schemeClr val="tx1"/>
              </a:solidFill>
              <a:effectLst/>
              <a:latin typeface="+mn-ea"/>
              <a:sym typeface="+mn-ea"/>
            </a:endParaRPr>
          </a:p>
        </p:txBody>
      </p:sp>
      <p:sp>
        <p:nvSpPr>
          <p:cNvPr id="1049964"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产业链整合加速，垂直一体化企业更具竞争力</a:t>
            </a:r>
            <a:endParaRPr altLang="en-US" sz="1400" lang="zh-CN" spc="150">
              <a:solidFill>
                <a:schemeClr val="tx1"/>
              </a:solidFill>
              <a:effectLst/>
              <a:latin typeface="+mn-ea"/>
              <a:sym typeface="+mn-ea"/>
            </a:endParaRPr>
          </a:p>
        </p:txBody>
      </p:sp>
      <p:sp>
        <p:nvSpPr>
          <p:cNvPr id="1049966"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跨界合作成为新趋势，行业边界逐渐模糊</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002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026" name="标题 14"/>
          <p:cNvSpPr>
            <a:spLocks noGrp="1"/>
          </p:cNvSpPr>
          <p:nvPr>
            <p:ph type="title" idx="4"/>
            <p:custDataLst>
              <p:tags r:id="rId2"/>
            </p:custDataLst>
          </p:nvPr>
        </p:nvSpPr>
        <p:spPr/>
        <p:txBody>
          <a:bodyPr>
            <a:normAutofit fontScale="90000"/>
          </a:bodyPr>
          <a:p>
            <a:r>
              <a:rPr altLang="en-US" dirty="0" lang="zh-CN"/>
              <a:t>电子与半导体行业的发展前景预测</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100" name="标题 1"/>
          <p:cNvSpPr>
            <a:spLocks noGrp="1"/>
          </p:cNvSpPr>
          <p:nvPr>
            <p:ph type="title" idx="3"/>
          </p:nvPr>
        </p:nvSpPr>
        <p:spPr/>
        <p:txBody>
          <a:bodyPr>
            <a:normAutofit fontScale="93750"/>
          </a:bodyPr>
          <a:p>
            <a:r>
              <a:rPr altLang="en-US" lang="zh-CN"/>
              <a:t>市场需求预测</a:t>
            </a:r>
            <a:endParaRPr altLang="en-US" lang="zh-CN"/>
          </a:p>
        </p:txBody>
      </p:sp>
      <p:sp>
        <p:nvSpPr>
          <p:cNvPr id="105010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0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5G和物联网的普及将推动电子与半导体行业的发展</a:t>
            </a:r>
            <a:endParaRPr altLang="en-US" dirty="0" sz="2000" lang="zh-CN" spc="150">
              <a:solidFill>
                <a:schemeClr val="tx1">
                  <a:lumMod val="75000"/>
                  <a:lumOff val="25000"/>
                </a:schemeClr>
              </a:solidFill>
              <a:latin typeface="+mn-ea"/>
              <a:sym typeface="+mn-ea"/>
            </a:endParaRPr>
          </a:p>
        </p:txBody>
      </p:sp>
      <p:sp>
        <p:nvSpPr>
          <p:cNvPr id="105010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0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人工智能和大数据技术的广泛应用将增加对高性能半导体的需求</a:t>
            </a:r>
            <a:endParaRPr altLang="en-US" dirty="0" sz="2000" lang="zh-CN" spc="150">
              <a:solidFill>
                <a:schemeClr val="tx1">
                  <a:lumMod val="75000"/>
                  <a:lumOff val="25000"/>
                </a:schemeClr>
              </a:solidFill>
              <a:latin typeface="+mn-ea"/>
              <a:sym typeface="+mn-ea"/>
            </a:endParaRPr>
          </a:p>
        </p:txBody>
      </p:sp>
      <p:sp>
        <p:nvSpPr>
          <p:cNvPr id="105011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电动汽车和新能源汽车市场的增长将进一步拉动半导体行业的发展</a:t>
            </a:r>
            <a:endParaRPr altLang="en-US" dirty="0" sz="2000" lang="zh-CN" spc="150">
              <a:solidFill>
                <a:schemeClr val="tx1">
                  <a:lumMod val="75000"/>
                  <a:lumOff val="25000"/>
                </a:schemeClr>
              </a:solidFill>
              <a:latin typeface="+mn-ea"/>
              <a:sym typeface="+mn-ea"/>
            </a:endParaRPr>
          </a:p>
        </p:txBody>
      </p:sp>
      <p:sp>
        <p:nvSpPr>
          <p:cNvPr id="105011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2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云计算和边缘计算的发展将促进存储器市场的增长</a:t>
            </a:r>
            <a:endParaRPr altLang="en-US" dirty="0" sz="2000" lang="zh-CN" spc="150">
              <a:solidFill>
                <a:schemeClr val="tx1">
                  <a:lumMod val="75000"/>
                  <a:lumOff val="25000"/>
                </a:schemeClr>
              </a:solidFill>
              <a:latin typeface="+mn-ea"/>
              <a:sym typeface="+mn-ea"/>
            </a:endParaRPr>
          </a:p>
        </p:txBody>
      </p:sp>
      <p:sp>
        <p:nvSpPr>
          <p:cNvPr id="105012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82" name="标题 1"/>
          <p:cNvSpPr>
            <a:spLocks noGrp="1"/>
          </p:cNvSpPr>
          <p:nvPr>
            <p:ph type="title" idx="3"/>
          </p:nvPr>
        </p:nvSpPr>
        <p:spPr/>
        <p:txBody>
          <a:bodyPr>
            <a:normAutofit fontScale="93750"/>
          </a:bodyPr>
          <a:p>
            <a:r>
              <a:rPr altLang="en-US" lang="zh-CN"/>
              <a:t>技术发展趋势预测</a:t>
            </a:r>
            <a:endParaRPr altLang="en-US" lang="zh-CN"/>
          </a:p>
        </p:txBody>
      </p:sp>
      <p:sp>
        <p:nvSpPr>
          <p:cNvPr id="105018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半导体短缺问题将持续存在，对行业发展和供应链管理带来影响</a:t>
            </a:r>
            <a:endParaRPr altLang="zh-CN" dirty="0" lang="en-US">
              <a:solidFill>
                <a:schemeClr val="dk1">
                  <a:lumMod val="80000"/>
                  <a:lumOff val="20000"/>
                </a:schemeClr>
              </a:solidFill>
              <a:latin typeface="+mn-ea"/>
              <a:sym typeface="+mn-ea"/>
            </a:endParaRPr>
          </a:p>
        </p:txBody>
      </p:sp>
      <p:sp>
        <p:nvSpPr>
          <p:cNvPr id="105019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5G和物联网的普及将推动电子与半导体行业的发展</a:t>
            </a:r>
            <a:endParaRPr altLang="en-US" dirty="0" lang="zh-CN">
              <a:solidFill>
                <a:schemeClr val="dk1">
                  <a:lumMod val="80000"/>
                  <a:lumOff val="20000"/>
                </a:schemeClr>
              </a:solidFill>
              <a:latin typeface="+mn-ea"/>
              <a:sym typeface="+mn-ea"/>
            </a:endParaRPr>
          </a:p>
        </p:txBody>
      </p:sp>
      <p:sp>
        <p:nvSpPr>
          <p:cNvPr id="105020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人工智能和机器学习技术的广泛应用将为电子与半导体行业带来新的机遇和挑战</a:t>
            </a:r>
            <a:endParaRPr altLang="en-US" dirty="0" lang="zh-CN">
              <a:solidFill>
                <a:schemeClr val="dk1">
                  <a:lumMod val="80000"/>
                  <a:lumOff val="20000"/>
                </a:schemeClr>
              </a:solidFill>
              <a:latin typeface="+mn-ea"/>
              <a:sym typeface="+mn-ea"/>
            </a:endParaRPr>
          </a:p>
        </p:txBody>
      </p:sp>
      <p:sp>
        <p:nvSpPr>
          <p:cNvPr id="105020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绿色环保和可持续发展将成为行业的重要发展方向</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72" name="标题 1"/>
          <p:cNvSpPr>
            <a:spLocks noGrp="1"/>
          </p:cNvSpPr>
          <p:nvPr>
            <p:ph type="title" idx="3"/>
          </p:nvPr>
        </p:nvSpPr>
        <p:spPr/>
        <p:txBody>
          <a:bodyPr>
            <a:normAutofit fontScale="93750"/>
          </a:bodyPr>
          <a:p>
            <a:r>
              <a:rPr altLang="en-US" lang="zh-CN"/>
              <a:t>行业未来发展方向预测</a:t>
            </a:r>
            <a:endParaRPr altLang="en-US" lang="zh-CN"/>
          </a:p>
        </p:txBody>
      </p:sp>
      <p:sp>
        <p:nvSpPr>
          <p:cNvPr id="1050274"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6"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8"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5G和物联网的普及将进一步推动电子与半导体行业的发展</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0"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2"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4" name="TextBox 2"/>
          <p:cNvSpPr txBox="1"/>
          <p:nvPr>
            <p:custDataLst>
              <p:tags r:id="rId6"/>
            </p:custDataLst>
          </p:nvPr>
        </p:nvSpPr>
        <p:spPr>
          <a:xfrm>
            <a:off x="3561201" y="3052122"/>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人工智能和机器学习技术的广泛应用将为电子与半导体行业带来新的机遇和挑战</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86"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8"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0" name="TextBox 2"/>
          <p:cNvSpPr txBox="1"/>
          <p:nvPr>
            <p:custDataLst>
              <p:tags r:id="rId9"/>
            </p:custDataLst>
          </p:nvPr>
        </p:nvSpPr>
        <p:spPr>
          <a:xfrm>
            <a:off x="6355905" y="305212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新能源汽车和智能驾驶技术的快速发展将促进电子与半导体行业的技术创新和市场拓展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92"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4"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6"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云计算和数据中心的建设将为电子与半导体行业提供新的增长点</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354" name="标题 1"/>
          <p:cNvSpPr>
            <a:spLocks noGrp="1"/>
          </p:cNvSpPr>
          <p:nvPr>
            <p:ph type="title" idx="3"/>
          </p:nvPr>
        </p:nvSpPr>
        <p:spPr/>
        <p:txBody>
          <a:bodyPr>
            <a:normAutofit fontScale="93750"/>
          </a:bodyPr>
          <a:p>
            <a:r>
              <a:rPr altLang="en-US" lang="zh-CN"/>
              <a:t>行业投资价值评估</a:t>
            </a:r>
            <a:endParaRPr altLang="en-US" lang="zh-CN"/>
          </a:p>
        </p:txBody>
      </p:sp>
      <p:sp>
        <p:nvSpPr>
          <p:cNvPr id="105035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行业增长潜力：受益于5G、物联网、人工智能等技术的快速发展，电子与半导体行业将继续保持增长态势。</a:t>
            </a:r>
            <a:endParaRPr altLang="en-US" dirty="0" sz="2000" lang="zh-CN" spc="150">
              <a:solidFill>
                <a:schemeClr val="tx1">
                  <a:lumMod val="85000"/>
                  <a:lumOff val="15000"/>
                </a:schemeClr>
              </a:solidFill>
              <a:latin typeface="+mn-ea"/>
              <a:sym typeface="+mn-ea"/>
            </a:endParaRPr>
          </a:p>
        </p:txBody>
      </p:sp>
      <p:sp>
        <p:nvSpPr>
          <p:cNvPr id="105036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技术创新：企业不断加大研发投入，推动电子与半导体行业的技术创新和产品升级。</a:t>
            </a:r>
            <a:endParaRPr altLang="en-US" dirty="0" sz="2000" lang="zh-CN" spc="150">
              <a:solidFill>
                <a:schemeClr val="tx1">
                  <a:lumMod val="85000"/>
                  <a:lumOff val="15000"/>
                </a:schemeClr>
              </a:solidFill>
              <a:latin typeface="+mn-ea"/>
              <a:sym typeface="+mn-ea"/>
            </a:endParaRPr>
          </a:p>
        </p:txBody>
      </p:sp>
      <p:sp>
        <p:nvSpPr>
          <p:cNvPr id="105036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政策支持：政府出台了一系列政策，鼓励电子与半导体行业的发展，为行业投资提供了良好的政策环境。</a:t>
            </a:r>
            <a:endParaRPr altLang="en-US" dirty="0" sz="2000" lang="zh-CN" spc="150">
              <a:solidFill>
                <a:schemeClr val="tx1">
                  <a:lumMod val="85000"/>
                  <a:lumOff val="15000"/>
                </a:schemeClr>
              </a:solidFill>
              <a:latin typeface="+mn-ea"/>
              <a:sym typeface="+mn-ea"/>
            </a:endParaRPr>
          </a:p>
        </p:txBody>
      </p:sp>
      <p:sp>
        <p:nvSpPr>
          <p:cNvPr id="105037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市场需求：随着智能终端、汽车电子、物联网等领域的快速发展，电子与半导体产品的市场需求不断增长，为行业投资提供了广阔的市场空间。</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436"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438" name="标题 14"/>
          <p:cNvSpPr>
            <a:spLocks noGrp="1"/>
          </p:cNvSpPr>
          <p:nvPr>
            <p:ph type="title" idx="4"/>
            <p:custDataLst>
              <p:tags r:id="rId2"/>
            </p:custDataLst>
          </p:nvPr>
        </p:nvSpPr>
        <p:spPr/>
        <p:txBody>
          <a:bodyPr>
            <a:normAutofit fontScale="90000"/>
          </a:bodyPr>
          <a:p>
            <a:r>
              <a:rPr altLang="en-US" dirty="0" lang="zh-CN"/>
              <a:t>电子与半导体行业的挑战与机遇</a:t>
            </a:r>
            <a:endParaRPr altLang="en-US" dirty="0"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512" name="标题 1"/>
          <p:cNvSpPr>
            <a:spLocks noGrp="1"/>
          </p:cNvSpPr>
          <p:nvPr>
            <p:ph type="title" idx="3"/>
          </p:nvPr>
        </p:nvSpPr>
        <p:spPr/>
        <p:txBody>
          <a:bodyPr>
            <a:normAutofit fontScale="96875"/>
          </a:bodyPr>
          <a:p>
            <a:r>
              <a:rPr altLang="en-US" lang="zh-CN"/>
              <a:t>行业面临的挑战</a:t>
            </a:r>
            <a:endParaRPr altLang="en-US" lang="zh-CN"/>
          </a:p>
        </p:txBody>
      </p:sp>
      <p:sp>
        <p:nvSpPr>
          <p:cNvPr id="105051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技术更新换代迅速，企业需不断投入研发</a:t>
            </a:r>
            <a:endParaRPr altLang="en-US" dirty="0" sz="1200" lang="zh-CN" spc="150">
              <a:solidFill>
                <a:schemeClr val="tx1">
                  <a:lumMod val="65000"/>
                  <a:lumOff val="35000"/>
                </a:schemeClr>
              </a:solidFill>
              <a:latin typeface="+mn-ea"/>
              <a:sym typeface="+mn-ea"/>
            </a:endParaRPr>
          </a:p>
        </p:txBody>
      </p:sp>
      <p:sp>
        <p:nvSpPr>
          <p:cNvPr id="105051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市场竞争激烈，价格战频发</a:t>
            </a:r>
            <a:endParaRPr altLang="en-US" dirty="0" sz="1200" lang="zh-CN" spc="150">
              <a:solidFill>
                <a:schemeClr val="tx1">
                  <a:lumMod val="65000"/>
                  <a:lumOff val="35000"/>
                </a:schemeClr>
              </a:solidFill>
              <a:latin typeface="+mn-ea"/>
              <a:sym typeface="+mn-ea"/>
            </a:endParaRPr>
          </a:p>
        </p:txBody>
      </p:sp>
      <p:sp>
        <p:nvSpPr>
          <p:cNvPr id="105051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环保法规日益严格，企业需承担更多环保成本</a:t>
            </a:r>
            <a:endParaRPr altLang="en-US" dirty="0" sz="1200" lang="zh-CN" spc="150">
              <a:solidFill>
                <a:schemeClr val="tx1">
                  <a:lumMod val="65000"/>
                  <a:lumOff val="35000"/>
                </a:schemeClr>
              </a:solidFill>
              <a:latin typeface="+mn-ea"/>
              <a:sym typeface="+mn-ea"/>
            </a:endParaRPr>
          </a:p>
        </p:txBody>
      </p:sp>
      <p:sp>
        <p:nvSpPr>
          <p:cNvPr id="105052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人才短缺，企业需加强人才培养和引进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78" name="标题 1"/>
          <p:cNvSpPr>
            <a:spLocks noGrp="1"/>
          </p:cNvSpPr>
          <p:nvPr>
            <p:ph type="title" idx="3"/>
          </p:nvPr>
        </p:nvSpPr>
        <p:spPr/>
        <p:txBody>
          <a:bodyPr>
            <a:normAutofit fontScale="96875"/>
          </a:bodyPr>
          <a:p>
            <a:r>
              <a:rPr altLang="en-US" lang="zh-CN"/>
              <a:t>行业发展的机遇</a:t>
            </a:r>
            <a:endParaRPr altLang="en-US" lang="zh-CN"/>
          </a:p>
        </p:txBody>
      </p:sp>
      <p:sp>
        <p:nvSpPr>
          <p:cNvPr id="105058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5G技术的普及将带来大量新的应用场景和市场需求，为电子与半导体行业提供新的增长点。</a:t>
            </a:r>
            <a:endParaRPr altLang="en-US" dirty="0" sz="2000" lang="zh-CN" spc="150">
              <a:solidFill>
                <a:schemeClr val="tx1">
                  <a:lumMod val="85000"/>
                  <a:lumOff val="15000"/>
                </a:schemeClr>
              </a:solidFill>
              <a:latin typeface="+mn-ea"/>
              <a:sym typeface="+mn-ea"/>
            </a:endParaRPr>
          </a:p>
        </p:txBody>
      </p:sp>
      <p:sp>
        <p:nvSpPr>
          <p:cNvPr id="105058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人工智能、物联网等新兴技术的发展将推动电子与半导体行业的技术创新和产业升级。</a:t>
            </a:r>
            <a:endParaRPr altLang="en-US" dirty="0" sz="2000" lang="zh-CN" spc="150">
              <a:solidFill>
                <a:schemeClr val="tx1">
                  <a:lumMod val="85000"/>
                  <a:lumOff val="15000"/>
                </a:schemeClr>
              </a:solidFill>
              <a:latin typeface="+mn-ea"/>
              <a:sym typeface="+mn-ea"/>
            </a:endParaRPr>
          </a:p>
        </p:txBody>
      </p:sp>
      <p:sp>
        <p:nvSpPr>
          <p:cNvPr id="105059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新能源汽车及充电设施市场的快速增长将带动电子与半导体行业在能源领域的发展。</a:t>
            </a:r>
            <a:endParaRPr altLang="en-US" dirty="0" sz="2000" lang="zh-CN" spc="150">
              <a:solidFill>
                <a:schemeClr val="tx1">
                  <a:lumMod val="85000"/>
                  <a:lumOff val="15000"/>
                </a:schemeClr>
              </a:solidFill>
              <a:latin typeface="+mn-ea"/>
              <a:sym typeface="+mn-ea"/>
            </a:endParaRPr>
          </a:p>
        </p:txBody>
      </p:sp>
      <p:sp>
        <p:nvSpPr>
          <p:cNvPr id="105059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数字化转型的趋势将促进电子与半导体行业在数据中心的硬件设备、云计算、大数据等领域的发展。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60" name="标题 1"/>
          <p:cNvSpPr>
            <a:spLocks noGrp="1"/>
          </p:cNvSpPr>
          <p:nvPr>
            <p:ph type="title" idx="3"/>
          </p:nvPr>
        </p:nvSpPr>
        <p:spPr/>
        <p:txBody>
          <a:bodyPr>
            <a:normAutofit fontScale="96875"/>
          </a:bodyPr>
          <a:p>
            <a:r>
              <a:rPr altLang="en-US" lang="zh-CN"/>
              <a:t>企业应对策略建议</a:t>
            </a:r>
            <a:endParaRPr altLang="en-US" lang="zh-CN"/>
          </a:p>
        </p:txBody>
      </p:sp>
      <p:sp>
        <p:nvSpPr>
          <p:cNvPr id="105066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6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6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6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70"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拓展应用领域，寻找新的增长点</a:t>
            </a:r>
            <a:endParaRPr altLang="en-US" sz="1400" lang="zh-CN" spc="150">
              <a:solidFill>
                <a:schemeClr val="tx1"/>
              </a:solidFill>
              <a:effectLst/>
              <a:latin typeface="+mn-ea"/>
              <a:sym typeface="+mn-ea"/>
            </a:endParaRPr>
          </a:p>
        </p:txBody>
      </p:sp>
      <p:sp>
        <p:nvSpPr>
          <p:cNvPr id="1050672"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加大研发投入，提高自主创新能力</a:t>
            </a:r>
            <a:endParaRPr altLang="en-US" dirty="0" sz="1400" lang="zh-CN" spc="150">
              <a:solidFill>
                <a:schemeClr val="tx1"/>
              </a:solidFill>
              <a:effectLst/>
              <a:latin typeface="+mn-ea"/>
              <a:sym typeface="+mn-ea"/>
            </a:endParaRPr>
          </a:p>
        </p:txBody>
      </p:sp>
      <p:sp>
        <p:nvSpPr>
          <p:cNvPr id="1050674"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加强产业链合作，实现资源共享</a:t>
            </a:r>
            <a:endParaRPr altLang="en-US" sz="1400" lang="zh-CN" spc="150">
              <a:solidFill>
                <a:schemeClr val="tx1"/>
              </a:solidFill>
              <a:effectLst/>
              <a:latin typeface="+mn-ea"/>
              <a:sym typeface="+mn-ea"/>
            </a:endParaRPr>
          </a:p>
        </p:txBody>
      </p:sp>
      <p:sp>
        <p:nvSpPr>
          <p:cNvPr id="1050676"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关注政策动向，及时调整战略方向</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734"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736" name="标题 14"/>
          <p:cNvSpPr>
            <a:spLocks noGrp="1"/>
          </p:cNvSpPr>
          <p:nvPr>
            <p:ph type="title" idx="4"/>
            <p:custDataLst>
              <p:tags r:id="rId2"/>
            </p:custDataLst>
          </p:nvPr>
        </p:nvSpPr>
        <p:spPr/>
        <p:txBody>
          <a:bodyPr>
            <a:normAutofit fontScale="90000"/>
          </a:bodyPr>
          <a:p>
            <a:r>
              <a:rPr altLang="en-US" dirty="0" lang="zh-CN"/>
              <a:t>电子与半导体行业的可持续发展</a:t>
            </a:r>
            <a:endParaRPr altLang="en-US" dirty="0"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810" name="标题 1"/>
          <p:cNvSpPr>
            <a:spLocks noGrp="1"/>
          </p:cNvSpPr>
          <p:nvPr>
            <p:ph type="title" idx="3"/>
          </p:nvPr>
        </p:nvSpPr>
        <p:spPr/>
        <p:txBody>
          <a:bodyPr>
            <a:normAutofit fontScale="96875"/>
          </a:bodyPr>
          <a:p>
            <a:r>
              <a:rPr altLang="en-US" lang="zh-CN"/>
              <a:t>环保与可持续发展理念</a:t>
            </a:r>
            <a:endParaRPr altLang="en-US" lang="zh-CN"/>
          </a:p>
        </p:txBody>
      </p:sp>
      <p:sp>
        <p:nvSpPr>
          <p:cNvPr id="105081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1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电子与半导体行业在生产过程中产生的环境污染问题</a:t>
            </a:r>
            <a:endParaRPr altLang="en-US" dirty="0" sz="2000" lang="zh-CN" spc="150">
              <a:solidFill>
                <a:schemeClr val="tx1">
                  <a:lumMod val="75000"/>
                  <a:lumOff val="25000"/>
                </a:schemeClr>
              </a:solidFill>
              <a:latin typeface="+mn-ea"/>
              <a:sym typeface="+mn-ea"/>
            </a:endParaRPr>
          </a:p>
        </p:txBody>
      </p:sp>
      <p:sp>
        <p:nvSpPr>
          <p:cNvPr id="105081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1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2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可持续发展理念在电子与半导体行业中的重要性</a:t>
            </a:r>
            <a:endParaRPr altLang="en-US" dirty="0" sz="2000" lang="zh-CN" spc="150">
              <a:solidFill>
                <a:schemeClr val="tx1">
                  <a:lumMod val="75000"/>
                  <a:lumOff val="25000"/>
                </a:schemeClr>
              </a:solidFill>
              <a:latin typeface="+mn-ea"/>
              <a:sym typeface="+mn-ea"/>
            </a:endParaRPr>
          </a:p>
        </p:txBody>
      </p:sp>
      <p:sp>
        <p:nvSpPr>
          <p:cNvPr id="105082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2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2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电子与半导体行业在可持续发展方面的实践和措施</a:t>
            </a:r>
            <a:endParaRPr altLang="en-US" dirty="0" sz="2000" lang="zh-CN" spc="150">
              <a:solidFill>
                <a:schemeClr val="tx1">
                  <a:lumMod val="75000"/>
                  <a:lumOff val="25000"/>
                </a:schemeClr>
              </a:solidFill>
              <a:latin typeface="+mn-ea"/>
              <a:sym typeface="+mn-ea"/>
            </a:endParaRPr>
          </a:p>
        </p:txBody>
      </p:sp>
      <p:sp>
        <p:nvSpPr>
          <p:cNvPr id="105082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3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3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环保法规对电子与半导体行业可持续发展的影响</a:t>
            </a:r>
            <a:endParaRPr altLang="en-US" dirty="0" sz="2000" lang="zh-CN" spc="150">
              <a:solidFill>
                <a:schemeClr val="tx1">
                  <a:lumMod val="75000"/>
                  <a:lumOff val="25000"/>
                </a:schemeClr>
              </a:solidFill>
              <a:latin typeface="+mn-ea"/>
              <a:sym typeface="+mn-ea"/>
            </a:endParaRPr>
          </a:p>
        </p:txBody>
      </p:sp>
      <p:sp>
        <p:nvSpPr>
          <p:cNvPr id="105083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92" name="标题 1"/>
          <p:cNvSpPr>
            <a:spLocks noGrp="1"/>
          </p:cNvSpPr>
          <p:nvPr>
            <p:ph type="title" idx="3"/>
          </p:nvPr>
        </p:nvSpPr>
        <p:spPr/>
        <p:txBody>
          <a:bodyPr>
            <a:normAutofit fontScale="96875"/>
          </a:bodyPr>
          <a:p>
            <a:r>
              <a:rPr altLang="en-US" lang="zh-CN"/>
              <a:t>绿色生产技术应用</a:t>
            </a:r>
            <a:endParaRPr altLang="en-US" lang="zh-CN"/>
          </a:p>
        </p:txBody>
      </p:sp>
      <p:sp>
        <p:nvSpPr>
          <p:cNvPr id="1050894"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896"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8"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节能技术：在生产过程中降低能耗，提高能源利用效率</a:t>
            </a:r>
            <a:endParaRPr altLang="en-US" dirty="0" sz="2000" lang="zh-CN" spc="150">
              <a:solidFill>
                <a:schemeClr val="tx1">
                  <a:lumMod val="85000"/>
                  <a:lumOff val="15000"/>
                </a:schemeClr>
              </a:solidFill>
              <a:latin typeface="+mn-ea"/>
              <a:sym typeface="+mn-ea"/>
            </a:endParaRPr>
          </a:p>
        </p:txBody>
      </p:sp>
      <p:sp>
        <p:nvSpPr>
          <p:cNvPr id="1050900"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02"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04"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环保技术：减少废弃物排放，降低对环境的影响</a:t>
            </a:r>
            <a:endParaRPr altLang="en-US" dirty="0" sz="2000" lang="zh-CN" spc="150">
              <a:solidFill>
                <a:schemeClr val="tx1">
                  <a:lumMod val="85000"/>
                  <a:lumOff val="15000"/>
                </a:schemeClr>
              </a:solidFill>
              <a:latin typeface="+mn-ea"/>
              <a:sym typeface="+mn-ea"/>
            </a:endParaRPr>
          </a:p>
        </p:txBody>
      </p:sp>
      <p:sp>
        <p:nvSpPr>
          <p:cNvPr id="1050906"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08"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10"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循环经济：实现资源循环利用，减少浪费</a:t>
            </a:r>
            <a:endParaRPr altLang="en-US" dirty="0" sz="2000" lang="zh-CN" spc="150">
              <a:solidFill>
                <a:schemeClr val="tx1">
                  <a:lumMod val="85000"/>
                  <a:lumOff val="15000"/>
                </a:schemeClr>
              </a:solidFill>
              <a:latin typeface="+mn-ea"/>
              <a:sym typeface="+mn-ea"/>
            </a:endParaRPr>
          </a:p>
        </p:txBody>
      </p:sp>
      <p:sp>
        <p:nvSpPr>
          <p:cNvPr id="1050912"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14"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16"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绿色制造：推动清洁生产，促进产业绿色发展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74" name="标题 1"/>
          <p:cNvSpPr>
            <a:spLocks noGrp="1"/>
          </p:cNvSpPr>
          <p:nvPr>
            <p:ph type="title" idx="3"/>
          </p:nvPr>
        </p:nvSpPr>
        <p:spPr/>
        <p:txBody>
          <a:bodyPr>
            <a:normAutofit fontScale="96875"/>
          </a:bodyPr>
          <a:p>
            <a:r>
              <a:rPr altLang="en-US" lang="zh-CN"/>
              <a:t>循环经济与资源回收利用</a:t>
            </a:r>
            <a:endParaRPr altLang="en-US" lang="zh-CN"/>
          </a:p>
        </p:txBody>
      </p:sp>
      <p:sp>
        <p:nvSpPr>
          <p:cNvPr id="1050976"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电子与半导体行业的发展趋势：循环经济与资源回收利用成为重要方向</a:t>
            </a:r>
            <a:endParaRPr altLang="en-US" dirty="0" sz="1200" lang="zh-CN" spc="150">
              <a:solidFill>
                <a:schemeClr val="tx1">
                  <a:lumMod val="65000"/>
                  <a:lumOff val="35000"/>
                </a:schemeClr>
              </a:solidFill>
              <a:latin typeface="+mn-ea"/>
              <a:sym typeface="+mn-ea"/>
            </a:endParaRPr>
          </a:p>
        </p:txBody>
      </p:sp>
      <p:sp>
        <p:nvSpPr>
          <p:cNvPr id="1050978"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资源回收利用的意义：降低生产成本、减少环境污染、提高资源利用率</a:t>
            </a:r>
            <a:endParaRPr altLang="en-US" dirty="0" sz="1200" lang="zh-CN" spc="150">
              <a:solidFill>
                <a:schemeClr val="tx1">
                  <a:lumMod val="65000"/>
                  <a:lumOff val="35000"/>
                </a:schemeClr>
              </a:solidFill>
              <a:latin typeface="+mn-ea"/>
              <a:sym typeface="+mn-ea"/>
            </a:endParaRPr>
          </a:p>
        </p:txBody>
      </p:sp>
      <p:sp>
        <p:nvSpPr>
          <p:cNvPr id="1050980"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循环经济的实现方式：生产者责任延伸制度、建立回收体系、促进再利用和资源化</a:t>
            </a:r>
            <a:endParaRPr altLang="en-US" dirty="0" sz="1200" lang="zh-CN" spc="150">
              <a:solidFill>
                <a:schemeClr val="tx1">
                  <a:lumMod val="65000"/>
                  <a:lumOff val="35000"/>
                </a:schemeClr>
              </a:solidFill>
              <a:latin typeface="+mn-ea"/>
              <a:sym typeface="+mn-ea"/>
            </a:endParaRPr>
          </a:p>
        </p:txBody>
      </p:sp>
      <p:sp>
        <p:nvSpPr>
          <p:cNvPr id="1050982"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政策支持与市场驱动：政府出台相关政策，鼓励企业参与循环经济与资源回收利用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1040"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042"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1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6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0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5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8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1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15.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2024-01-06T08:34:50Z</dcterms:created>
  <dcterms:modified xsi:type="dcterms:W3CDTF">2024-01-06T08:34:50Z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affea2ee48f244849b2a26794fc2c545_21</vt:lpwstr>
  </property>
</Properties>
</file>