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96" r:id="rId1"/>
    <p:sldMasterId id="2147497633" r:id="rId2"/>
  </p:sldMasterIdLst>
  <p:notesMasterIdLst>
    <p:notesMasterId r:id="rId3"/>
  </p:notesMasterIdLst>
  <p:sldIdLst>
    <p:sldId id="6865" r:id="rId4"/>
    <p:sldId id="6870" r:id="rId5"/>
    <p:sldId id="6874" r:id="rId6"/>
    <p:sldId id="6877" r:id="rId7"/>
    <p:sldId id="6883" r:id="rId9"/>
    <p:sldId id="6886" r:id="rId10"/>
    <p:sldId id="6889" r:id="rId11"/>
    <p:sldId id="6892" r:id="rId12"/>
    <p:sldId id="6898" r:id="rId14"/>
    <p:sldId id="6901" r:id="rId15"/>
    <p:sldId id="6904" r:id="rId16"/>
    <p:sldId id="6907" r:id="rId17"/>
    <p:sldId id="6910" r:id="rId18"/>
    <p:sldId id="6916" r:id="rId20"/>
    <p:sldId id="6919" r:id="rId21"/>
    <p:sldId id="6922" r:id="rId22"/>
    <p:sldId id="6925" r:id="rId23"/>
    <p:sldId id="6928" r:id="rId24"/>
    <p:sldId id="6934" r:id="rId26"/>
    <p:sldId id="6937" r:id="rId27"/>
    <p:sldId id="6940" r:id="rId28"/>
    <p:sldId id="6943" r:id="rId29"/>
    <p:sldId id="6946" r:id="rId30"/>
    <p:sldId id="6952" r:id="rId32"/>
    <p:sldId id="6955" r:id="rId33"/>
    <p:sldId id="6958" r:id="rId34"/>
    <p:sldId id="696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97" r:id="rId1"/>
    <p:sldLayoutId id="2147497598" r:id="rId2"/>
    <p:sldLayoutId id="2147497599" r:id="rId3"/>
    <p:sldLayoutId id="2147497600" r:id="rId4"/>
    <p:sldLayoutId id="2147497601" r:id="rId5"/>
    <p:sldLayoutId id="2147497602" r:id="rId6"/>
    <p:sldLayoutId id="2147497603" r:id="rId7"/>
    <p:sldLayoutId id="2147497604" r:id="rId8"/>
    <p:sldLayoutId id="2147497605" r:id="rId9"/>
    <p:sldLayoutId id="2147497606" r:id="rId10"/>
    <p:sldLayoutId id="21474976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34" r:id="rId1"/>
    <p:sldLayoutId id="2147497635" r:id="rId2"/>
    <p:sldLayoutId id="2147497636" r:id="rId3"/>
    <p:sldLayoutId id="2147497637" r:id="rId4"/>
    <p:sldLayoutId id="2147497638" r:id="rId5"/>
    <p:sldLayoutId id="2147497639" r:id="rId6"/>
    <p:sldLayoutId id="2147497640" r:id="rId7"/>
    <p:sldLayoutId id="2147497641" r:id="rId8"/>
    <p:sldLayoutId id="2147497642" r:id="rId9"/>
    <p:sldLayoutId id="2147497643" r:id="rId10"/>
    <p:sldLayoutId id="21474976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tags" Target="../tags/tag320.xml"/><Relationship Id="rId22" Type="http://schemas.openxmlformats.org/officeDocument/2006/relationships/tags" Target="../tags/tag321.xml"/><Relationship Id="rId23" Type="http://schemas.openxmlformats.org/officeDocument/2006/relationships/tags" Target="../tags/tag322.xml"/><Relationship Id="rId24" Type="http://schemas.openxmlformats.org/officeDocument/2006/relationships/tags" Target="../tags/tag323.xml"/><Relationship Id="rId25" Type="http://schemas.openxmlformats.org/officeDocument/2006/relationships/tags" Target="../tags/tag324.xml"/><Relationship Id="rId26" Type="http://schemas.openxmlformats.org/officeDocument/2006/relationships/tags" Target="../tags/tag325.xml"/><Relationship Id="rId27" Type="http://schemas.openxmlformats.org/officeDocument/2006/relationships/tags" Target="../tags/tag326.xml"/><Relationship Id="rId28" Type="http://schemas.openxmlformats.org/officeDocument/2006/relationships/tags" Target="../tags/tag327.xml"/><Relationship Id="rId29" Type="http://schemas.openxmlformats.org/officeDocument/2006/relationships/tags" Target="../tags/tag328.xml"/><Relationship Id="rId30" Type="http://schemas.openxmlformats.org/officeDocument/2006/relationships/tags" Target="../tags/tag329.xml"/><Relationship Id="rId3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组织结构在企业管理中的作用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组织结构在企业管理中的重要性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组织结构在企业管理中的具体应用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组织结构变革对企业管理的挑战与应对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总结：组织结构在企业管理中的核心地位与作用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组织结构的基本概念与类型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组织结构的基本概念与类型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组织结构的定义</a:t>
            </a:r>
            <a:endParaRPr altLang="en-US" lang="zh-CN"/>
          </a:p>
        </p:txBody>
      </p:sp>
      <p:sp>
        <p:nvSpPr>
          <p:cNvPr id="10489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组织结构是企业为实现战略目标而建立的一种正式的、有机的、规范化的组织体系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组织结构是企业内部各个部门、各个层级之间相互关系的一种形式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组织结构是企业内部各个要素之间相互作用的一种机制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组织结构是企业内部各个成员之间相互协作的一种方式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常见的组织结构类型</a:t>
            </a:r>
            <a:endParaRPr altLang="en-US" lang="zh-CN"/>
          </a:p>
        </p:txBody>
      </p:sp>
      <p:sp>
        <p:nvSpPr>
          <p:cNvPr id="1048992" name="弧形 58"/>
          <p:cNvSpPr/>
          <p:nvPr>
            <p:custDataLst>
              <p:tags r:id="rId1"/>
            </p:custDataLst>
          </p:nvPr>
        </p:nvSpPr>
        <p:spPr>
          <a:xfrm>
            <a:off x="8649475" y="2418838"/>
            <a:ext cx="2704950" cy="270495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30"/>
          <p:cNvSpPr/>
          <p:nvPr>
            <p:custDataLst>
              <p:tags r:id="rId2"/>
            </p:custDataLst>
          </p:nvPr>
        </p:nvSpPr>
        <p:spPr>
          <a:xfrm>
            <a:off x="8864974" y="2633606"/>
            <a:ext cx="2274788" cy="227478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椭圆 31"/>
          <p:cNvSpPr/>
          <p:nvPr>
            <p:custDataLst>
              <p:tags r:id="rId3"/>
            </p:custDataLst>
          </p:nvPr>
        </p:nvSpPr>
        <p:spPr>
          <a:xfrm>
            <a:off x="9165211" y="2678897"/>
            <a:ext cx="307091" cy="307091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4"/>
            </p:custDataLst>
          </p:nvPr>
        </p:nvSpPr>
        <p:spPr>
          <a:xfrm>
            <a:off x="9217807" y="3290329"/>
            <a:ext cx="1568985" cy="10792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网络型组织结构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弧形 57"/>
          <p:cNvSpPr/>
          <p:nvPr>
            <p:custDataLst>
              <p:tags r:id="rId5"/>
            </p:custDataLst>
          </p:nvPr>
        </p:nvSpPr>
        <p:spPr>
          <a:xfrm>
            <a:off x="838200" y="2418838"/>
            <a:ext cx="2704950" cy="270495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椭圆 22"/>
          <p:cNvSpPr/>
          <p:nvPr>
            <p:custDataLst>
              <p:tags r:id="rId6"/>
            </p:custDataLst>
          </p:nvPr>
        </p:nvSpPr>
        <p:spPr>
          <a:xfrm>
            <a:off x="6948863" y="2633606"/>
            <a:ext cx="2274788" cy="227478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3"/>
          <p:cNvSpPr/>
          <p:nvPr>
            <p:custDataLst>
              <p:tags r:id="rId7"/>
            </p:custDataLst>
          </p:nvPr>
        </p:nvSpPr>
        <p:spPr>
          <a:xfrm>
            <a:off x="7249100" y="2678897"/>
            <a:ext cx="307091" cy="307091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8"/>
            </p:custDataLst>
          </p:nvPr>
        </p:nvSpPr>
        <p:spPr>
          <a:xfrm>
            <a:off x="7301696" y="3290329"/>
            <a:ext cx="1568985" cy="10792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矩阵制组织结构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8" name="椭圆 24"/>
          <p:cNvSpPr/>
          <p:nvPr>
            <p:custDataLst>
              <p:tags r:id="rId9"/>
            </p:custDataLst>
          </p:nvPr>
        </p:nvSpPr>
        <p:spPr>
          <a:xfrm>
            <a:off x="5052476" y="2633606"/>
            <a:ext cx="2274788" cy="227478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25"/>
          <p:cNvSpPr/>
          <p:nvPr>
            <p:custDataLst>
              <p:tags r:id="rId10"/>
            </p:custDataLst>
          </p:nvPr>
        </p:nvSpPr>
        <p:spPr>
          <a:xfrm>
            <a:off x="5353443" y="2678897"/>
            <a:ext cx="307091" cy="307091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11"/>
            </p:custDataLst>
          </p:nvPr>
        </p:nvSpPr>
        <p:spPr>
          <a:xfrm>
            <a:off x="5405309" y="3290329"/>
            <a:ext cx="1568985" cy="10792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事业部制组织结构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椭圆 7"/>
          <p:cNvSpPr/>
          <p:nvPr>
            <p:custDataLst>
              <p:tags r:id="rId12"/>
            </p:custDataLst>
          </p:nvPr>
        </p:nvSpPr>
        <p:spPr>
          <a:xfrm>
            <a:off x="3156819" y="2633606"/>
            <a:ext cx="2274788" cy="227478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9"/>
          <p:cNvSpPr/>
          <p:nvPr>
            <p:custDataLst>
              <p:tags r:id="rId13"/>
            </p:custDataLst>
          </p:nvPr>
        </p:nvSpPr>
        <p:spPr>
          <a:xfrm>
            <a:off x="3457056" y="2678897"/>
            <a:ext cx="307091" cy="307091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4"/>
            </p:custDataLst>
          </p:nvPr>
        </p:nvSpPr>
        <p:spPr>
          <a:xfrm>
            <a:off x="3509652" y="3290329"/>
            <a:ext cx="1568985" cy="10792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职能制组织结构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0" name="椭圆 5"/>
          <p:cNvSpPr/>
          <p:nvPr>
            <p:custDataLst>
              <p:tags r:id="rId15"/>
            </p:custDataLst>
          </p:nvPr>
        </p:nvSpPr>
        <p:spPr>
          <a:xfrm>
            <a:off x="1045663" y="2633606"/>
            <a:ext cx="2274788" cy="227478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4"/>
          <p:cNvSpPr/>
          <p:nvPr>
            <p:custDataLst>
              <p:tags r:id="rId16"/>
            </p:custDataLst>
          </p:nvPr>
        </p:nvSpPr>
        <p:spPr>
          <a:xfrm>
            <a:off x="1346631" y="2678897"/>
            <a:ext cx="307091" cy="307091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7"/>
            </p:custDataLst>
          </p:nvPr>
        </p:nvSpPr>
        <p:spPr>
          <a:xfrm>
            <a:off x="1398496" y="3290329"/>
            <a:ext cx="1568985" cy="10792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直线制组织结构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组织结构的设计原则</a:t>
            </a:r>
            <a:endParaRPr altLang="en-US" lang="zh-CN"/>
          </a:p>
        </p:txBody>
      </p:sp>
      <p:sp>
        <p:nvSpPr>
          <p:cNvPr id="1049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战略导向原则：组织结构应与企业的战略目标相一致，确保企业战略的有效实施。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资源整合原则：组织结构应整合企业内外部资源，实现资源的优化配置，提高资源利用效率。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适应性原则：组织结构应适应企业内外部环境的变化，及时调整和优化，以保持企业的竞争优势。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高效沟通原则：组织结构应确保信息畅通，提高内部沟通效率，降低信息传递成本。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组织结构在企业管理中的重要性</a:t>
            </a:r>
            <a:endParaRPr altLang="en-US" dirty="0" lang="zh-CN"/>
          </a:p>
        </p:txBody>
      </p:sp>
      <p:sp>
        <p:nvSpPr>
          <p:cNvPr id="1049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提高企业效率与效益</a:t>
            </a:r>
            <a:endParaRPr altLang="en-US" lang="zh-CN"/>
          </a:p>
        </p:txBody>
      </p:sp>
      <p:sp>
        <p:nvSpPr>
          <p:cNvPr id="1049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组织结构能够明确各部门职责与权限，避免工作重复和资源浪费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组织结构能够协调各部门之间的工作，提高工作效率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组织结构能够优化人力资源配置，发挥员工潜力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组织结构能够促进企业战略目标的实现，提高企业整体效益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促进企业内部沟通与协调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明确的职责和分工促进信息传递和交流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组织结构为企业内部沟通提供框架和渠道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组织结构有助于协调各部门之间的合作与配合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良好的组织结构能够提高企业内部沟通效率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有利于企业战略目标的实现</a:t>
            </a:r>
            <a:endParaRPr altLang="en-US" lang="zh-CN"/>
          </a:p>
        </p:txBody>
      </p:sp>
      <p:sp>
        <p:nvSpPr>
          <p:cNvPr id="10493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组织结构能够明确各部门职责和权力，确保企业战略目标的顺利推进。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组织结构能够协调企业内部各个部门之间的合作关系，提高工作效率。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组织结构能够优化资源配置，使企业更加高效地利用资源，实现战略目标。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组织结构能够促进企业文化的形成和发展，增强员工的归属感和凝聚力，从而有利于企业战略目标的实现。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增强企业适应市场变化的能力</a:t>
            </a:r>
            <a:endParaRPr altLang="en-US" lang="zh-CN"/>
          </a:p>
        </p:txBody>
      </p:sp>
      <p:sp>
        <p:nvSpPr>
          <p:cNvPr id="1049364" name="任意多边形: 形状 66"/>
          <p:cNvSpPr/>
          <p:nvPr>
            <p:custDataLst>
              <p:tags r:id="rId1"/>
            </p:custDataLst>
          </p:nvPr>
        </p:nvSpPr>
        <p:spPr>
          <a:xfrm>
            <a:off x="4566703" y="3475776"/>
            <a:ext cx="1550079" cy="1289695"/>
          </a:xfrm>
          <a:custGeom>
            <a:avLst/>
            <a:gdLst>
              <a:gd name="connsiteX0" fmla="*/ 1276741 w 1276742"/>
              <a:gd name="connsiteY0" fmla="*/ 0 h 1061986"/>
              <a:gd name="connsiteX1" fmla="*/ 1276742 w 1276742"/>
              <a:gd name="connsiteY1" fmla="*/ 754178 h 1061986"/>
              <a:gd name="connsiteX2" fmla="*/ 1193218 w 1276742"/>
              <a:gd name="connsiteY2" fmla="*/ 758133 h 1061986"/>
              <a:gd name="connsiteX3" fmla="*/ 661068 w 1276742"/>
              <a:gd name="connsiteY3" fmla="*/ 955275 h 1061986"/>
              <a:gd name="connsiteX4" fmla="*/ 533981 w 1276742"/>
              <a:gd name="connsiteY4" fmla="*/ 1061986 h 1061986"/>
              <a:gd name="connsiteX5" fmla="*/ 0 w 1276742"/>
              <a:gd name="connsiteY5" fmla="*/ 528005 h 1061986"/>
              <a:gd name="connsiteX6" fmla="*/ 102148 w 1276742"/>
              <a:gd name="connsiteY6" fmla="*/ 434642 h 1061986"/>
              <a:gd name="connsiteX7" fmla="*/ 210764 w 1276742"/>
              <a:gd name="connsiteY7" fmla="*/ 350038 h 1061986"/>
              <a:gd name="connsiteX8" fmla="*/ 226476 w 1276742"/>
              <a:gd name="connsiteY8" fmla="*/ 339564 h 1061986"/>
              <a:gd name="connsiteX9" fmla="*/ 231818 w 1276742"/>
              <a:gd name="connsiteY9" fmla="*/ 349407 h 1061986"/>
              <a:gd name="connsiteX10" fmla="*/ 567617 w 1276742"/>
              <a:gd name="connsiteY10" fmla="*/ 527950 h 1061986"/>
              <a:gd name="connsiteX11" fmla="*/ 972577 w 1276742"/>
              <a:gd name="connsiteY11" fmla="*/ 122990 h 1061986"/>
              <a:gd name="connsiteX12" fmla="*/ 964350 w 1276742"/>
              <a:gd name="connsiteY12" fmla="*/ 41377 h 1061986"/>
              <a:gd name="connsiteX13" fmla="*/ 960889 w 1276742"/>
              <a:gd name="connsiteY13" fmla="*/ 30227 h 1061986"/>
              <a:gd name="connsiteX14" fmla="*/ 977784 w 1276742"/>
              <a:gd name="connsiteY14" fmla="*/ 26610 h 1061986"/>
              <a:gd name="connsiteX15" fmla="*/ 1120866 w 1276742"/>
              <a:gd name="connsiteY15" fmla="*/ 7380 h 1061986"/>
              <a:gd name="connsiteX16" fmla="*/ 1276741 w 1276742"/>
              <a:gd name="connsiteY16" fmla="*/ 0 h 10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6742" h="1061986">
                <a:moveTo>
                  <a:pt x="1276741" y="0"/>
                </a:moveTo>
                <a:lnTo>
                  <a:pt x="1276742" y="754178"/>
                </a:lnTo>
                <a:lnTo>
                  <a:pt x="1193218" y="758133"/>
                </a:lnTo>
                <a:cubicBezTo>
                  <a:pt x="996274" y="776879"/>
                  <a:pt x="814351" y="847135"/>
                  <a:pt x="661068" y="955275"/>
                </a:cubicBezTo>
                <a:lnTo>
                  <a:pt x="533981" y="1061986"/>
                </a:lnTo>
                <a:lnTo>
                  <a:pt x="0" y="528005"/>
                </a:lnTo>
                <a:lnTo>
                  <a:pt x="102148" y="434642"/>
                </a:lnTo>
                <a:cubicBezTo>
                  <a:pt x="137272" y="405144"/>
                  <a:pt x="173502" y="376919"/>
                  <a:pt x="210764" y="350038"/>
                </a:cubicBezTo>
                <a:lnTo>
                  <a:pt x="226476" y="339564"/>
                </a:lnTo>
                <a:lnTo>
                  <a:pt x="231818" y="349407"/>
                </a:lnTo>
                <a:cubicBezTo>
                  <a:pt x="304592" y="457127"/>
                  <a:pt x="427834" y="527950"/>
                  <a:pt x="567617" y="527950"/>
                </a:cubicBezTo>
                <a:cubicBezTo>
                  <a:pt x="791270" y="527950"/>
                  <a:pt x="972577" y="346643"/>
                  <a:pt x="972577" y="122990"/>
                </a:cubicBezTo>
                <a:cubicBezTo>
                  <a:pt x="972577" y="95034"/>
                  <a:pt x="969744" y="67739"/>
                  <a:pt x="964350" y="41377"/>
                </a:cubicBezTo>
                <a:lnTo>
                  <a:pt x="960889" y="30227"/>
                </a:lnTo>
                <a:lnTo>
                  <a:pt x="977784" y="26610"/>
                </a:lnTo>
                <a:cubicBezTo>
                  <a:pt x="1024895" y="18407"/>
                  <a:pt x="1072612" y="11973"/>
                  <a:pt x="1120866" y="7380"/>
                </a:cubicBezTo>
                <a:lnTo>
                  <a:pt x="1276741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30000"/>
                  <a:lumOff val="70000"/>
                </a:schemeClr>
              </a:gs>
              <a:gs pos="85000">
                <a:schemeClr val="accent2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66" name="任意多边形: 形状 70"/>
          <p:cNvSpPr/>
          <p:nvPr>
            <p:custDataLst>
              <p:tags r:id="rId2"/>
            </p:custDataLst>
          </p:nvPr>
        </p:nvSpPr>
        <p:spPr>
          <a:xfrm rot="8100000">
            <a:off x="3659637" y="4515478"/>
            <a:ext cx="1549468" cy="1287250"/>
          </a:xfrm>
          <a:custGeom>
            <a:avLst/>
            <a:gdLst>
              <a:gd name="connsiteX0" fmla="*/ 0 w 1276199"/>
              <a:gd name="connsiteY0" fmla="*/ 1060005 h 1060005"/>
              <a:gd name="connsiteX1" fmla="*/ 0 w 1276199"/>
              <a:gd name="connsiteY1" fmla="*/ 304875 h 1060005"/>
              <a:gd name="connsiteX2" fmla="*/ 161676 w 1276199"/>
              <a:gd name="connsiteY2" fmla="*/ 291757 h 1060005"/>
              <a:gd name="connsiteX3" fmla="*/ 678505 w 1276199"/>
              <a:gd name="connsiteY3" fmla="*/ 58217 h 1060005"/>
              <a:gd name="connsiteX4" fmla="*/ 742913 w 1276199"/>
              <a:gd name="connsiteY4" fmla="*/ 0 h 1060005"/>
              <a:gd name="connsiteX5" fmla="*/ 1276199 w 1276199"/>
              <a:gd name="connsiteY5" fmla="*/ 533284 h 1060005"/>
              <a:gd name="connsiteX6" fmla="*/ 1154511 w 1276199"/>
              <a:gd name="connsiteY6" fmla="*/ 643273 h 1060005"/>
              <a:gd name="connsiteX7" fmla="*/ 1039317 w 1276199"/>
              <a:gd name="connsiteY7" fmla="*/ 730030 h 1060005"/>
              <a:gd name="connsiteX8" fmla="*/ 1004619 w 1276199"/>
              <a:gd name="connsiteY8" fmla="*/ 752187 h 1060005"/>
              <a:gd name="connsiteX9" fmla="*/ 999492 w 1276199"/>
              <a:gd name="connsiteY9" fmla="*/ 742444 h 1060005"/>
              <a:gd name="connsiteX10" fmla="*/ 947600 w 1276199"/>
              <a:gd name="connsiteY10" fmla="*/ 678917 h 1060005"/>
              <a:gd name="connsiteX11" fmla="*/ 374901 w 1276199"/>
              <a:gd name="connsiteY11" fmla="*/ 678917 h 1060005"/>
              <a:gd name="connsiteX12" fmla="*/ 256290 w 1276199"/>
              <a:gd name="connsiteY12" fmla="*/ 965267 h 1060005"/>
              <a:gd name="connsiteX13" fmla="*/ 263374 w 1276199"/>
              <a:gd name="connsiteY13" fmla="*/ 1039178 h 1060005"/>
              <a:gd name="connsiteX14" fmla="*/ 130034 w 1276199"/>
              <a:gd name="connsiteY14" fmla="*/ 1054940 h 1060005"/>
              <a:gd name="connsiteX15" fmla="*/ 0 w 1276199"/>
              <a:gd name="connsiteY15" fmla="*/ 1060005 h 106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6199" h="1060005">
                <a:moveTo>
                  <a:pt x="0" y="1060005"/>
                </a:moveTo>
                <a:lnTo>
                  <a:pt x="0" y="304875"/>
                </a:lnTo>
                <a:lnTo>
                  <a:pt x="161676" y="291757"/>
                </a:lnTo>
                <a:cubicBezTo>
                  <a:pt x="346683" y="260953"/>
                  <a:pt x="525381" y="183107"/>
                  <a:pt x="678505" y="58217"/>
                </a:cubicBezTo>
                <a:lnTo>
                  <a:pt x="742913" y="0"/>
                </a:lnTo>
                <a:lnTo>
                  <a:pt x="1276199" y="533284"/>
                </a:lnTo>
                <a:lnTo>
                  <a:pt x="1154511" y="643273"/>
                </a:lnTo>
                <a:cubicBezTo>
                  <a:pt x="1116994" y="673873"/>
                  <a:pt x="1078562" y="702792"/>
                  <a:pt x="1039317" y="730030"/>
                </a:cubicBezTo>
                <a:lnTo>
                  <a:pt x="1004619" y="752187"/>
                </a:lnTo>
                <a:lnTo>
                  <a:pt x="999492" y="742444"/>
                </a:lnTo>
                <a:cubicBezTo>
                  <a:pt x="984666" y="719989"/>
                  <a:pt x="967369" y="698685"/>
                  <a:pt x="947600" y="678917"/>
                </a:cubicBezTo>
                <a:cubicBezTo>
                  <a:pt x="789454" y="520771"/>
                  <a:pt x="533047" y="520771"/>
                  <a:pt x="374901" y="678917"/>
                </a:cubicBezTo>
                <a:cubicBezTo>
                  <a:pt x="295827" y="757990"/>
                  <a:pt x="256291" y="861629"/>
                  <a:pt x="256290" y="965267"/>
                </a:cubicBezTo>
                <a:lnTo>
                  <a:pt x="263374" y="1039178"/>
                </a:lnTo>
                <a:lnTo>
                  <a:pt x="130034" y="1054940"/>
                </a:lnTo>
                <a:lnTo>
                  <a:pt x="0" y="1060005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85000">
                <a:schemeClr val="accent1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68" name="椭圆 54"/>
          <p:cNvSpPr/>
          <p:nvPr>
            <p:custDataLst>
              <p:tags r:id="rId3"/>
            </p:custDataLst>
          </p:nvPr>
        </p:nvSpPr>
        <p:spPr>
          <a:xfrm>
            <a:off x="4833199" y="3198277"/>
            <a:ext cx="844720" cy="844720"/>
          </a:xfrm>
          <a:prstGeom prst="ellipse"/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44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2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洞察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椭圆 55"/>
          <p:cNvSpPr/>
          <p:nvPr>
            <p:custDataLst>
              <p:tags r:id="rId4"/>
            </p:custDataLst>
          </p:nvPr>
        </p:nvSpPr>
        <p:spPr>
          <a:xfrm>
            <a:off x="3618685" y="4379174"/>
            <a:ext cx="844720" cy="844720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目标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任意多边形: 形状 72"/>
          <p:cNvSpPr/>
          <p:nvPr>
            <p:custDataLst>
              <p:tags r:id="rId5"/>
            </p:custDataLst>
          </p:nvPr>
        </p:nvSpPr>
        <p:spPr>
          <a:xfrm>
            <a:off x="6172404" y="3475776"/>
            <a:ext cx="1552524" cy="1291529"/>
          </a:xfrm>
          <a:custGeom>
            <a:avLst/>
            <a:gdLst>
              <a:gd name="connsiteX0" fmla="*/ 0 w 1278677"/>
              <a:gd name="connsiteY0" fmla="*/ 0 h 1063676"/>
              <a:gd name="connsiteX1" fmla="*/ 155877 w 1278677"/>
              <a:gd name="connsiteY1" fmla="*/ 7381 h 1063676"/>
              <a:gd name="connsiteX2" fmla="*/ 298959 w 1278677"/>
              <a:gd name="connsiteY2" fmla="*/ 26610 h 1063676"/>
              <a:gd name="connsiteX3" fmla="*/ 335795 w 1278677"/>
              <a:gd name="connsiteY3" fmla="*/ 34495 h 1063676"/>
              <a:gd name="connsiteX4" fmla="*/ 331683 w 1278677"/>
              <a:gd name="connsiteY4" fmla="*/ 47742 h 1063676"/>
              <a:gd name="connsiteX5" fmla="*/ 323456 w 1278677"/>
              <a:gd name="connsiteY5" fmla="*/ 129355 h 1063676"/>
              <a:gd name="connsiteX6" fmla="*/ 728416 w 1278677"/>
              <a:gd name="connsiteY6" fmla="*/ 534315 h 1063676"/>
              <a:gd name="connsiteX7" fmla="*/ 1064215 w 1278677"/>
              <a:gd name="connsiteY7" fmla="*/ 355772 h 1063676"/>
              <a:gd name="connsiteX8" fmla="*/ 1066927 w 1278677"/>
              <a:gd name="connsiteY8" fmla="*/ 350776 h 1063676"/>
              <a:gd name="connsiteX9" fmla="*/ 1174595 w 1278677"/>
              <a:gd name="connsiteY9" fmla="*/ 434643 h 1063676"/>
              <a:gd name="connsiteX10" fmla="*/ 1278677 w 1278677"/>
              <a:gd name="connsiteY10" fmla="*/ 529773 h 1063676"/>
              <a:gd name="connsiteX11" fmla="*/ 744774 w 1278677"/>
              <a:gd name="connsiteY11" fmla="*/ 1063676 h 1063676"/>
              <a:gd name="connsiteX12" fmla="*/ 615675 w 1278677"/>
              <a:gd name="connsiteY12" fmla="*/ 955276 h 1063676"/>
              <a:gd name="connsiteX13" fmla="*/ 83525 w 1278677"/>
              <a:gd name="connsiteY13" fmla="*/ 758134 h 1063676"/>
              <a:gd name="connsiteX14" fmla="*/ 0 w 1278677"/>
              <a:gd name="connsiteY14" fmla="*/ 754179 h 1063676"/>
              <a:gd name="connsiteX15" fmla="*/ 0 w 1278677"/>
              <a:gd name="connsiteY15" fmla="*/ 0 h 106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8677" h="1063676">
                <a:moveTo>
                  <a:pt x="0" y="0"/>
                </a:moveTo>
                <a:lnTo>
                  <a:pt x="155877" y="7381"/>
                </a:lnTo>
                <a:cubicBezTo>
                  <a:pt x="204131" y="11974"/>
                  <a:pt x="251848" y="18407"/>
                  <a:pt x="298959" y="26610"/>
                </a:cubicBezTo>
                <a:lnTo>
                  <a:pt x="335795" y="34495"/>
                </a:lnTo>
                <a:lnTo>
                  <a:pt x="331683" y="47742"/>
                </a:lnTo>
                <a:cubicBezTo>
                  <a:pt x="326289" y="74104"/>
                  <a:pt x="323456" y="101399"/>
                  <a:pt x="323456" y="129355"/>
                </a:cubicBezTo>
                <a:cubicBezTo>
                  <a:pt x="323456" y="353008"/>
                  <a:pt x="504763" y="534315"/>
                  <a:pt x="728416" y="534315"/>
                </a:cubicBezTo>
                <a:cubicBezTo>
                  <a:pt x="868199" y="534315"/>
                  <a:pt x="991441" y="463492"/>
                  <a:pt x="1064215" y="355772"/>
                </a:cubicBezTo>
                <a:lnTo>
                  <a:pt x="1066927" y="350776"/>
                </a:lnTo>
                <a:lnTo>
                  <a:pt x="1174595" y="434643"/>
                </a:lnTo>
                <a:lnTo>
                  <a:pt x="1278677" y="529773"/>
                </a:lnTo>
                <a:lnTo>
                  <a:pt x="744774" y="1063676"/>
                </a:lnTo>
                <a:lnTo>
                  <a:pt x="615675" y="955276"/>
                </a:lnTo>
                <a:cubicBezTo>
                  <a:pt x="462393" y="847135"/>
                  <a:pt x="280468" y="776880"/>
                  <a:pt x="83525" y="758134"/>
                </a:cubicBezTo>
                <a:lnTo>
                  <a:pt x="0" y="75417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30000"/>
                  <a:lumOff val="70000"/>
                </a:schemeClr>
              </a:gs>
              <a:gs pos="85000">
                <a:schemeClr val="accent3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74" name="椭圆 57"/>
          <p:cNvSpPr/>
          <p:nvPr>
            <p:custDataLst>
              <p:tags r:id="rId6"/>
            </p:custDataLst>
          </p:nvPr>
        </p:nvSpPr>
        <p:spPr>
          <a:xfrm>
            <a:off x="6634494" y="3206223"/>
            <a:ext cx="844720" cy="844720"/>
          </a:xfrm>
          <a:prstGeom prst="ellipse"/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3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3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障碍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任意多边形: 形状 76"/>
          <p:cNvSpPr/>
          <p:nvPr>
            <p:custDataLst>
              <p:tags r:id="rId7"/>
            </p:custDataLst>
          </p:nvPr>
        </p:nvSpPr>
        <p:spPr>
          <a:xfrm>
            <a:off x="7114920" y="4158520"/>
            <a:ext cx="1289695" cy="1545801"/>
          </a:xfrm>
          <a:custGeom>
            <a:avLst/>
            <a:gdLst>
              <a:gd name="connsiteX0" fmla="*/ 534034 w 1062218"/>
              <a:gd name="connsiteY0" fmla="*/ 0 h 1272934"/>
              <a:gd name="connsiteX1" fmla="*/ 620622 w 1062218"/>
              <a:gd name="connsiteY1" fmla="*/ 93608 h 1272934"/>
              <a:gd name="connsiteX2" fmla="*/ 705863 w 1062218"/>
              <a:gd name="connsiteY2" fmla="*/ 201702 h 1272934"/>
              <a:gd name="connsiteX3" fmla="*/ 725983 w 1062218"/>
              <a:gd name="connsiteY3" fmla="*/ 231493 h 1272934"/>
              <a:gd name="connsiteX4" fmla="*/ 677176 w 1062218"/>
              <a:gd name="connsiteY4" fmla="*/ 271762 h 1272934"/>
              <a:gd name="connsiteX5" fmla="*/ 558566 w 1062218"/>
              <a:gd name="connsiteY5" fmla="*/ 558112 h 1272934"/>
              <a:gd name="connsiteX6" fmla="*/ 963526 w 1062218"/>
              <a:gd name="connsiteY6" fmla="*/ 963072 h 1272934"/>
              <a:gd name="connsiteX7" fmla="*/ 1031607 w 1062218"/>
              <a:gd name="connsiteY7" fmla="*/ 956209 h 1272934"/>
              <a:gd name="connsiteX8" fmla="*/ 1033836 w 1062218"/>
              <a:gd name="connsiteY8" fmla="*/ 966313 h 1272934"/>
              <a:gd name="connsiteX9" fmla="*/ 1053944 w 1062218"/>
              <a:gd name="connsiteY9" fmla="*/ 1109114 h 1272934"/>
              <a:gd name="connsiteX10" fmla="*/ 1062218 w 1062218"/>
              <a:gd name="connsiteY10" fmla="*/ 1272934 h 1272934"/>
              <a:gd name="connsiteX11" fmla="*/ 308039 w 1062218"/>
              <a:gd name="connsiteY11" fmla="*/ 1272934 h 1272934"/>
              <a:gd name="connsiteX12" fmla="*/ 303660 w 1062218"/>
              <a:gd name="connsiteY12" fmla="*/ 1186224 h 1272934"/>
              <a:gd name="connsiteX13" fmla="*/ 103346 w 1062218"/>
              <a:gd name="connsiteY13" fmla="*/ 655633 h 1272934"/>
              <a:gd name="connsiteX14" fmla="*/ 0 w 1062218"/>
              <a:gd name="connsiteY14" fmla="*/ 534036 h 1272934"/>
              <a:gd name="connsiteX15" fmla="*/ 534034 w 1062218"/>
              <a:gd name="connsiteY15" fmla="*/ 0 h 12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2218" h="1272934">
                <a:moveTo>
                  <a:pt x="534034" y="0"/>
                </a:moveTo>
                <a:lnTo>
                  <a:pt x="620622" y="93608"/>
                </a:lnTo>
                <a:cubicBezTo>
                  <a:pt x="650326" y="128552"/>
                  <a:pt x="678764" y="164608"/>
                  <a:pt x="705863" y="201702"/>
                </a:cubicBezTo>
                <a:lnTo>
                  <a:pt x="725983" y="231493"/>
                </a:lnTo>
                <a:lnTo>
                  <a:pt x="677176" y="271762"/>
                </a:lnTo>
                <a:cubicBezTo>
                  <a:pt x="603893" y="345046"/>
                  <a:pt x="558566" y="446286"/>
                  <a:pt x="558566" y="558112"/>
                </a:cubicBezTo>
                <a:cubicBezTo>
                  <a:pt x="558566" y="781765"/>
                  <a:pt x="739873" y="963072"/>
                  <a:pt x="963526" y="963072"/>
                </a:cubicBezTo>
                <a:lnTo>
                  <a:pt x="1031607" y="956209"/>
                </a:lnTo>
                <a:lnTo>
                  <a:pt x="1033836" y="966313"/>
                </a:lnTo>
                <a:cubicBezTo>
                  <a:pt x="1042326" y="1013324"/>
                  <a:pt x="1049053" y="1060948"/>
                  <a:pt x="1053944" y="1109114"/>
                </a:cubicBezTo>
                <a:lnTo>
                  <a:pt x="1062218" y="1272934"/>
                </a:lnTo>
                <a:lnTo>
                  <a:pt x="308039" y="1272934"/>
                </a:lnTo>
                <a:lnTo>
                  <a:pt x="303660" y="1186224"/>
                </a:lnTo>
                <a:cubicBezTo>
                  <a:pt x="283696" y="989639"/>
                  <a:pt x="212383" y="808235"/>
                  <a:pt x="103346" y="655633"/>
                </a:cubicBezTo>
                <a:lnTo>
                  <a:pt x="0" y="534036"/>
                </a:lnTo>
                <a:lnTo>
                  <a:pt x="534034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30000"/>
                  <a:lumOff val="70000"/>
                </a:schemeClr>
              </a:gs>
              <a:gs pos="85000">
                <a:schemeClr val="accent4">
                  <a:lumMod val="70000"/>
                  <a:lumOff val="30000"/>
                </a:schemeClr>
              </a:gs>
            </a:gsLst>
            <a:lin ang="135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78" name="椭圆 60"/>
          <p:cNvSpPr/>
          <p:nvPr>
            <p:custDataLst>
              <p:tags r:id="rId8"/>
            </p:custDataLst>
          </p:nvPr>
        </p:nvSpPr>
        <p:spPr>
          <a:xfrm>
            <a:off x="7862455" y="4409735"/>
            <a:ext cx="844720" cy="844720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方案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9"/>
            </p:custDataLst>
          </p:nvPr>
        </p:nvSpPr>
        <p:spPr>
          <a:xfrm>
            <a:off x="2640106" y="2384119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82" name="标题"/>
          <p:cNvSpPr txBox="1"/>
          <p:nvPr>
            <p:custDataLst>
              <p:tags r:id="rId10"/>
            </p:custDataLst>
          </p:nvPr>
        </p:nvSpPr>
        <p:spPr>
          <a:xfrm>
            <a:off x="2652330" y="1739272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通过调整组织结构，企业可以更好地适应市场需求 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11"/>
            </p:custDataLst>
          </p:nvPr>
        </p:nvSpPr>
        <p:spPr>
          <a:xfrm>
            <a:off x="838200" y="4134071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86" name="标题"/>
          <p:cNvSpPr txBox="1"/>
          <p:nvPr>
            <p:custDataLst>
              <p:tags r:id="rId12"/>
            </p:custDataLst>
          </p:nvPr>
        </p:nvSpPr>
        <p:spPr>
          <a:xfrm>
            <a:off x="848591" y="3498391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组织结构能够使企业更加灵活地应对市场变化 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13"/>
            </p:custDataLst>
          </p:nvPr>
        </p:nvSpPr>
        <p:spPr>
          <a:xfrm>
            <a:off x="6779966" y="2390843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90" name="标题"/>
          <p:cNvSpPr txBox="1"/>
          <p:nvPr>
            <p:custDataLst>
              <p:tags r:id="rId14"/>
            </p:custDataLst>
          </p:nvPr>
        </p:nvSpPr>
        <p:spPr>
          <a:xfrm>
            <a:off x="6779966" y="1745995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组织结构能够提高企业的效率和竞争力 </a:t>
            </a:r>
            <a:endParaRPr altLang="en-US" b="1" dirty="0" sz="16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15"/>
            </p:custDataLst>
          </p:nvPr>
        </p:nvSpPr>
        <p:spPr>
          <a:xfrm>
            <a:off x="8623436" y="4134071"/>
            <a:ext cx="2721807" cy="76037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16"/>
            </p:custDataLst>
          </p:nvPr>
        </p:nvSpPr>
        <p:spPr>
          <a:xfrm>
            <a:off x="8632604" y="3498391"/>
            <a:ext cx="2721807" cy="6020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组织结构能够促进企业的创新和发展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组织结构在企业管理中的具体应用</a:t>
            </a:r>
            <a:endParaRPr altLang="en-US" dirty="0" lang="zh-CN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明确各部门职责与权限</a:t>
            </a:r>
            <a:endParaRPr altLang="en-US" lang="zh-CN"/>
          </a:p>
        </p:txBody>
      </p:sp>
      <p:sp>
        <p:nvSpPr>
          <p:cNvPr id="10494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建立有效的沟通机制，确保信息畅通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定期对部门职责与权限进行评估和调整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制定明确的部门职责与权限说明书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确保各部门之间职责不重叠、不遗漏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552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培养良好的沟通技巧：提高沟通技巧，包括倾听、表达、理解等，以增强沟通效果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制定明确的沟通计划：提前制定沟通计划，包括时间、地点、参与人员等，以确保沟通顺利进行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68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建立反馈机制：确保信息接收者能够及时反馈意见和问题，以便进行调整和改进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70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保持开放和透明：鼓励所有参与者积极表达自己的观点和想法，促进信息共享和交流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72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明确沟通目标：确保所有参与者都清楚沟通的目的和期望结果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74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选择合适的沟通方式：根据具体情况选择面对面会议、电话、电子邮件或视频会议等沟通方式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76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优化资源配置，提高资源利用效率</a:t>
            </a:r>
            <a:endParaRPr altLang="en-US" lang="zh-CN"/>
          </a:p>
        </p:txBody>
      </p:sp>
      <p:sp>
        <p:nvSpPr>
          <p:cNvPr id="10496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组织结构在企业管理中的重要性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组织结构调整对企业发展的影响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构建激励机制，激发员工积极性</a:t>
            </a:r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设定明确的目标和期望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提供适当的奖励和惩罚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建立良好的沟通和反馈机制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营造积极的工作氛围和企业文化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组织结构变革对企业管理的挑战与应对</a:t>
            </a:r>
            <a:endParaRPr altLang="en-US" dirty="0" lang="zh-CN"/>
          </a:p>
        </p:txBody>
      </p:sp>
      <p:sp>
        <p:nvSpPr>
          <p:cNvPr id="10497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组织结构变革的动因分析</a:t>
            </a:r>
            <a:endParaRPr altLang="en-US" lang="zh-CN"/>
          </a:p>
        </p:txBody>
      </p:sp>
      <p:sp>
        <p:nvSpPr>
          <p:cNvPr id="10497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外部环境变化：市场竞争、技术进步、政策法规等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内部发展需求：企业规模扩大、业务多元化、管理效率提升等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战略调整：企业战略转型、业务转型等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组织文化冲突：不同文化背景、价值观之间的冲突等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变革过程中的风险识别与应对</a:t>
            </a:r>
            <a:endParaRPr altLang="en-US" lang="zh-CN"/>
          </a:p>
        </p:txBody>
      </p:sp>
      <p:sp>
        <p:nvSpPr>
          <p:cNvPr id="10498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变革过程中的风险识别：识别潜在的风险因素，如员工抗拒、文化冲突等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变革过程中的应对策略：制定相应的应对措施，如培训员工、调整组织结构等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变革过程中的风险控制：通过监控和评估，及时发现并解决潜在的风险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变革过程中的持续改进：不断优化组织结构，提高企业管理水平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变革后期的整合与优化策略</a:t>
            </a:r>
            <a:endParaRPr altLang="en-US" lang="zh-CN"/>
          </a:p>
        </p:txBody>
      </p:sp>
      <p:sp>
        <p:nvSpPr>
          <p:cNvPr id="10498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调整组织文化：通过培训、宣传等方式，推动组织文化的调整，以适应新的组织结构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整合资源：将变革后的组织结构与现有资源进行整合，确保资源的有效利用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优化流程：对变革后的组织结构进行流程优化，提高工作效率和响应速度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持续改进：对变革后的组织结构进行持续改进，不断完善和优化，以适应企业发展的需要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持续改进，推动企业持续发展</a:t>
            </a:r>
            <a:endParaRPr altLang="en-US" lang="zh-CN"/>
          </a:p>
        </p:txBody>
      </p:sp>
      <p:sp>
        <p:nvSpPr>
          <p:cNvPr id="1049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组织结构变革是企业发展的必然趋势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应对挑战，推动企业持续发展的措施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持续改进，推动企业持续发展的意义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组织结构变革对企业管理的挑战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总结：组织结构在企业管理中的核心地位与作用</a:t>
            </a:r>
            <a:endParaRPr altLang="en-US" dirty="0" lang="zh-CN"/>
          </a:p>
        </p:txBody>
      </p:sp>
      <p:sp>
        <p:nvSpPr>
          <p:cNvPr id="10500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组织结构是企业管理的基石</a:t>
            </a:r>
            <a:endParaRPr altLang="en-US" lang="zh-CN"/>
          </a:p>
        </p:txBody>
      </p:sp>
      <p:sp>
        <p:nvSpPr>
          <p:cNvPr id="10500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组织结构定义与重要性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总结：组织结构是企业管理的基石，需要不断完善和优化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组织结构对企业战略实施的作用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组织结构在企业管理中的核心地位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组织结构对企业运营效率的影响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不断优化组织结构，提升企业管理水平</a:t>
            </a:r>
            <a:endParaRPr altLang="en-US" lang="zh-CN"/>
          </a:p>
        </p:txBody>
      </p:sp>
      <p:sp>
        <p:nvSpPr>
          <p:cNvPr id="1050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组织结构在企业管理中的核心地位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组织结构对企业管理的促进作用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不断优化组织结构的必要性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提升企业管理水平的途径和方法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关注市场变化，灵活调整组织结构以适应发展需求</a:t>
            </a:r>
            <a:endParaRPr altLang="en-US" lang="zh-CN"/>
          </a:p>
        </p:txBody>
      </p:sp>
      <p:sp>
        <p:nvSpPr>
          <p:cNvPr id="10502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组织结构调整的必要性及对企业发展的影响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组织结构在企业管理中的核心地位与作用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关注市场变化，灵活调整组织结构以适应发展需求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总结：组织结构在企业管理中的重要性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9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9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4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4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4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4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4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4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4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4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4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4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4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4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4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4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4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4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4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2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2_1"/>
  <p:tag name="KSO_WM_UNI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6,&quot;pos&quot;:0.8500000238418579,&quot;transparency&quot;:0},{&quot;brightness&quot;:0.699999988079071,&quot;colorType&quot;:1,&quot;foreColorIndex&quot;:6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1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1_1"/>
  <p:tag name="KSO_WM_UNI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5,&quot;pos&quot;:0.8500000238418579,&quot;transparency&quot;:0},{&quot;brightness&quot;:0.699999988079071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2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2_2"/>
  <p:tag name="KSO_WM_UNIT_PRESET_TEXT" val="洞察"/>
  <p:tag name="KSO_WM_UNI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6,&quot;pos&quot;:0.4399999976158142,&quot;transparency&quot;:0},{&quot;brightness&quot;:0.6000000238418579,&quot;colorType&quot;:1,&quot;foreColorIndex&quot;:6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6,&quot;pos&quot;:0,&quot;transparency&quot;:0},{&quot;brightness&quot;:0,&quot;colorType&quot;:2,&quot;pos&quot;:1,&quot;rgb&quot;:&quot;#ffffff&quot;,&quot;transparency&quot;:0},{&quot;brightness&quot;:0.800000011920929,&quot;colorType&quot;:1,&quot;foreColorIndex&quot;:6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1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1_2"/>
  <p:tag name="KSO_WM_UNIT_PRESET_TEXT" val="目标"/>
  <p:tag name="KSO_WM_UNI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3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3_1"/>
  <p:tag name="KSO_WM_UNI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7,&quot;pos&quot;:0.8500000238418579,&quot;transparency&quot;:0},{&quot;brightness&quot;:0.699999988079071,&quot;colorType&quot;:1,&quot;foreColorIndex&quot;:7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3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3_2"/>
  <p:tag name="KSO_WM_UNIT_PRESET_TEXT" val="障碍"/>
  <p:tag name="KSO_WM_UNI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7,&quot;pos&quot;:0.5,&quot;transparency&quot;:0},{&quot;brightness&quot;:0.6000000238418579,&quot;colorType&quot;:1,&quot;foreColorIndex&quot;:7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7,&quot;pos&quot;:0,&quot;transparency&quot;:0},{&quot;brightness&quot;:0,&quot;colorType&quot;:2,&quot;pos&quot;:1,&quot;rgb&quot;:&quot;#ffffff&quot;,&quot;transparency&quot;:0},{&quot;brightness&quot;:0.800000011920929,&quot;colorType&quot;:1,&quot;foreColorIndex&quot;:7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4_1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4_1"/>
  <p:tag name="KSO_WM_UNI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.30000001192092896,&quot;colorType&quot;:1,&quot;foreColorIndex&quot;:8,&quot;pos&quot;:0.8500000238418579,&quot;transparency&quot;:0},{&quot;brightness&quot;:0.699999988079071,&quot;colorType&quot;:1,&quot;foreColorIndex&quot;:8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019_1*l_h_i*1_4_2"/>
  <p:tag name="KSO_WM_TEMPLATE_CATEGORY" val="diagram"/>
  <p:tag name="KSO_WM_TEMPLATE_INDEX" val="20231019"/>
  <p:tag name="KSO_WM_UNIT_LAYERLEVEL" val="1_1_1"/>
  <p:tag name="KSO_WM_TAG_VERSION" val="3.0"/>
  <p:tag name="KSO_WM_UNIT_TYPE" val="l_h_i"/>
  <p:tag name="KSO_WM_UNIT_INDEX" val="1_4_2"/>
  <p:tag name="KSO_WM_UNIT_PRESET_TEXT" val="方案"/>
  <p:tag name="KSO_WM_UNI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19_1*l_h_f*1_2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19_1*l_h_a*1_2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Issue"/>
  <p:tag name="KSO_WM_UNIT_TEXT_FILL_FORE_SCHEMECOLOR_INDEX" val="6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19_1*l_h_f*1_1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19_1*l_h_a*1_1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Objective "/>
  <p:tag name="KSO_WM_UNIT_TEXT_FILL_FORE_SCHEMECOLOR_INDEX" val="5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19_1*l_h_f*1_3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19_1*l_h_a*1_3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Insight "/>
  <p:tag name="KSO_WM_UNIT_TEXT_FILL_FORE_SCHEMECOLOR_INDEX" val="7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19_1*l_h_f*1_4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19_1*l_h_a*1_4_1"/>
  <p:tag name="KSO_WM_TEMPLATE_CATEGORY" val="diagram"/>
  <p:tag name="KSO_WM_TEMPLATE_INDEX" val="2023101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4"/>
  <p:tag name="KSO_WM_DIAGRAM_COLOR_TEXT_CAN_REMOVE" val="n"/>
  <p:tag name="KSO_WM_UNIT_PRESET_TEXT" val="Challenge "/>
  <p:tag name="KSO_WM_UNIT_TEXT_FILL_FORE_SCHEMECOLOR_INDEX" val="8"/>
  <p:tag name="KSO_WM_DIAGRAM_MAX_ITEMCNT" val="4"/>
  <p:tag name="KSO_WM_DIAGRAM_MIN_ITEMCNT" val="4"/>
  <p:tag name="KSO_WM_DIAGRAM_VIRTUALLY_FRAME" val="{&quot;height&quot;:332.40000000000003,&quot;width&quot;:860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2023-12-19T18:13:49Z</dcterms:created>
  <dcterms:modified xsi:type="dcterms:W3CDTF">2023-12-19T18:13:49Z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5bc132f3c8e9433f97e9252fc03ccd98_21</vt:lpwstr>
  </property>
</Properties>
</file>