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762" r:id="rId1"/>
    <p:sldMasterId id="2147487799" r:id="rId2"/>
  </p:sldMasterIdLst>
  <p:notesMasterIdLst>
    <p:notesMasterId r:id="rId3"/>
  </p:notesMasterIdLst>
  <p:sldIdLst>
    <p:sldId id="2062" r:id="rId4"/>
    <p:sldId id="2065" r:id="rId5"/>
    <p:sldId id="2068" r:id="rId6"/>
    <p:sldId id="2071" r:id="rId7"/>
    <p:sldId id="2074" r:id="rId8"/>
    <p:sldId id="2077" r:id="rId9"/>
    <p:sldId id="2080" r:id="rId10"/>
    <p:sldId id="2083" r:id="rId11"/>
    <p:sldId id="2086" r:id="rId12"/>
    <p:sldId id="2089" r:id="rId13"/>
    <p:sldId id="2092" r:id="rId14"/>
    <p:sldId id="2095" r:id="rId15"/>
    <p:sldId id="2098" r:id="rId16"/>
    <p:sldId id="2101" r:id="rId17"/>
    <p:sldId id="2104" r:id="rId18"/>
    <p:sldId id="2107" r:id="rId19"/>
    <p:sldId id="2110" r:id="rId20"/>
    <p:sldId id="2113" r:id="rId21"/>
    <p:sldId id="2116" r:id="rId22"/>
    <p:sldId id="2119" r:id="rId23"/>
    <p:sldId id="2122" r:id="rId24"/>
    <p:sldId id="2125" r:id="rId25"/>
    <p:sldId id="2128" r:id="rId26"/>
    <p:sldId id="2131" r:id="rId27"/>
    <p:sldId id="2134" r:id="rId28"/>
    <p:sldId id="2137" r:id="rId29"/>
    <p:sldId id="2140"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763" r:id="rId1"/>
    <p:sldLayoutId id="2147487764" r:id="rId2"/>
    <p:sldLayoutId id="2147487765" r:id="rId3"/>
    <p:sldLayoutId id="2147487766" r:id="rId4"/>
    <p:sldLayoutId id="2147487767" r:id="rId5"/>
    <p:sldLayoutId id="2147487768" r:id="rId6"/>
    <p:sldLayoutId id="2147487769" r:id="rId7"/>
    <p:sldLayoutId id="2147487770" r:id="rId8"/>
    <p:sldLayoutId id="2147487771" r:id="rId9"/>
    <p:sldLayoutId id="2147487772" r:id="rId10"/>
    <p:sldLayoutId id="214748777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7800" r:id="rId1"/>
    <p:sldLayoutId id="2147487801" r:id="rId2"/>
    <p:sldLayoutId id="2147487802" r:id="rId3"/>
    <p:sldLayoutId id="2147487803" r:id="rId4"/>
    <p:sldLayoutId id="2147487804" r:id="rId5"/>
    <p:sldLayoutId id="2147487805" r:id="rId6"/>
    <p:sldLayoutId id="2147487806" r:id="rId7"/>
    <p:sldLayoutId id="2147487807" r:id="rId8"/>
    <p:sldLayoutId id="2147487808" r:id="rId9"/>
    <p:sldLayoutId id="2147487809" r:id="rId10"/>
    <p:sldLayoutId id="2147487810"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tags" Target="../tags/tag136.xml"/><Relationship Id="rId14" Type="http://schemas.openxmlformats.org/officeDocument/2006/relationships/tags" Target="../tags/tag137.xml"/><Relationship Id="rId15" Type="http://schemas.openxmlformats.org/officeDocument/2006/relationships/tags" Target="../tags/tag138.xml"/><Relationship Id="rId16" Type="http://schemas.openxmlformats.org/officeDocument/2006/relationships/tags" Target="../tags/tag139.xml"/><Relationship Id="rId17" Type="http://schemas.openxmlformats.org/officeDocument/2006/relationships/tags" Target="../tags/tag140.xml"/><Relationship Id="rId18" Type="http://schemas.openxmlformats.org/officeDocument/2006/relationships/tags" Target="../tags/tag141.xml"/><Relationship Id="rId19" Type="http://schemas.openxmlformats.org/officeDocument/2006/relationships/tags" Target="../tags/tag142.xml"/><Relationship Id="rId20" Type="http://schemas.openxmlformats.org/officeDocument/2006/relationships/tags" Target="../tags/tag143.xml"/><Relationship Id="rId21" Type="http://schemas.openxmlformats.org/officeDocument/2006/relationships/tags" Target="../tags/tag144.xml"/><Relationship Id="rId22" Type="http://schemas.openxmlformats.org/officeDocument/2006/relationships/tags" Target="../tags/tag145.xml"/><Relationship Id="rId23" Type="http://schemas.openxmlformats.org/officeDocument/2006/relationships/tags" Target="../tags/tag146.xml"/><Relationship Id="rId24" Type="http://schemas.openxmlformats.org/officeDocument/2006/relationships/tags" Target="../tags/tag147.xml"/><Relationship Id="rId25" Type="http://schemas.openxmlformats.org/officeDocument/2006/relationships/tags" Target="../tags/tag148.xml"/><Relationship Id="rId26" Type="http://schemas.openxmlformats.org/officeDocument/2006/relationships/tags" Target="../tags/tag149.xml"/><Relationship Id="rId27" Type="http://schemas.openxmlformats.org/officeDocument/2006/relationships/tags" Target="../tags/tag150.xml"/><Relationship Id="rId28" Type="http://schemas.openxmlformats.org/officeDocument/2006/relationships/tags" Target="../tags/tag151.xml"/><Relationship Id="rId29" Type="http://schemas.openxmlformats.org/officeDocument/2006/relationships/tags" Target="../tags/tag152.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tags" Target="../tags/tag188.xml"/><Relationship Id="rId18" Type="http://schemas.openxmlformats.org/officeDocument/2006/relationships/tags" Target="../tags/tag189.xml"/><Relationship Id="rId19" Type="http://schemas.openxmlformats.org/officeDocument/2006/relationships/tags" Target="../tags/tag190.xml"/><Relationship Id="rId20" Type="http://schemas.openxmlformats.org/officeDocument/2006/relationships/tags" Target="../tags/tag191.xml"/><Relationship Id="rId21" Type="http://schemas.openxmlformats.org/officeDocument/2006/relationships/tags" Target="../tags/tag192.xml"/><Relationship Id="rId22" Type="http://schemas.openxmlformats.org/officeDocument/2006/relationships/tags" Target="../tags/tag193.xml"/><Relationship Id="rId23" Type="http://schemas.openxmlformats.org/officeDocument/2006/relationships/tags" Target="../tags/tag194.xml"/><Relationship Id="rId24" Type="http://schemas.openxmlformats.org/officeDocument/2006/relationships/tags" Target="../tags/tag195.xml"/><Relationship Id="rId25" Type="http://schemas.openxmlformats.org/officeDocument/2006/relationships/tags" Target="../tags/tag196.xml"/><Relationship Id="rId26" Type="http://schemas.openxmlformats.org/officeDocument/2006/relationships/tags" Target="../tags/tag197.xml"/><Relationship Id="rId27" Type="http://schemas.openxmlformats.org/officeDocument/2006/relationships/tags" Target="../tags/tag198.xml"/><Relationship Id="rId28" Type="http://schemas.openxmlformats.org/officeDocument/2006/relationships/tags" Target="../tags/tag199.xml"/><Relationship Id="rId29" Type="http://schemas.openxmlformats.org/officeDocument/2006/relationships/tags" Target="../tags/tag200.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tags" Target="../tags/tag236.xml"/><Relationship Id="rId18" Type="http://schemas.openxmlformats.org/officeDocument/2006/relationships/tags" Target="../tags/tag237.xml"/><Relationship Id="rId19" Type="http://schemas.openxmlformats.org/officeDocument/2006/relationships/tags" Target="../tags/tag238.xml"/><Relationship Id="rId20" Type="http://schemas.openxmlformats.org/officeDocument/2006/relationships/tags" Target="../tags/tag239.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tags" Target="../tags/tag318.xml"/><Relationship Id="rId14" Type="http://schemas.openxmlformats.org/officeDocument/2006/relationships/tags" Target="../tags/tag319.xml"/><Relationship Id="rId15" Type="http://schemas.openxmlformats.org/officeDocument/2006/relationships/tags" Target="../tags/tag320.xml"/><Relationship Id="rId16" Type="http://schemas.openxmlformats.org/officeDocument/2006/relationships/tags" Target="../tags/tag321.xml"/><Relationship Id="rId17" Type="http://schemas.openxmlformats.org/officeDocument/2006/relationships/tags" Target="../tags/tag322.xml"/><Relationship Id="rId18" Type="http://schemas.openxmlformats.org/officeDocument/2006/relationships/tags" Target="../tags/tag323.xml"/><Relationship Id="rId19" Type="http://schemas.openxmlformats.org/officeDocument/2006/relationships/tags" Target="../tags/tag324.xml"/><Relationship Id="rId20" Type="http://schemas.openxmlformats.org/officeDocument/2006/relationships/tags" Target="../tags/tag325.xml"/><Relationship Id="rId21" Type="http://schemas.openxmlformats.org/officeDocument/2006/relationships/tags" Target="../tags/tag326.xml"/><Relationship Id="rId22" Type="http://schemas.openxmlformats.org/officeDocument/2006/relationships/tags" Target="../tags/tag327.xml"/><Relationship Id="rId23" Type="http://schemas.openxmlformats.org/officeDocument/2006/relationships/tags" Target="../tags/tag328.xml"/><Relationship Id="rId24" Type="http://schemas.openxmlformats.org/officeDocument/2006/relationships/tags" Target="../tags/tag329.xml"/><Relationship Id="rId25" Type="http://schemas.openxmlformats.org/officeDocument/2006/relationships/tags" Target="../tags/tag330.xml"/><Relationship Id="rId26" Type="http://schemas.openxmlformats.org/officeDocument/2006/relationships/tags" Target="../tags/tag331.xml"/><Relationship Id="rId27" Type="http://schemas.openxmlformats.org/officeDocument/2006/relationships/tags" Target="../tags/tag332.xml"/><Relationship Id="rId28" Type="http://schemas.openxmlformats.org/officeDocument/2006/relationships/tags" Target="../tags/tag333.xml"/><Relationship Id="rId29" Type="http://schemas.openxmlformats.org/officeDocument/2006/relationships/tags" Target="../tags/tag334.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dirty="0" lang="zh-CN"/>
              <a:t>提高初中生英语学习兴趣的教学策略与方法</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079475"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079625"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了解初中生英语学习的现状</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813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2"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激发初中生英语学习兴趣的重要性</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609409" y="282185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609330" y="334454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教学策略与方法</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343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2079475"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Four.</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2079625"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教师的作用</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64"/>
          <p:cNvCxnSpPr>
            <a:cxnSpLocks/>
          </p:cNvCxnSpPr>
          <p:nvPr>
            <p:custDataLst>
              <p:tags r:id="rId13"/>
            </p:custDataLst>
          </p:nvPr>
        </p:nvCxnSpPr>
        <p:spPr>
          <a:xfrm>
            <a:off x="1813275"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5344442"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5344160"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家长的配合与支持</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60"/>
          <p:cNvCxnSpPr>
            <a:cxnSpLocks/>
          </p:cNvCxnSpPr>
          <p:nvPr>
            <p:custDataLst>
              <p:tags r:id="rId16"/>
            </p:custDataLst>
          </p:nvPr>
        </p:nvCxnSpPr>
        <p:spPr>
          <a:xfrm>
            <a:off x="5078242"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4" name="序号"/>
          <p:cNvSpPr txBox="1"/>
          <p:nvPr>
            <p:custDataLst>
              <p:tags r:id="rId17"/>
            </p:custDataLst>
          </p:nvPr>
        </p:nvSpPr>
        <p:spPr>
          <a:xfrm>
            <a:off x="8609409" y="478853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Six.</a:t>
            </a:r>
            <a:endParaRPr b="1" dirty="0" sz="1400" lang="en-US">
              <a:solidFill>
                <a:schemeClr val="bg1"/>
              </a:solidFill>
              <a:latin typeface="+mj-ea"/>
              <a:ea typeface="+mj-ea"/>
              <a:cs typeface="MiSans Normal" panose="00000500000000000000" charset="-122"/>
            </a:endParaRPr>
          </a:p>
        </p:txBody>
      </p:sp>
      <p:sp>
        <p:nvSpPr>
          <p:cNvPr id="1048826" name="标题"/>
          <p:cNvSpPr txBox="1"/>
          <p:nvPr>
            <p:custDataLst>
              <p:tags r:id="rId18"/>
            </p:custDataLst>
          </p:nvPr>
        </p:nvSpPr>
        <p:spPr>
          <a:xfrm>
            <a:off x="8609330" y="531114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总结与展望</a:t>
            </a:r>
            <a:endParaRPr altLang="en-US" b="1" dirty="0" sz="2400" lang="zh-CN" spc="300">
              <a:solidFill>
                <a:schemeClr val="accent1"/>
              </a:solidFill>
              <a:latin typeface="+mj-ea"/>
              <a:ea typeface="+mj-ea"/>
              <a:cs typeface="MiSans Normal" panose="00000500000000000000" charset="-122"/>
            </a:endParaRPr>
          </a:p>
        </p:txBody>
      </p:sp>
      <p:cxnSp>
        <p:nvCxnSpPr>
          <p:cNvPr id="3145763" name="直接连接符 56"/>
          <p:cNvCxnSpPr>
            <a:cxnSpLocks/>
          </p:cNvCxnSpPr>
          <p:nvPr>
            <p:custDataLst>
              <p:tags r:id="rId19"/>
            </p:custDataLst>
          </p:nvPr>
        </p:nvCxnSpPr>
        <p:spPr>
          <a:xfrm>
            <a:off x="8343209" y="480781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62"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4" name="标题 5"/>
          <p:cNvSpPr>
            <a:spLocks noGrp="1"/>
          </p:cNvSpPr>
          <p:nvPr>
            <p:ph type="title" idx="1"/>
            <p:custDataLst>
              <p:tags r:id="rId2"/>
            </p:custDataLst>
          </p:nvPr>
        </p:nvSpPr>
        <p:spPr/>
        <p:txBody>
          <a:bodyPr>
            <a:normAutofit fontScale="90000"/>
          </a:bodyPr>
          <a:p>
            <a:r>
              <a:rPr altLang="en-US" lang="zh-CN"/>
              <a:t>了解初中生英语学习的现状</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0" name="标题 2"/>
          <p:cNvSpPr>
            <a:spLocks noGrp="1"/>
          </p:cNvSpPr>
          <p:nvPr>
            <p:ph type="title" idx="1"/>
          </p:nvPr>
        </p:nvSpPr>
        <p:spPr/>
        <p:txBody>
          <a:bodyPr/>
          <a:p>
            <a:r>
              <a:rPr altLang="en-US" lang="zh-CN"/>
              <a:t>初中生英语学习的现状分析</a:t>
            </a:r>
            <a:endParaRPr altLang="en-US" lang="zh-CN"/>
          </a:p>
        </p:txBody>
      </p:sp>
      <p:sp>
        <p:nvSpPr>
          <p:cNvPr id="104890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1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初中生英语学习的困境：缺乏语言环境、教材难度较高、教师教学方法不当等。</a:t>
            </a:r>
            <a:endParaRPr altLang="en-US" sz="1400" lang="zh-CN" spc="150">
              <a:solidFill>
                <a:schemeClr val="tx1"/>
              </a:solidFill>
              <a:effectLst/>
              <a:latin typeface="+mn-ea"/>
              <a:sym typeface="+mn-ea"/>
            </a:endParaRPr>
          </a:p>
        </p:txBody>
      </p:sp>
      <p:sp>
        <p:nvSpPr>
          <p:cNvPr id="104891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初中生英语学习的现状：部分学生存在英语学习兴趣不高、基础薄弱、学习方法不当等问题。</a:t>
            </a:r>
            <a:endParaRPr altLang="en-US" dirty="0" sz="1400" lang="zh-CN" spc="150">
              <a:solidFill>
                <a:schemeClr val="tx1"/>
              </a:solidFill>
              <a:effectLst/>
              <a:latin typeface="+mn-ea"/>
              <a:sym typeface="+mn-ea"/>
            </a:endParaRPr>
          </a:p>
        </p:txBody>
      </p:sp>
      <p:sp>
        <p:nvSpPr>
          <p:cNvPr id="104891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初中生英语学习的需求：提高学习兴趣、掌握有效的学习方法、增强实际应用能力等。</a:t>
            </a:r>
            <a:endParaRPr altLang="en-US" sz="1400" lang="zh-CN" spc="150">
              <a:solidFill>
                <a:schemeClr val="tx1"/>
              </a:solidFill>
              <a:effectLst/>
              <a:latin typeface="+mn-ea"/>
              <a:sym typeface="+mn-ea"/>
            </a:endParaRPr>
          </a:p>
        </p:txBody>
      </p:sp>
      <p:sp>
        <p:nvSpPr>
          <p:cNvPr id="104891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初中生英语学习的期望：希望得到教师的关注与鼓励、获得更多的学习资源与机会等。</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6" name="标题 2"/>
          <p:cNvSpPr>
            <a:spLocks noGrp="1"/>
          </p:cNvSpPr>
          <p:nvPr>
            <p:ph type="title" idx="1"/>
          </p:nvPr>
        </p:nvSpPr>
        <p:spPr/>
        <p:txBody>
          <a:bodyPr/>
          <a:p>
            <a:r>
              <a:rPr altLang="en-US" lang="zh-CN"/>
              <a:t>初中生对英语学习的兴趣程度</a:t>
            </a:r>
            <a:endParaRPr altLang="en-US" lang="zh-CN"/>
          </a:p>
        </p:txBody>
      </p:sp>
      <p:sp>
        <p:nvSpPr>
          <p:cNvPr id="104895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初中生对英语学习的兴趣程度较低</a:t>
            </a:r>
            <a:endParaRPr altLang="en-US" dirty="0" sz="1200" lang="zh-CN" spc="150">
              <a:solidFill>
                <a:schemeClr val="tx1">
                  <a:lumMod val="65000"/>
                  <a:lumOff val="35000"/>
                </a:schemeClr>
              </a:solidFill>
              <a:latin typeface="+mn-ea"/>
              <a:sym typeface="+mn-ea"/>
            </a:endParaRPr>
          </a:p>
        </p:txBody>
      </p:sp>
      <p:sp>
        <p:nvSpPr>
          <p:cNvPr id="104896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缺乏学习动力和兴趣是初中生英语学习的最大障碍</a:t>
            </a:r>
            <a:endParaRPr altLang="en-US" dirty="0" sz="1200" lang="zh-CN" spc="150">
              <a:solidFill>
                <a:schemeClr val="tx1">
                  <a:lumMod val="65000"/>
                  <a:lumOff val="35000"/>
                </a:schemeClr>
              </a:solidFill>
              <a:latin typeface="+mn-ea"/>
              <a:sym typeface="+mn-ea"/>
            </a:endParaRPr>
          </a:p>
        </p:txBody>
      </p:sp>
      <p:sp>
        <p:nvSpPr>
          <p:cNvPr id="104896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初中生对英语学习的兴趣程度受到多种因素的影响</a:t>
            </a:r>
            <a:endParaRPr altLang="en-US" dirty="0" sz="1200" lang="zh-CN" spc="150">
              <a:solidFill>
                <a:schemeClr val="tx1">
                  <a:lumMod val="65000"/>
                  <a:lumOff val="35000"/>
                </a:schemeClr>
              </a:solidFill>
              <a:latin typeface="+mn-ea"/>
              <a:sym typeface="+mn-ea"/>
            </a:endParaRPr>
          </a:p>
        </p:txBody>
      </p:sp>
      <p:sp>
        <p:nvSpPr>
          <p:cNvPr id="104896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提高初中生英语学习兴趣是教学策略与方法的重要目标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4" name="标题 2"/>
          <p:cNvSpPr>
            <a:spLocks noGrp="1"/>
          </p:cNvSpPr>
          <p:nvPr>
            <p:ph type="title" idx="1"/>
          </p:nvPr>
        </p:nvSpPr>
        <p:spPr/>
        <p:txBody>
          <a:bodyPr/>
          <a:p>
            <a:r>
              <a:rPr altLang="en-US" lang="zh-CN"/>
              <a:t>初中生英语学习中存在的问题</a:t>
            </a:r>
            <a:endParaRPr altLang="en-US" lang="zh-CN"/>
          </a:p>
        </p:txBody>
      </p:sp>
      <p:sp>
        <p:nvSpPr>
          <p:cNvPr id="104900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2"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学习兴趣不高：多数初中生对英语学习的兴趣不高，缺乏主动性和积极性。</a:t>
            </a:r>
            <a:endParaRPr altLang="en-US" dirty="0" sz="1200" lang="zh-CN" spc="150">
              <a:solidFill>
                <a:schemeClr val="tx1">
                  <a:lumMod val="65000"/>
                  <a:lumOff val="35000"/>
                </a:schemeClr>
              </a:solidFill>
              <a:latin typeface="+mn-ea"/>
              <a:sym typeface="+mn-ea"/>
            </a:endParaRPr>
          </a:p>
        </p:txBody>
      </p:sp>
      <p:sp>
        <p:nvSpPr>
          <p:cNvPr id="1049044"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口语表达能力差：很多初中生英语口语表达能力差，不敢开口说英语。</a:t>
            </a:r>
            <a:endParaRPr altLang="en-US" dirty="0" sz="1200" lang="zh-CN" spc="150">
              <a:solidFill>
                <a:schemeClr val="tx1">
                  <a:lumMod val="65000"/>
                  <a:lumOff val="35000"/>
                </a:schemeClr>
              </a:solidFill>
              <a:latin typeface="+mn-ea"/>
              <a:sym typeface="+mn-ea"/>
            </a:endParaRPr>
          </a:p>
        </p:txBody>
      </p:sp>
      <p:sp>
        <p:nvSpPr>
          <p:cNvPr id="1049046"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学习方法不当：一些初中生没有掌握有效的英语学习方法，学习效果不佳。</a:t>
            </a:r>
            <a:endParaRPr altLang="en-US" dirty="0" sz="1200" lang="zh-CN" spc="150">
              <a:solidFill>
                <a:schemeClr val="tx1">
                  <a:lumMod val="65000"/>
                  <a:lumOff val="35000"/>
                </a:schemeClr>
              </a:solidFill>
              <a:latin typeface="+mn-ea"/>
              <a:sym typeface="+mn-ea"/>
            </a:endParaRPr>
          </a:p>
        </p:txBody>
      </p:sp>
      <p:sp>
        <p:nvSpPr>
          <p:cNvPr id="1049048"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基础知识薄弱：部分初中生英语基础知识掌握不牢固，导致后续学习困难。</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97" name=""/>
        <p:cNvGrpSpPr/>
        <p:nvPr/>
      </p:nvGrpSpPr>
      <p:grpSpPr>
        <a:xfrm>
          <a:off x="0" y="0"/>
          <a:ext cx="0" cy="0"/>
          <a:chOff x="0" y="0"/>
          <a:chExt cx="0" cy="0"/>
        </a:xfrm>
      </p:grpSpPr>
      <p:sp>
        <p:nvSpPr>
          <p:cNvPr id="1049088" name="文本占位符 4"/>
          <p:cNvSpPr>
            <a:spLocks noGrp="1"/>
          </p:cNvSpPr>
          <p:nvPr>
            <p:ph type="body" idx="2"/>
            <p:custDataLst>
              <p:tags r:id="rId1"/>
            </p:custDataLst>
          </p:nvPr>
        </p:nvSpPr>
        <p:spPr/>
        <p:txBody>
          <a:bodyPr/>
          <a:p>
            <a:r>
              <a:rPr altLang="en-US" lang="zh-CN"/>
              <a:t>Part Two</a:t>
            </a:r>
            <a:endParaRPr altLang="en-US" lang="zh-CN"/>
          </a:p>
        </p:txBody>
      </p:sp>
      <p:sp>
        <p:nvSpPr>
          <p:cNvPr id="1049090" name="标题 5"/>
          <p:cNvSpPr>
            <a:spLocks noGrp="1"/>
          </p:cNvSpPr>
          <p:nvPr>
            <p:ph type="title" idx="1"/>
            <p:custDataLst>
              <p:tags r:id="rId2"/>
            </p:custDataLst>
          </p:nvPr>
        </p:nvSpPr>
        <p:spPr/>
        <p:txBody>
          <a:bodyPr>
            <a:normAutofit fontScale="90000"/>
          </a:bodyPr>
          <a:p>
            <a:r>
              <a:rPr altLang="en-US" lang="zh-CN"/>
              <a:t>激发初中生英语学习兴趣的重要性</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6" name="标题 2"/>
          <p:cNvSpPr>
            <a:spLocks noGrp="1"/>
          </p:cNvSpPr>
          <p:nvPr>
            <p:ph type="title" idx="1"/>
          </p:nvPr>
        </p:nvSpPr>
        <p:spPr/>
        <p:txBody>
          <a:bodyPr/>
          <a:p>
            <a:r>
              <a:rPr altLang="en-US" lang="zh-CN"/>
              <a:t>提高初中生英语学习效果</a:t>
            </a:r>
            <a:endParaRPr altLang="en-US" lang="zh-CN"/>
          </a:p>
        </p:txBody>
      </p:sp>
      <p:sp>
        <p:nvSpPr>
          <p:cNvPr id="104912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3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激发兴趣有助于提高学习动力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3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3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兴趣是学习英语的重要驱动力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4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4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兴趣与英语学习效果成正比</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4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4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有效教学策略和方法能提高学习兴趣</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0" name="标题 2"/>
          <p:cNvSpPr>
            <a:spLocks noGrp="1"/>
          </p:cNvSpPr>
          <p:nvPr>
            <p:ph type="title" idx="1"/>
          </p:nvPr>
        </p:nvSpPr>
        <p:spPr/>
        <p:txBody>
          <a:bodyPr/>
          <a:p>
            <a:r>
              <a:rPr altLang="en-US" lang="zh-CN"/>
              <a:t>培养初中生英语自主学习能力</a:t>
            </a:r>
            <a:endParaRPr altLang="en-US" lang="zh-CN"/>
          </a:p>
        </p:txBody>
      </p:sp>
      <p:sp>
        <p:nvSpPr>
          <p:cNvPr id="104919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自主学习能力是初中生必备的能力之一，对于提高英语学习兴趣和成绩至关重要。</a:t>
            </a:r>
            <a:endParaRPr altLang="en-US" dirty="0" sz="1200" lang="zh-CN" spc="150">
              <a:solidFill>
                <a:schemeClr val="tx1">
                  <a:lumMod val="65000"/>
                  <a:lumOff val="35000"/>
                </a:schemeClr>
              </a:solidFill>
              <a:latin typeface="+mn-ea"/>
              <a:sym typeface="+mn-ea"/>
            </a:endParaRPr>
          </a:p>
        </p:txBody>
      </p:sp>
      <p:sp>
        <p:nvSpPr>
          <p:cNvPr id="104919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自主学习能力的培养有助于初中生养成积极的学习态度和良好的学习习惯。</a:t>
            </a:r>
            <a:endParaRPr altLang="en-US" dirty="0" sz="1200" lang="zh-CN" spc="150">
              <a:solidFill>
                <a:schemeClr val="tx1">
                  <a:lumMod val="65000"/>
                  <a:lumOff val="35000"/>
                </a:schemeClr>
              </a:solidFill>
              <a:latin typeface="+mn-ea"/>
              <a:sym typeface="+mn-ea"/>
            </a:endParaRPr>
          </a:p>
        </p:txBody>
      </p:sp>
      <p:sp>
        <p:nvSpPr>
          <p:cNvPr id="104919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通过自主学习，初中生可以更好地掌握英语语言知识和技能，提高英语实际应用能力。</a:t>
            </a:r>
            <a:endParaRPr altLang="en-US" dirty="0" sz="1200" lang="zh-CN" spc="150">
              <a:solidFill>
                <a:schemeClr val="tx1">
                  <a:lumMod val="65000"/>
                  <a:lumOff val="35000"/>
                </a:schemeClr>
              </a:solidFill>
              <a:latin typeface="+mn-ea"/>
              <a:sym typeface="+mn-ea"/>
            </a:endParaRPr>
          </a:p>
        </p:txBody>
      </p:sp>
      <p:sp>
        <p:nvSpPr>
          <p:cNvPr id="104919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培养初中生英语自主学习能力需要教师在教学中注重学生的主体地位，引导学生积极参与课堂活动和课外学习。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8" name="标题 2"/>
          <p:cNvSpPr>
            <a:spLocks noGrp="1"/>
          </p:cNvSpPr>
          <p:nvPr>
            <p:ph type="title" idx="1"/>
          </p:nvPr>
        </p:nvSpPr>
        <p:spPr/>
        <p:txBody>
          <a:bodyPr/>
          <a:p>
            <a:r>
              <a:rPr altLang="en-US" lang="zh-CN"/>
              <a:t>促进初中生全面发展</a:t>
            </a:r>
            <a:endParaRPr altLang="en-US" lang="zh-CN"/>
          </a:p>
        </p:txBody>
      </p:sp>
      <p:sp>
        <p:nvSpPr>
          <p:cNvPr id="104924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培养英语学习兴趣有助于提高初中生综合素质</a:t>
            </a:r>
            <a:endParaRPr altLang="en-US" dirty="0" sz="1200" lang="zh-CN" spc="150">
              <a:solidFill>
                <a:schemeClr val="tx1">
                  <a:lumMod val="65000"/>
                  <a:lumOff val="35000"/>
                </a:schemeClr>
              </a:solidFill>
              <a:latin typeface="+mn-ea"/>
              <a:sym typeface="+mn-ea"/>
            </a:endParaRPr>
          </a:p>
        </p:txBody>
      </p:sp>
      <p:sp>
        <p:nvSpPr>
          <p:cNvPr id="104927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英语学习兴趣能够促进初中生主动学习和创新思维的发展</a:t>
            </a:r>
            <a:endParaRPr altLang="en-US" dirty="0" sz="1200" lang="zh-CN" spc="150">
              <a:solidFill>
                <a:schemeClr val="tx1">
                  <a:lumMod val="65000"/>
                  <a:lumOff val="35000"/>
                </a:schemeClr>
              </a:solidFill>
              <a:latin typeface="+mn-ea"/>
              <a:sym typeface="+mn-ea"/>
            </a:endParaRPr>
          </a:p>
        </p:txBody>
      </p:sp>
      <p:sp>
        <p:nvSpPr>
          <p:cNvPr id="104928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培养英语学习兴趣有助于拓展初中生的国际视野</a:t>
            </a:r>
            <a:endParaRPr altLang="en-US" dirty="0" sz="1200" lang="zh-CN" spc="150">
              <a:solidFill>
                <a:schemeClr val="tx1">
                  <a:lumMod val="65000"/>
                  <a:lumOff val="35000"/>
                </a:schemeClr>
              </a:solidFill>
              <a:latin typeface="+mn-ea"/>
              <a:sym typeface="+mn-ea"/>
            </a:endParaRPr>
          </a:p>
        </p:txBody>
      </p:sp>
      <p:sp>
        <p:nvSpPr>
          <p:cNvPr id="104928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英语学习兴趣是初中生未来发展的重要基础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29" name=""/>
        <p:cNvGrpSpPr/>
        <p:nvPr/>
      </p:nvGrpSpPr>
      <p:grpSpPr>
        <a:xfrm>
          <a:off x="0" y="0"/>
          <a:ext cx="0" cy="0"/>
          <a:chOff x="0" y="0"/>
          <a:chExt cx="0" cy="0"/>
        </a:xfrm>
      </p:grpSpPr>
      <p:sp>
        <p:nvSpPr>
          <p:cNvPr id="1049322"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324" name="标题 5"/>
          <p:cNvSpPr>
            <a:spLocks noGrp="1"/>
          </p:cNvSpPr>
          <p:nvPr>
            <p:ph type="title" idx="1"/>
            <p:custDataLst>
              <p:tags r:id="rId2"/>
            </p:custDataLst>
          </p:nvPr>
        </p:nvSpPr>
        <p:spPr/>
        <p:txBody>
          <a:bodyPr>
            <a:normAutofit/>
          </a:bodyPr>
          <a:p>
            <a:r>
              <a:rPr altLang="en-US" lang="zh-CN"/>
              <a:t>教学策略与方法</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0" name="标题 2"/>
          <p:cNvSpPr>
            <a:spLocks noGrp="1"/>
          </p:cNvSpPr>
          <p:nvPr>
            <p:ph type="title" idx="1"/>
          </p:nvPr>
        </p:nvSpPr>
        <p:spPr/>
        <p:txBody>
          <a:bodyPr/>
          <a:p>
            <a:r>
              <a:rPr altLang="en-US" lang="zh-CN"/>
              <a:t>创设情境，激发兴趣</a:t>
            </a:r>
            <a:endParaRPr altLang="en-US" lang="zh-CN"/>
          </a:p>
        </p:txBody>
      </p:sp>
      <p:sp>
        <p:nvSpPr>
          <p:cNvPr id="104936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利用多媒体技术，创设生动有趣的英语学习情境</a:t>
            </a:r>
            <a:endParaRPr altLang="en-US" dirty="0" sz="2000" lang="zh-CN" spc="150">
              <a:solidFill>
                <a:schemeClr val="tx1">
                  <a:lumMod val="85000"/>
                  <a:lumOff val="15000"/>
                </a:schemeClr>
              </a:solidFill>
              <a:latin typeface="+mn-ea"/>
              <a:sym typeface="+mn-ea"/>
            </a:endParaRPr>
          </a:p>
        </p:txBody>
      </p:sp>
      <p:sp>
        <p:nvSpPr>
          <p:cNvPr id="104936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组织英语角、角色扮演等活动，让学生在互动中提高兴趣</a:t>
            </a:r>
            <a:endParaRPr altLang="en-US" dirty="0" sz="2000" lang="zh-CN" spc="150">
              <a:solidFill>
                <a:schemeClr val="tx1">
                  <a:lumMod val="85000"/>
                  <a:lumOff val="15000"/>
                </a:schemeClr>
              </a:solidFill>
              <a:latin typeface="+mn-ea"/>
              <a:sym typeface="+mn-ea"/>
            </a:endParaRPr>
          </a:p>
        </p:txBody>
      </p:sp>
      <p:sp>
        <p:nvSpPr>
          <p:cNvPr id="104937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结合实际生活，将英语知识融入日常生活中</a:t>
            </a:r>
            <a:endParaRPr altLang="en-US" dirty="0" sz="2000" lang="zh-CN" spc="150">
              <a:solidFill>
                <a:schemeClr val="tx1">
                  <a:lumMod val="85000"/>
                  <a:lumOff val="15000"/>
                </a:schemeClr>
              </a:solidFill>
              <a:latin typeface="+mn-ea"/>
              <a:sym typeface="+mn-ea"/>
            </a:endParaRPr>
          </a:p>
        </p:txBody>
      </p:sp>
      <p:sp>
        <p:nvSpPr>
          <p:cNvPr id="104938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推荐适合初中生的英文歌曲、电影等，丰富英语学习资源</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4" name="标题 2"/>
          <p:cNvSpPr>
            <a:spLocks noGrp="1"/>
          </p:cNvSpPr>
          <p:nvPr>
            <p:ph type="title" idx="1"/>
          </p:nvPr>
        </p:nvSpPr>
        <p:spPr/>
        <p:txBody>
          <a:bodyPr/>
          <a:p>
            <a:r>
              <a:rPr altLang="en-US" lang="zh-CN"/>
              <a:t>创新教学方式，增加趣味性</a:t>
            </a:r>
            <a:endParaRPr altLang="en-US" lang="zh-CN"/>
          </a:p>
        </p:txBody>
      </p:sp>
      <p:sp>
        <p:nvSpPr>
          <p:cNvPr id="104942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利用多媒体技术，如视频、音频、动画等，提高课堂趣味性。</a:t>
            </a:r>
            <a:endParaRPr altLang="en-US" dirty="0" sz="1200" lang="zh-CN" spc="150">
              <a:solidFill>
                <a:schemeClr val="tx1">
                  <a:lumMod val="65000"/>
                  <a:lumOff val="35000"/>
                </a:schemeClr>
              </a:solidFill>
              <a:latin typeface="+mn-ea"/>
              <a:sym typeface="+mn-ea"/>
            </a:endParaRPr>
          </a:p>
        </p:txBody>
      </p:sp>
      <p:sp>
        <p:nvSpPr>
          <p:cNvPr id="104942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引入游戏化元素，让学生在轻松愉快的氛围中学习英语。</a:t>
            </a:r>
            <a:endParaRPr altLang="en-US" dirty="0" sz="1200" lang="zh-CN" spc="150">
              <a:solidFill>
                <a:schemeClr val="tx1">
                  <a:lumMod val="65000"/>
                  <a:lumOff val="35000"/>
                </a:schemeClr>
              </a:solidFill>
              <a:latin typeface="+mn-ea"/>
              <a:sym typeface="+mn-ea"/>
            </a:endParaRPr>
          </a:p>
        </p:txBody>
      </p:sp>
      <p:sp>
        <p:nvSpPr>
          <p:cNvPr id="104943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组织英语角、角色扮演等实践活动，让学生在实际交流中提高英语应用能力。</a:t>
            </a:r>
            <a:endParaRPr altLang="en-US" dirty="0" sz="1200" lang="zh-CN" spc="150">
              <a:solidFill>
                <a:schemeClr val="tx1">
                  <a:lumMod val="65000"/>
                  <a:lumOff val="35000"/>
                </a:schemeClr>
              </a:solidFill>
              <a:latin typeface="+mn-ea"/>
              <a:sym typeface="+mn-ea"/>
            </a:endParaRPr>
          </a:p>
        </p:txBody>
      </p:sp>
      <p:sp>
        <p:nvSpPr>
          <p:cNvPr id="104943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结合初中生兴趣爱好，设计有趣的教学环节，如英语歌曲、电影等，激发学生学习兴趣。</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2" name="标题 2"/>
          <p:cNvSpPr>
            <a:spLocks noGrp="1"/>
          </p:cNvSpPr>
          <p:nvPr>
            <p:ph type="title" idx="1"/>
          </p:nvPr>
        </p:nvSpPr>
        <p:spPr/>
        <p:txBody>
          <a:bodyPr/>
          <a:p>
            <a:r>
              <a:rPr altLang="en-US" lang="zh-CN"/>
              <a:t>结合实际，贴近生活</a:t>
            </a:r>
            <a:endParaRPr altLang="en-US" lang="zh-CN"/>
          </a:p>
        </p:txBody>
      </p:sp>
      <p:sp>
        <p:nvSpPr>
          <p:cNvPr id="104947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创设生活情境，让学生在情境中学习英语</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开展英语实践活动，让学生在实践中学习和运用英语</a:t>
            </a:r>
            <a:endParaRPr dirty="0" sz="2000" err="1">
              <a:solidFill>
                <a:schemeClr val="tx1">
                  <a:lumMod val="75000"/>
                  <a:lumOff val="25000"/>
                </a:schemeClr>
              </a:solidFill>
              <a:latin typeface="+mn-ea"/>
              <a:ea typeface="+mn-ea"/>
              <a:cs typeface="+mn-ea"/>
              <a:sym typeface="+mn-lt"/>
            </a:endParaRPr>
          </a:p>
        </p:txBody>
      </p:sp>
      <p:sp>
        <p:nvSpPr>
          <p:cNvPr id="104949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0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利用多媒体等现代化教学手段，增强英语学习的趣味性和实用性</a:t>
            </a:r>
            <a:endParaRPr dirty="0" sz="2000" err="1">
              <a:solidFill>
                <a:schemeClr val="tx1">
                  <a:lumMod val="75000"/>
                  <a:lumOff val="25000"/>
                </a:schemeClr>
              </a:solidFill>
              <a:latin typeface="+mn-ea"/>
              <a:ea typeface="+mn-ea"/>
              <a:cs typeface="+mn-ea"/>
              <a:sym typeface="+mn-lt"/>
            </a:endParaRPr>
          </a:p>
        </p:txBody>
      </p:sp>
      <p:sp>
        <p:nvSpPr>
          <p:cNvPr id="10495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结合学生兴趣，引入流行文化等元素，提高学生学习兴趣</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2" name="标题 2"/>
          <p:cNvSpPr>
            <a:spLocks noGrp="1"/>
          </p:cNvSpPr>
          <p:nvPr>
            <p:ph type="title" idx="1"/>
          </p:nvPr>
        </p:nvSpPr>
        <p:spPr/>
        <p:txBody>
          <a:bodyPr/>
          <a:p>
            <a:r>
              <a:rPr altLang="en-US" lang="zh-CN"/>
              <a:t>开展课外活动，拓展学习空间</a:t>
            </a:r>
            <a:endParaRPr altLang="en-US" lang="zh-CN"/>
          </a:p>
        </p:txBody>
      </p:sp>
      <p:sp>
        <p:nvSpPr>
          <p:cNvPr id="104955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举办英语演讲比赛，提高口语表达能力</a:t>
            </a:r>
            <a:endParaRPr altLang="en-US" sz="1400" lang="zh-CN" spc="150">
              <a:solidFill>
                <a:schemeClr val="tx1"/>
              </a:solidFill>
              <a:effectLst/>
              <a:latin typeface="+mn-ea"/>
              <a:sym typeface="+mn-ea"/>
            </a:endParaRPr>
          </a:p>
        </p:txBody>
      </p:sp>
      <p:sp>
        <p:nvSpPr>
          <p:cNvPr id="104956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组织英语角，提供交流平台</a:t>
            </a:r>
            <a:endParaRPr altLang="en-US" dirty="0" sz="1400" lang="zh-CN" spc="150">
              <a:solidFill>
                <a:schemeClr val="tx1"/>
              </a:solidFill>
              <a:effectLst/>
              <a:latin typeface="+mn-ea"/>
              <a:sym typeface="+mn-ea"/>
            </a:endParaRPr>
          </a:p>
        </p:txBody>
      </p:sp>
      <p:sp>
        <p:nvSpPr>
          <p:cNvPr id="104956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开展英语歌曲比赛，激发学习兴趣</a:t>
            </a:r>
            <a:endParaRPr altLang="en-US" sz="1400" lang="zh-CN" spc="150">
              <a:solidFill>
                <a:schemeClr val="tx1"/>
              </a:solidFill>
              <a:effectLst/>
              <a:latin typeface="+mn-ea"/>
              <a:sym typeface="+mn-ea"/>
            </a:endParaRPr>
          </a:p>
        </p:txBody>
      </p:sp>
      <p:sp>
        <p:nvSpPr>
          <p:cNvPr id="104956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组织英语短剧表演，增强实践能力</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69" name=""/>
        <p:cNvGrpSpPr/>
        <p:nvPr/>
      </p:nvGrpSpPr>
      <p:grpSpPr>
        <a:xfrm>
          <a:off x="0" y="0"/>
          <a:ext cx="0" cy="0"/>
          <a:chOff x="0" y="0"/>
          <a:chExt cx="0" cy="0"/>
        </a:xfrm>
      </p:grpSpPr>
      <p:sp>
        <p:nvSpPr>
          <p:cNvPr id="1049608" name="文本占位符 4"/>
          <p:cNvSpPr>
            <a:spLocks noGrp="1"/>
          </p:cNvSpPr>
          <p:nvPr>
            <p:ph type="body" idx="2"/>
            <p:custDataLst>
              <p:tags r:id="rId1"/>
            </p:custDataLst>
          </p:nvPr>
        </p:nvSpPr>
        <p:spPr/>
        <p:txBody>
          <a:bodyPr/>
          <a:p>
            <a:r>
              <a:rPr altLang="en-US" lang="zh-CN"/>
              <a:t>Part Four</a:t>
            </a:r>
            <a:endParaRPr altLang="en-US" lang="zh-CN"/>
          </a:p>
        </p:txBody>
      </p:sp>
      <p:sp>
        <p:nvSpPr>
          <p:cNvPr id="1049610" name="标题 5"/>
          <p:cNvSpPr>
            <a:spLocks noGrp="1"/>
          </p:cNvSpPr>
          <p:nvPr>
            <p:ph type="title" idx="1"/>
            <p:custDataLst>
              <p:tags r:id="rId2"/>
            </p:custDataLst>
          </p:nvPr>
        </p:nvSpPr>
        <p:spPr/>
        <p:txBody>
          <a:bodyPr>
            <a:normAutofit/>
          </a:bodyPr>
          <a:p>
            <a:r>
              <a:rPr altLang="en-US" lang="zh-CN"/>
              <a:t>教师的作用</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6" name="标题 2"/>
          <p:cNvSpPr>
            <a:spLocks noGrp="1"/>
          </p:cNvSpPr>
          <p:nvPr>
            <p:ph type="title" idx="1"/>
          </p:nvPr>
        </p:nvSpPr>
        <p:spPr/>
        <p:txBody>
          <a:bodyPr/>
          <a:p>
            <a:r>
              <a:rPr altLang="en-US" lang="zh-CN"/>
              <a:t>提高教师的专业素养</a:t>
            </a:r>
            <a:endParaRPr altLang="en-US" lang="zh-CN"/>
          </a:p>
        </p:txBody>
      </p:sp>
      <p:sp>
        <p:nvSpPr>
          <p:cNvPr id="104964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5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具备扎实的英语基础知识和教学技能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5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5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不断更新教育观念，关注英语学科的最新发展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6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6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掌握多种教学方法和手段，能够根据学生需求灵活运用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6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6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积极参与教师培训和学术交流，提升自身专业素养</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10" name="标题 2"/>
          <p:cNvSpPr>
            <a:spLocks noGrp="1"/>
          </p:cNvSpPr>
          <p:nvPr>
            <p:ph type="title" idx="1"/>
          </p:nvPr>
        </p:nvSpPr>
        <p:spPr/>
        <p:txBody>
          <a:bodyPr/>
          <a:p>
            <a:r>
              <a:rPr altLang="en-US" lang="zh-CN"/>
              <a:t>增强教师的教育教学能力</a:t>
            </a:r>
            <a:endParaRPr altLang="en-US" lang="zh-CN"/>
          </a:p>
        </p:txBody>
      </p:sp>
      <p:sp>
        <p:nvSpPr>
          <p:cNvPr id="104971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培养教师的教学能力：掌握有效的教学方法，能够根据学生的特点进行教学。</a:t>
            </a:r>
            <a:endParaRPr altLang="en-US" sz="1400" lang="zh-CN" spc="150">
              <a:solidFill>
                <a:schemeClr val="tx1"/>
              </a:solidFill>
              <a:effectLst/>
              <a:latin typeface="+mn-ea"/>
              <a:sym typeface="+mn-ea"/>
            </a:endParaRPr>
          </a:p>
        </p:txBody>
      </p:sp>
      <p:sp>
        <p:nvSpPr>
          <p:cNvPr id="104972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提高教师的专业素养：不断学习和掌握学科知识，提高教学水平。</a:t>
            </a:r>
            <a:endParaRPr altLang="en-US" dirty="0" sz="1400" lang="zh-CN" spc="150">
              <a:solidFill>
                <a:schemeClr val="tx1"/>
              </a:solidFill>
              <a:effectLst/>
              <a:latin typeface="+mn-ea"/>
              <a:sym typeface="+mn-ea"/>
            </a:endParaRPr>
          </a:p>
        </p:txBody>
      </p:sp>
      <p:sp>
        <p:nvSpPr>
          <p:cNvPr id="104972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增强教师的教育心理学素养：了解学生的心理需求，能够根据学生的需求进行教学。</a:t>
            </a:r>
            <a:endParaRPr altLang="en-US" sz="1400" lang="zh-CN" spc="150">
              <a:solidFill>
                <a:schemeClr val="tx1"/>
              </a:solidFill>
              <a:effectLst/>
              <a:latin typeface="+mn-ea"/>
              <a:sym typeface="+mn-ea"/>
            </a:endParaRPr>
          </a:p>
        </p:txBody>
      </p:sp>
      <p:sp>
        <p:nvSpPr>
          <p:cNvPr id="104972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提高教师的教育技术能力：掌握现代教育技术，能够运用多媒体等辅助手段进行教学。</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66" name="标题 2"/>
          <p:cNvSpPr>
            <a:spLocks noGrp="1"/>
          </p:cNvSpPr>
          <p:nvPr>
            <p:ph type="title" idx="1"/>
          </p:nvPr>
        </p:nvSpPr>
        <p:spPr/>
        <p:txBody>
          <a:bodyPr/>
          <a:p>
            <a:r>
              <a:rPr altLang="en-US" lang="zh-CN"/>
              <a:t>建立良好的师生关系</a:t>
            </a:r>
            <a:endParaRPr altLang="en-US" lang="zh-CN"/>
          </a:p>
        </p:txBody>
      </p:sp>
      <p:sp>
        <p:nvSpPr>
          <p:cNvPr id="104976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教师应当关注学生的情感需求，与学生建立信任和亲密的关系。</a:t>
            </a:r>
            <a:endParaRPr altLang="en-US" dirty="0" sz="1200" lang="zh-CN" spc="150">
              <a:solidFill>
                <a:schemeClr val="tx1">
                  <a:lumMod val="65000"/>
                  <a:lumOff val="35000"/>
                </a:schemeClr>
              </a:solidFill>
              <a:latin typeface="+mn-ea"/>
              <a:sym typeface="+mn-ea"/>
            </a:endParaRPr>
          </a:p>
        </p:txBody>
      </p:sp>
      <p:sp>
        <p:nvSpPr>
          <p:cNvPr id="104977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教师应当尊重学生的个性差异，采用多样化的教学方式满足不同学生的需求。</a:t>
            </a:r>
            <a:endParaRPr altLang="en-US" dirty="0" sz="1200" lang="zh-CN" spc="150">
              <a:solidFill>
                <a:schemeClr val="tx1">
                  <a:lumMod val="65000"/>
                  <a:lumOff val="35000"/>
                </a:schemeClr>
              </a:solidFill>
              <a:latin typeface="+mn-ea"/>
              <a:sym typeface="+mn-ea"/>
            </a:endParaRPr>
          </a:p>
        </p:txBody>
      </p:sp>
      <p:sp>
        <p:nvSpPr>
          <p:cNvPr id="104977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教师应当积极鼓励学生参与课堂活动，提高学生的自信心和表达能力。</a:t>
            </a:r>
            <a:endParaRPr altLang="en-US" dirty="0" sz="1200" lang="zh-CN" spc="150">
              <a:solidFill>
                <a:schemeClr val="tx1">
                  <a:lumMod val="65000"/>
                  <a:lumOff val="35000"/>
                </a:schemeClr>
              </a:solidFill>
              <a:latin typeface="+mn-ea"/>
              <a:sym typeface="+mn-ea"/>
            </a:endParaRPr>
          </a:p>
        </p:txBody>
      </p:sp>
      <p:sp>
        <p:nvSpPr>
          <p:cNvPr id="104977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教师应当及时反馈学生的学习情况，帮助学生发现问题并制定改进计划。</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01" name=""/>
        <p:cNvGrpSpPr/>
        <p:nvPr/>
      </p:nvGrpSpPr>
      <p:grpSpPr>
        <a:xfrm>
          <a:off x="0" y="0"/>
          <a:ext cx="0" cy="0"/>
          <a:chOff x="0" y="0"/>
          <a:chExt cx="0" cy="0"/>
        </a:xfrm>
      </p:grpSpPr>
      <p:sp>
        <p:nvSpPr>
          <p:cNvPr id="1049814" name="文本占位符 4"/>
          <p:cNvSpPr>
            <a:spLocks noGrp="1"/>
          </p:cNvSpPr>
          <p:nvPr>
            <p:ph type="body" idx="2"/>
            <p:custDataLst>
              <p:tags r:id="rId1"/>
            </p:custDataLst>
          </p:nvPr>
        </p:nvSpPr>
        <p:spPr/>
        <p:txBody>
          <a:bodyPr/>
          <a:p>
            <a:r>
              <a:rPr altLang="en-US" lang="zh-CN"/>
              <a:t>Part Five</a:t>
            </a:r>
            <a:endParaRPr altLang="en-US" lang="zh-CN"/>
          </a:p>
        </p:txBody>
      </p:sp>
      <p:sp>
        <p:nvSpPr>
          <p:cNvPr id="1049816" name="标题 5"/>
          <p:cNvSpPr>
            <a:spLocks noGrp="1"/>
          </p:cNvSpPr>
          <p:nvPr>
            <p:ph type="title" idx="1"/>
            <p:custDataLst>
              <p:tags r:id="rId2"/>
            </p:custDataLst>
          </p:nvPr>
        </p:nvSpPr>
        <p:spPr/>
        <p:txBody>
          <a:bodyPr>
            <a:normAutofit/>
          </a:bodyPr>
          <a:p>
            <a:r>
              <a:rPr altLang="en-US" lang="zh-CN"/>
              <a:t>家长的配合与支持</a:t>
            </a:r>
            <a:endParaRPr altLang="en-US"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2" name="标题 2"/>
          <p:cNvSpPr>
            <a:spLocks noGrp="1"/>
          </p:cNvSpPr>
          <p:nvPr>
            <p:ph type="title" idx="1"/>
          </p:nvPr>
        </p:nvSpPr>
        <p:spPr/>
        <p:txBody>
          <a:bodyPr/>
          <a:p>
            <a:r>
              <a:rPr altLang="en-US" lang="zh-CN"/>
              <a:t>营造良好的家庭学习氛围</a:t>
            </a:r>
            <a:endParaRPr altLang="en-US" lang="zh-CN"/>
          </a:p>
        </p:txBody>
      </p:sp>
      <p:sp>
        <p:nvSpPr>
          <p:cNvPr id="104985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为孩子提供安静的学习环境，减少干扰和诱惑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4" name="TextBox 2"/>
          <p:cNvSpPr txBox="1"/>
          <p:nvPr>
            <p:custDataLst>
              <p:tags r:id="rId6"/>
            </p:custDataLst>
          </p:nvPr>
        </p:nvSpPr>
        <p:spPr>
          <a:xfrm>
            <a:off x="3561327"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与孩子一起制定学习计划，监督并鼓励孩子按时完成学习任务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0"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培养孩子的自主学习能力，让孩子养成独立思考和解决问题的能力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7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6"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多与孩子进行英语交流，提高孩子的口语和听力能力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6" name="标题 2"/>
          <p:cNvSpPr>
            <a:spLocks noGrp="1"/>
          </p:cNvSpPr>
          <p:nvPr>
            <p:ph type="title" idx="1"/>
          </p:nvPr>
        </p:nvSpPr>
        <p:spPr/>
        <p:txBody>
          <a:bodyPr/>
          <a:p>
            <a:r>
              <a:rPr altLang="en-US" lang="zh-CN"/>
              <a:t>鼓励孩子多用英语交流</a:t>
            </a:r>
            <a:endParaRPr altLang="en-US" lang="zh-CN"/>
          </a:p>
        </p:txBody>
      </p:sp>
      <p:sp>
        <p:nvSpPr>
          <p:cNvPr id="104991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家长可以与孩子一起观看英语电影、听英语歌曲，培养孩子的英语语感和听力理解能力。</a:t>
            </a:r>
            <a:endParaRPr altLang="zh-CN" dirty="0" lang="en-US">
              <a:solidFill>
                <a:schemeClr val="dk1">
                  <a:lumMod val="80000"/>
                  <a:lumOff val="20000"/>
                </a:schemeClr>
              </a:solidFill>
              <a:latin typeface="+mn-ea"/>
              <a:sym typeface="+mn-ea"/>
            </a:endParaRPr>
          </a:p>
        </p:txBody>
      </p:sp>
      <p:sp>
        <p:nvSpPr>
          <p:cNvPr id="104992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家长可以与孩子进行简单的英语对话，提高孩子的口语表达能力。</a:t>
            </a:r>
            <a:endParaRPr altLang="en-US" dirty="0" sz="1600" lang="zh-CN">
              <a:solidFill>
                <a:schemeClr val="dk1">
                  <a:lumMod val="80000"/>
                  <a:lumOff val="20000"/>
                </a:schemeClr>
              </a:solidFill>
              <a:latin typeface="+mn-ea"/>
              <a:sym typeface="+mn-ea"/>
            </a:endParaRPr>
          </a:p>
        </p:txBody>
      </p:sp>
      <p:sp>
        <p:nvSpPr>
          <p:cNvPr id="104993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鼓励孩子参加英语角、英语沙龙等活动，与其他孩子一起练习英语。</a:t>
            </a:r>
            <a:endParaRPr altLang="en-US" dirty="0" sz="1600" lang="zh-CN">
              <a:solidFill>
                <a:schemeClr val="dk1">
                  <a:lumMod val="80000"/>
                  <a:lumOff val="20000"/>
                </a:schemeClr>
              </a:solidFill>
              <a:latin typeface="+mn-ea"/>
              <a:sym typeface="+mn-ea"/>
            </a:endParaRPr>
          </a:p>
        </p:txBody>
      </p:sp>
      <p:sp>
        <p:nvSpPr>
          <p:cNvPr id="104994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在家庭中创造英语环境，例如鼓励孩子用英语写日记、阅读英文书籍等。</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88" name="标题 2"/>
          <p:cNvSpPr>
            <a:spLocks noGrp="1"/>
          </p:cNvSpPr>
          <p:nvPr>
            <p:ph type="title" idx="1"/>
          </p:nvPr>
        </p:nvSpPr>
        <p:spPr/>
        <p:txBody>
          <a:bodyPr/>
          <a:p>
            <a:r>
              <a:rPr altLang="en-US" lang="zh-CN"/>
              <a:t>关注孩子的英语学习进展</a:t>
            </a:r>
            <a:endParaRPr altLang="en-US" lang="zh-CN"/>
          </a:p>
        </p:txBody>
      </p:sp>
      <p:sp>
        <p:nvSpPr>
          <p:cNvPr id="104999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9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9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9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9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0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0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0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0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5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0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1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1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1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1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1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2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2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2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2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定期与孩子沟通，了解他们在英语学习上的困难和进步</a:t>
            </a:r>
            <a:endParaRPr altLang="en-US" dirty="0" sz="1200" lang="zh-CN" spc="150">
              <a:solidFill>
                <a:schemeClr val="tx1">
                  <a:lumMod val="65000"/>
                  <a:lumOff val="35000"/>
                </a:schemeClr>
              </a:solidFill>
              <a:latin typeface="+mn-ea"/>
              <a:sym typeface="+mn-ea"/>
            </a:endParaRPr>
          </a:p>
        </p:txBody>
      </p:sp>
      <p:sp>
        <p:nvSpPr>
          <p:cNvPr id="105002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鼓励孩子参加英语角、英语沙龙等活动，提高他们的英语学习兴趣和自信心</a:t>
            </a:r>
            <a:endParaRPr altLang="en-US" dirty="0" sz="1200" lang="zh-CN" spc="150">
              <a:solidFill>
                <a:schemeClr val="tx1">
                  <a:lumMod val="65000"/>
                  <a:lumOff val="35000"/>
                </a:schemeClr>
              </a:solidFill>
              <a:latin typeface="+mn-ea"/>
              <a:sym typeface="+mn-ea"/>
            </a:endParaRPr>
          </a:p>
        </p:txBody>
      </p:sp>
      <p:sp>
        <p:nvSpPr>
          <p:cNvPr id="105003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关注孩子的作业完成情况，督促他们按时完成英语作业</a:t>
            </a:r>
            <a:endParaRPr altLang="en-US" dirty="0" sz="1200" lang="zh-CN" spc="150">
              <a:solidFill>
                <a:schemeClr val="tx1">
                  <a:lumMod val="65000"/>
                  <a:lumOff val="35000"/>
                </a:schemeClr>
              </a:solidFill>
              <a:latin typeface="+mn-ea"/>
              <a:sym typeface="+mn-ea"/>
            </a:endParaRPr>
          </a:p>
        </p:txBody>
      </p:sp>
      <p:sp>
        <p:nvSpPr>
          <p:cNvPr id="1050032"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鼓励孩子主动表达自己的想法和感受，培养他们的英语口语表达能力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33" name=""/>
        <p:cNvGrpSpPr/>
        <p:nvPr/>
      </p:nvGrpSpPr>
      <p:grpSpPr>
        <a:xfrm>
          <a:off x="0" y="0"/>
          <a:ext cx="0" cy="0"/>
          <a:chOff x="0" y="0"/>
          <a:chExt cx="0" cy="0"/>
        </a:xfrm>
      </p:grpSpPr>
      <p:sp>
        <p:nvSpPr>
          <p:cNvPr id="1050072" name="文本占位符 4"/>
          <p:cNvSpPr>
            <a:spLocks noGrp="1"/>
          </p:cNvSpPr>
          <p:nvPr>
            <p:ph type="body" idx="2"/>
            <p:custDataLst>
              <p:tags r:id="rId1"/>
            </p:custDataLst>
          </p:nvPr>
        </p:nvSpPr>
        <p:spPr/>
        <p:txBody>
          <a:bodyPr/>
          <a:p>
            <a:r>
              <a:rPr altLang="en-US" lang="zh-CN"/>
              <a:t>Part Six</a:t>
            </a:r>
            <a:endParaRPr altLang="en-US" lang="zh-CN"/>
          </a:p>
        </p:txBody>
      </p:sp>
      <p:sp>
        <p:nvSpPr>
          <p:cNvPr id="1050074" name="标题 5"/>
          <p:cNvSpPr>
            <a:spLocks noGrp="1"/>
          </p:cNvSpPr>
          <p:nvPr>
            <p:ph type="title" idx="1"/>
            <p:custDataLst>
              <p:tags r:id="rId2"/>
            </p:custDataLst>
          </p:nvPr>
        </p:nvSpPr>
        <p:spPr/>
        <p:txBody>
          <a:bodyPr>
            <a:normAutofit/>
          </a:bodyPr>
          <a:p>
            <a:r>
              <a:rPr altLang="en-US" lang="zh-CN"/>
              <a:t>总结与展望</a:t>
            </a:r>
            <a:endParaRPr altLang="en-US" lang="zh-CN"/>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10" name="标题 2"/>
          <p:cNvSpPr>
            <a:spLocks noGrp="1"/>
          </p:cNvSpPr>
          <p:nvPr>
            <p:ph type="title" idx="1"/>
          </p:nvPr>
        </p:nvSpPr>
        <p:spPr/>
        <p:txBody>
          <a:bodyPr/>
          <a:p>
            <a:r>
              <a:rPr altLang="en-US" lang="zh-CN"/>
              <a:t>总结提高初中生英语学习兴趣的教学策略与方法</a:t>
            </a:r>
            <a:endParaRPr altLang="en-US" lang="zh-CN"/>
          </a:p>
        </p:txBody>
      </p:sp>
      <p:sp>
        <p:nvSpPr>
          <p:cNvPr id="105011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1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16" name="文本框 31"/>
          <p:cNvSpPr txBox="1"/>
          <p:nvPr>
            <p:custDataLst>
              <p:tags r:id="rId3"/>
            </p:custDataLst>
          </p:nvPr>
        </p:nvSpPr>
        <p:spPr>
          <a:xfrm>
            <a:off x="763379" y="2290359"/>
            <a:ext cx="2282900" cy="3405176"/>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总结：通过多种教学方法和手段，提高初中生英语学习的兴趣和动力，促进学生英语学习的效果和成绩。</a:t>
            </a:r>
            <a:endParaRPr altLang="en-US" dirty="0" sz="2000" lang="zh-CN" spc="200">
              <a:solidFill>
                <a:schemeClr val="tx1">
                  <a:lumMod val="85000"/>
                  <a:lumOff val="15000"/>
                </a:schemeClr>
              </a:solidFill>
              <a:latin typeface="+mn-ea"/>
              <a:sym typeface="+mn-ea"/>
            </a:endParaRPr>
          </a:p>
        </p:txBody>
      </p:sp>
      <p:sp>
        <p:nvSpPr>
          <p:cNvPr id="105011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2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22"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策略：采用游戏化、情境化、合作学习等教学方法，增加英语学习的趣味性和实用性，激发学生的兴趣和积极性。</a:t>
            </a:r>
            <a:endParaRPr altLang="en-US" dirty="0" sz="2000" lang="zh-CN" spc="200">
              <a:solidFill>
                <a:schemeClr val="tx1">
                  <a:lumMod val="85000"/>
                  <a:lumOff val="15000"/>
                </a:schemeClr>
              </a:solidFill>
              <a:latin typeface="+mn-ea"/>
              <a:sym typeface="+mn-ea"/>
            </a:endParaRPr>
          </a:p>
        </p:txBody>
      </p:sp>
      <p:sp>
        <p:nvSpPr>
          <p:cNvPr id="105012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2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28"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方法：利用多媒体、网络等教学资源，丰富教学内容和形式，提高学生的参与度和互动性，促进学生的自主学习和合作学习。</a:t>
            </a:r>
            <a:endParaRPr altLang="en-US" dirty="0" sz="2000" lang="zh-CN" spc="200">
              <a:solidFill>
                <a:schemeClr val="tx1">
                  <a:lumMod val="85000"/>
                  <a:lumOff val="15000"/>
                </a:schemeClr>
              </a:solidFill>
              <a:latin typeface="+mn-ea"/>
              <a:sym typeface="+mn-ea"/>
            </a:endParaRPr>
          </a:p>
        </p:txBody>
      </p:sp>
      <p:sp>
        <p:nvSpPr>
          <p:cNvPr id="105013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3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34"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展望：未来需要进一步探索和研究更有效的教学策略和方法，提高初中生英语学习的兴趣和效果，为学生的未来发展和终身学习打下坚实的基础。</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74" name="标题 2"/>
          <p:cNvSpPr>
            <a:spLocks noGrp="1"/>
          </p:cNvSpPr>
          <p:nvPr>
            <p:ph type="title" idx="1"/>
          </p:nvPr>
        </p:nvSpPr>
        <p:spPr/>
        <p:txBody>
          <a:bodyPr/>
          <a:p>
            <a:r>
              <a:rPr altLang="en-US" lang="zh-CN"/>
              <a:t>展望未来初中生英语学习兴趣的发展趋势</a:t>
            </a:r>
            <a:endParaRPr altLang="en-US" lang="zh-CN"/>
          </a:p>
        </p:txBody>
      </p:sp>
      <p:sp>
        <p:nvSpPr>
          <p:cNvPr id="105017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7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多元化教学方法：利用科技手段和教学资源，采用游戏化、情境化等教学方法，激发学生学习兴趣。</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8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8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重视个性化需求：针对不同学生的特点和需求，制定个性化的教学方案，提高学生学习英语的积极性和主动性。</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8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9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强化实际应用：加强英语实际运用的场景建设，鼓励学生参与英语角、英语演讲比赛等活动，增强学生英语学习的成就感。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9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9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培养自主学习能力：引导学生养成良好的学习习惯和方法，培养自主学习能力，使学生能够更好地适应未来发展的需要。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57" name=""/>
        <p:cNvGrpSpPr/>
        <p:nvPr/>
      </p:nvGrpSpPr>
      <p:grpSpPr>
        <a:xfrm>
          <a:off x="0" y="0"/>
          <a:ext cx="0" cy="0"/>
          <a:chOff x="0" y="0"/>
          <a:chExt cx="0" cy="0"/>
        </a:xfrm>
      </p:grpSpPr>
      <p:sp>
        <p:nvSpPr>
          <p:cNvPr id="1050238" name="标题 2"/>
          <p:cNvSpPr>
            <a:spLocks noGrp="1"/>
          </p:cNvSpPr>
          <p:nvPr>
            <p:ph type="title" idx="2"/>
            <p:custDataLst>
              <p:tags r:id="rId1"/>
            </p:custDataLst>
          </p:nvPr>
        </p:nvSpPr>
        <p:spPr/>
        <p:txBody>
          <a:bodyPr/>
          <a:p>
            <a:r>
              <a:rPr altLang="en-US" lang="zh-CN"/>
              <a:t>感谢观看</a:t>
            </a:r>
            <a:endParaRPr altLang="en-US" lang="zh-CN"/>
          </a:p>
        </p:txBody>
      </p:sp>
      <p:sp>
        <p:nvSpPr>
          <p:cNvPr id="1050240" name="文本占位符 5"/>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6*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6*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6*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6*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6*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6*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7_6*l_h_i*1_6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Six."/>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6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6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SLIDE_ID" val="custom202302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1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55.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03.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50.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77.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Six"/>
</p:tagLst>
</file>

<file path=ppt/tags/tag3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37.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6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64.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2023-12-31T13:36:36Z</dcterms:created>
  <dcterms:modified xsi:type="dcterms:W3CDTF">2023-12-31T13:36:36Z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7202debaaa464d3194ea9ba9f6ce5dfc_21</vt:lpwstr>
  </property>
</Properties>
</file>