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082" r:id="rId1"/>
    <p:sldMasterId id="2147504119" r:id="rId2"/>
  </p:sldMasterIdLst>
  <p:notesMasterIdLst>
    <p:notesMasterId r:id="rId3"/>
  </p:notesMasterIdLst>
  <p:sldIdLst>
    <p:sldId id="9921" r:id="rId4"/>
    <p:sldId id="9926" r:id="rId5"/>
    <p:sldId id="9930" r:id="rId6"/>
    <p:sldId id="9933" r:id="rId7"/>
    <p:sldId id="9939" r:id="rId9"/>
    <p:sldId id="9942" r:id="rId10"/>
    <p:sldId id="9945" r:id="rId11"/>
    <p:sldId id="9948" r:id="rId12"/>
    <p:sldId id="9954" r:id="rId14"/>
    <p:sldId id="9957" r:id="rId15"/>
    <p:sldId id="9960" r:id="rId16"/>
    <p:sldId id="9963" r:id="rId17"/>
    <p:sldId id="9969" r:id="rId19"/>
    <p:sldId id="9972" r:id="rId20"/>
    <p:sldId id="9975" r:id="rId21"/>
    <p:sldId id="9978" r:id="rId22"/>
    <p:sldId id="9984" r:id="rId24"/>
    <p:sldId id="9987" r:id="rId25"/>
    <p:sldId id="9990" r:id="rId26"/>
    <p:sldId id="9993" r:id="rId27"/>
    <p:sldId id="9996" r:id="rId28"/>
    <p:sldId id="10002" r:id="rId30"/>
    <p:sldId id="10005" r:id="rId31"/>
    <p:sldId id="10008" r:id="rId32"/>
    <p:sldId id="10011" r:id="rId33"/>
    <p:sldId id="10017" r:id="rId35"/>
    <p:sldId id="10020" r:id="rId36"/>
    <p:sldId id="10023" r:id="rId37"/>
    <p:sldId id="10027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083" r:id="rId1"/>
    <p:sldLayoutId id="2147504084" r:id="rId2"/>
    <p:sldLayoutId id="2147504085" r:id="rId3"/>
    <p:sldLayoutId id="2147504086" r:id="rId4"/>
    <p:sldLayoutId id="2147504087" r:id="rId5"/>
    <p:sldLayoutId id="2147504088" r:id="rId6"/>
    <p:sldLayoutId id="2147504089" r:id="rId7"/>
    <p:sldLayoutId id="2147504090" r:id="rId8"/>
    <p:sldLayoutId id="2147504091" r:id="rId9"/>
    <p:sldLayoutId id="2147504092" r:id="rId10"/>
    <p:sldLayoutId id="214750409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4120" r:id="rId1"/>
    <p:sldLayoutId id="2147504121" r:id="rId2"/>
    <p:sldLayoutId id="2147504122" r:id="rId3"/>
    <p:sldLayoutId id="2147504123" r:id="rId4"/>
    <p:sldLayoutId id="2147504124" r:id="rId5"/>
    <p:sldLayoutId id="2147504125" r:id="rId6"/>
    <p:sldLayoutId id="2147504126" r:id="rId7"/>
    <p:sldLayoutId id="2147504127" r:id="rId8"/>
    <p:sldLayoutId id="2147504128" r:id="rId9"/>
    <p:sldLayoutId id="2147504129" r:id="rId10"/>
    <p:sldLayoutId id="21475041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tags" Target="../tags/tag110.xml"/><Relationship Id="rId22" Type="http://schemas.openxmlformats.org/officeDocument/2006/relationships/tags" Target="../tags/tag111.xml"/><Relationship Id="rId23" Type="http://schemas.openxmlformats.org/officeDocument/2006/relationships/tags" Target="../tags/tag112.xml"/><Relationship Id="rId24" Type="http://schemas.openxmlformats.org/officeDocument/2006/relationships/slideLayout" Target="../slideLayouts/slideLayout13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tags" Target="../tags/tag174.xml"/><Relationship Id="rId18" Type="http://schemas.openxmlformats.org/officeDocument/2006/relationships/tags" Target="../tags/tag175.xml"/><Relationship Id="rId19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tags" Target="../tags/tag219.xml"/><Relationship Id="rId18" Type="http://schemas.openxmlformats.org/officeDocument/2006/relationships/tags" Target="../tags/tag220.xml"/><Relationship Id="rId19" Type="http://schemas.openxmlformats.org/officeDocument/2006/relationships/tags" Target="../tags/tag221.xml"/><Relationship Id="rId20" Type="http://schemas.openxmlformats.org/officeDocument/2006/relationships/tags" Target="../tags/tag222.xml"/><Relationship Id="rId21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tags" Target="../tags/tag319.xml"/><Relationship Id="rId18" Type="http://schemas.openxmlformats.org/officeDocument/2006/relationships/tags" Target="../tags/tag320.xml"/><Relationship Id="rId19" Type="http://schemas.openxmlformats.org/officeDocument/2006/relationships/tags" Target="../tags/tag321.xml"/><Relationship Id="rId20" Type="http://schemas.openxmlformats.org/officeDocument/2006/relationships/tags" Target="../tags/tag322.xml"/><Relationship Id="rId21" Type="http://schemas.openxmlformats.org/officeDocument/2006/relationships/tags" Target="../tags/tag323.xml"/><Relationship Id="rId22" Type="http://schemas.openxmlformats.org/officeDocument/2006/relationships/tags" Target="../tags/tag324.xml"/><Relationship Id="rId23" Type="http://schemas.openxmlformats.org/officeDocument/2006/relationships/tags" Target="../tags/tag325.xml"/><Relationship Id="rId24" Type="http://schemas.openxmlformats.org/officeDocument/2006/relationships/tags" Target="../tags/tag326.xml"/><Relationship Id="rId25" Type="http://schemas.openxmlformats.org/officeDocument/2006/relationships/tags" Target="../tags/tag327.xml"/><Relationship Id="rId26" Type="http://schemas.openxmlformats.org/officeDocument/2006/relationships/tags" Target="../tags/tag328.xml"/><Relationship Id="rId27" Type="http://schemas.openxmlformats.org/officeDocument/2006/relationships/tags" Target="../tags/tag329.xml"/><Relationship Id="rId28" Type="http://schemas.openxmlformats.org/officeDocument/2006/relationships/tags" Target="../tags/tag330.xml"/><Relationship Id="rId29" Type="http://schemas.openxmlformats.org/officeDocument/2006/relationships/tags" Target="../tags/tag331.xml"/><Relationship Id="rId30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tags" Target="../tags/tag364.xml"/><Relationship Id="rId14" Type="http://schemas.openxmlformats.org/officeDocument/2006/relationships/tags" Target="../tags/tag365.xml"/><Relationship Id="rId15" Type="http://schemas.openxmlformats.org/officeDocument/2006/relationships/tags" Target="../tags/tag366.xml"/><Relationship Id="rId16" Type="http://schemas.openxmlformats.org/officeDocument/2006/relationships/tags" Target="../tags/tag367.xml"/><Relationship Id="rId17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1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tags" Target="../tags/tag399.xml"/><Relationship Id="rId14" Type="http://schemas.openxmlformats.org/officeDocument/2006/relationships/tags" Target="../tags/tag400.xml"/><Relationship Id="rId15" Type="http://schemas.openxmlformats.org/officeDocument/2006/relationships/tags" Target="../tags/tag401.xml"/><Relationship Id="rId16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知识管理与组织智慧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675255" y="2459355"/>
            <a:ext cx="3320415" cy="5213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52527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71005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397115" y="2459355"/>
            <a:ext cx="3270250" cy="5511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indent="-6985" marL="84455"/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知识管理的重要性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24713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43191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675255" y="3435985"/>
            <a:ext cx="3321050" cy="6045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知识管理的实践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52527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71005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397115" y="3435985"/>
            <a:ext cx="3270250" cy="5975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组织智慧的内涵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24713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43191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675255" y="4465955"/>
            <a:ext cx="3320415" cy="5734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如何提升组织智慧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52527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71005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397115" y="4465955"/>
            <a:ext cx="3269615" cy="581025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知识管理与组织智慧的融合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24713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43191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20"/>
            </p:custDataLst>
          </p:nvPr>
        </p:nvSpPr>
        <p:spPr>
          <a:xfrm>
            <a:off x="2675255" y="5471795"/>
            <a:ext cx="3319145" cy="589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未来展望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4" name="序号"/>
          <p:cNvSpPr txBox="1"/>
          <p:nvPr>
            <p:custDataLst>
              <p:tags r:id="rId21"/>
            </p:custDataLst>
          </p:nvPr>
        </p:nvSpPr>
        <p:spPr>
          <a:xfrm>
            <a:off x="1525270" y="529844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07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6" name="弧形 22"/>
          <p:cNvSpPr/>
          <p:nvPr>
            <p:custDataLst>
              <p:tags r:id="rId22"/>
            </p:custDataLst>
          </p:nvPr>
        </p:nvSpPr>
        <p:spPr>
          <a:xfrm rot="5040000">
            <a:off x="1710055" y="523049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知识管理的重要性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知识管理的定义</a:t>
            </a:r>
            <a:endParaRPr altLang="en-US" lang="zh-CN"/>
          </a:p>
        </p:txBody>
      </p:sp>
      <p:sp>
        <p:nvSpPr>
          <p:cNvPr id="1048998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0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02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知识管理是一种系统性的方法，旨在识别、获取、组织、存储和共享组织内部的知识和信息。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6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8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知识管理有助于提高组织的创新能力、竞争力和绩效，促进组织的可持续发展。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2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4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知识管理涉及对显性知识和隐性知识的收集、整理和利用，以实现知识的共享和传承。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8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0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知识管理需要建立相应的机制和平台，如知识库、知识地图、知识社区等，以支持知识的共享和交流。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知识管理对企业和组织的意义</a:t>
            </a:r>
            <a:endParaRPr altLang="en-US" lang="zh-CN"/>
          </a:p>
        </p:txBody>
      </p:sp>
      <p:sp>
        <p:nvSpPr>
          <p:cNvPr id="1049056" name="矩形 38"/>
          <p:cNvSpPr/>
          <p:nvPr>
            <p:custDataLst>
              <p:tags r:id="rId1"/>
            </p:custDataLst>
          </p:nvPr>
        </p:nvSpPr>
        <p:spPr>
          <a:xfrm rot="204112">
            <a:off x="1527332" y="1490345"/>
            <a:ext cx="4049437" cy="2113622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矩形 39"/>
          <p:cNvSpPr/>
          <p:nvPr>
            <p:custDataLst>
              <p:tags r:id="rId2"/>
            </p:custDataLst>
          </p:nvPr>
        </p:nvSpPr>
        <p:spPr>
          <a:xfrm>
            <a:off x="1532011" y="1491013"/>
            <a:ext cx="4049437" cy="211362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TextBox 2"/>
          <p:cNvSpPr txBox="1"/>
          <p:nvPr>
            <p:custDataLst>
              <p:tags r:id="rId3"/>
            </p:custDataLst>
          </p:nvPr>
        </p:nvSpPr>
        <p:spPr>
          <a:xfrm>
            <a:off x="1766635" y="1656119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提高企业核心竞争力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62" name="矩形 100"/>
          <p:cNvSpPr/>
          <p:nvPr>
            <p:custDataLst>
              <p:tags r:id="rId4"/>
            </p:custDataLst>
          </p:nvPr>
        </p:nvSpPr>
        <p:spPr>
          <a:xfrm rot="204112">
            <a:off x="6604168" y="1490345"/>
            <a:ext cx="4049437" cy="2113622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矩形 101"/>
          <p:cNvSpPr/>
          <p:nvPr>
            <p:custDataLst>
              <p:tags r:id="rId5"/>
            </p:custDataLst>
          </p:nvPr>
        </p:nvSpPr>
        <p:spPr>
          <a:xfrm>
            <a:off x="6609516" y="1491013"/>
            <a:ext cx="4049437" cy="2113622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TextBox 2"/>
          <p:cNvSpPr txBox="1"/>
          <p:nvPr>
            <p:custDataLst>
              <p:tags r:id="rId6"/>
            </p:custDataLst>
          </p:nvPr>
        </p:nvSpPr>
        <p:spPr>
          <a:xfrm>
            <a:off x="6844808" y="1656119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促进组织创新与发展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68" name="矩形 122"/>
          <p:cNvSpPr/>
          <p:nvPr>
            <p:custDataLst>
              <p:tags r:id="rId7"/>
            </p:custDataLst>
          </p:nvPr>
        </p:nvSpPr>
        <p:spPr>
          <a:xfrm rot="204112">
            <a:off x="1527332" y="4135380"/>
            <a:ext cx="4049437" cy="2113622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矩形 123"/>
          <p:cNvSpPr/>
          <p:nvPr>
            <p:custDataLst>
              <p:tags r:id="rId8"/>
            </p:custDataLst>
          </p:nvPr>
        </p:nvSpPr>
        <p:spPr>
          <a:xfrm>
            <a:off x="1532011" y="4136048"/>
            <a:ext cx="4049437" cy="211362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TextBox 2"/>
          <p:cNvSpPr txBox="1"/>
          <p:nvPr>
            <p:custDataLst>
              <p:tags r:id="rId9"/>
            </p:custDataLst>
          </p:nvPr>
        </p:nvSpPr>
        <p:spPr>
          <a:xfrm>
            <a:off x="1765967" y="4301154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降低企业运营成本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74" name="矩形 89"/>
          <p:cNvSpPr/>
          <p:nvPr>
            <p:custDataLst>
              <p:tags r:id="rId10"/>
            </p:custDataLst>
          </p:nvPr>
        </p:nvSpPr>
        <p:spPr>
          <a:xfrm rot="204112">
            <a:off x="6604168" y="4135380"/>
            <a:ext cx="4049437" cy="2113622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矩形 90"/>
          <p:cNvSpPr/>
          <p:nvPr>
            <p:custDataLst>
              <p:tags r:id="rId11"/>
            </p:custDataLst>
          </p:nvPr>
        </p:nvSpPr>
        <p:spPr>
          <a:xfrm>
            <a:off x="6609516" y="4136048"/>
            <a:ext cx="4049437" cy="2113622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TextBox 2"/>
          <p:cNvSpPr txBox="1"/>
          <p:nvPr>
            <p:custDataLst>
              <p:tags r:id="rId12"/>
            </p:custDataLst>
          </p:nvPr>
        </p:nvSpPr>
        <p:spPr>
          <a:xfrm>
            <a:off x="6843471" y="4301154"/>
            <a:ext cx="3597568" cy="1745309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提升员工个人与组织绩效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知识管理的发展趋势</a:t>
            </a:r>
            <a:endParaRPr altLang="en-US" lang="zh-CN"/>
          </a:p>
        </p:txBody>
      </p:sp>
      <p:sp>
        <p:nvSpPr>
          <p:cNvPr id="10491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知识管理成为企业核心竞争力的重要组成部分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知识管理与人工智能、大数据等技术的融合将成为未来发展趋势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知识管理将更加注重用户体验和个性化需求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知识管理将更加注重知识共享和协作，促进企业内部的知识流动和共享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7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知识管理的实践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知识管理的实施步骤</a:t>
            </a:r>
            <a:endParaRPr altLang="en-US" lang="zh-CN"/>
          </a:p>
        </p:txBody>
      </p:sp>
      <p:sp>
        <p:nvSpPr>
          <p:cNvPr id="1049236" name="圆角矩形 3"/>
          <p:cNvSpPr/>
          <p:nvPr>
            <p:custDataLst>
              <p:tags r:id="rId1"/>
            </p:custDataLst>
          </p:nvPr>
        </p:nvSpPr>
        <p:spPr>
          <a:xfrm rot="16200000">
            <a:off x="2710337" y="1210753"/>
            <a:ext cx="1122605" cy="532556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4"/>
          <p:cNvSpPr/>
          <p:nvPr>
            <p:custDataLst>
              <p:tags r:id="rId2"/>
            </p:custDataLst>
          </p:nvPr>
        </p:nvSpPr>
        <p:spPr>
          <a:xfrm rot="16200000">
            <a:off x="2710337" y="-193807"/>
            <a:ext cx="1122605" cy="532518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11"/>
          <p:cNvSpPr/>
          <p:nvPr>
            <p:custDataLst>
              <p:tags r:id="rId3"/>
            </p:custDataLst>
          </p:nvPr>
        </p:nvSpPr>
        <p:spPr>
          <a:xfrm rot="16200000">
            <a:off x="8353718" y="-197030"/>
            <a:ext cx="1122605" cy="532556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10"/>
          <p:cNvSpPr/>
          <p:nvPr>
            <p:custDataLst>
              <p:tags r:id="rId4"/>
            </p:custDataLst>
          </p:nvPr>
        </p:nvSpPr>
        <p:spPr>
          <a:xfrm rot="16200000">
            <a:off x="2710337" y="2611446"/>
            <a:ext cx="1122605" cy="532518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31"/>
          <p:cNvSpPr/>
          <p:nvPr>
            <p:custDataLst>
              <p:tags r:id="rId5"/>
            </p:custDataLst>
          </p:nvPr>
        </p:nvSpPr>
        <p:spPr>
          <a:xfrm rot="16200000">
            <a:off x="8353718" y="1206241"/>
            <a:ext cx="1122605" cy="532556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34"/>
          <p:cNvSpPr/>
          <p:nvPr>
            <p:custDataLst>
              <p:tags r:id="rId6"/>
            </p:custDataLst>
          </p:nvPr>
        </p:nvSpPr>
        <p:spPr>
          <a:xfrm rot="16200000">
            <a:off x="8353718" y="2609513"/>
            <a:ext cx="1122605" cy="532556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文本框 5"/>
          <p:cNvSpPr txBox="1"/>
          <p:nvPr>
            <p:custDataLst>
              <p:tags r:id="rId7"/>
            </p:custDataLst>
          </p:nvPr>
        </p:nvSpPr>
        <p:spPr>
          <a:xfrm>
            <a:off x="6446378" y="4712164"/>
            <a:ext cx="5101577" cy="1121681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评估知识管理效果：对知识管理的效果进行评估，包括知识共享程度、员工技能提升程度等方面的评估。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50" name="文本框 6"/>
          <p:cNvSpPr txBox="1"/>
          <p:nvPr>
            <p:custDataLst>
              <p:tags r:id="rId8"/>
            </p:custDataLst>
          </p:nvPr>
        </p:nvSpPr>
        <p:spPr>
          <a:xfrm>
            <a:off x="6446378" y="3308892"/>
            <a:ext cx="5101577" cy="1121681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实施知识管理：通过培训、激励机制等方式，促进员工积极参与知识管理，提高组织整体的知识水平。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52" name="文本框 13"/>
          <p:cNvSpPr txBox="1"/>
          <p:nvPr>
            <p:custDataLst>
              <p:tags r:id="rId9"/>
            </p:custDataLst>
          </p:nvPr>
        </p:nvSpPr>
        <p:spPr>
          <a:xfrm>
            <a:off x="802996" y="4712808"/>
            <a:ext cx="5101577" cy="1122605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建立知识库：建立知识库，将组织内部的知识进行存储和整理，方便员工查阅和使用。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54" name="文本框 14"/>
          <p:cNvSpPr txBox="1"/>
          <p:nvPr>
            <p:custDataLst>
              <p:tags r:id="rId10"/>
            </p:custDataLst>
          </p:nvPr>
        </p:nvSpPr>
        <p:spPr>
          <a:xfrm>
            <a:off x="6446378" y="1905621"/>
            <a:ext cx="5101577" cy="1121681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制定知识管理策略：制定知识管理策略，包括知识共享、知识保护、知识创新等方面的策略。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56" name="文本框 15"/>
          <p:cNvSpPr txBox="1"/>
          <p:nvPr>
            <p:custDataLst>
              <p:tags r:id="rId11"/>
            </p:custDataLst>
          </p:nvPr>
        </p:nvSpPr>
        <p:spPr>
          <a:xfrm>
            <a:off x="802996" y="1907555"/>
            <a:ext cx="5101577" cy="1122605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明确知识管理目标：确定知识管理的目标，如提高组织创新能力、提高员工技能等。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58" name="文本框 16"/>
          <p:cNvSpPr txBox="1"/>
          <p:nvPr>
            <p:custDataLst>
              <p:tags r:id="rId12"/>
            </p:custDataLst>
          </p:nvPr>
        </p:nvSpPr>
        <p:spPr>
          <a:xfrm>
            <a:off x="802996" y="3313404"/>
            <a:ext cx="5101577" cy="1121681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识别和分类知识：对组织内部的知识进行识别和分类，包括显性知识和隐性知识。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60" name="圆角矩形 7"/>
          <p:cNvSpPr/>
          <p:nvPr>
            <p:custDataLst>
              <p:tags r:id="rId13"/>
            </p:custDataLst>
          </p:nvPr>
        </p:nvSpPr>
        <p:spPr>
          <a:xfrm rot="16200000">
            <a:off x="106839" y="3814250"/>
            <a:ext cx="1120757" cy="11731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圆角矩形 8"/>
          <p:cNvSpPr/>
          <p:nvPr>
            <p:custDataLst>
              <p:tags r:id="rId14"/>
            </p:custDataLst>
          </p:nvPr>
        </p:nvSpPr>
        <p:spPr>
          <a:xfrm rot="16200000">
            <a:off x="106839" y="2409690"/>
            <a:ext cx="1120757" cy="11731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4" name="圆角矩形 12"/>
          <p:cNvSpPr/>
          <p:nvPr>
            <p:custDataLst>
              <p:tags r:id="rId15"/>
            </p:custDataLst>
          </p:nvPr>
        </p:nvSpPr>
        <p:spPr>
          <a:xfrm rot="16200000">
            <a:off x="5750221" y="2407111"/>
            <a:ext cx="1120757" cy="11731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圆角矩形 27"/>
          <p:cNvSpPr/>
          <p:nvPr>
            <p:custDataLst>
              <p:tags r:id="rId16"/>
            </p:custDataLst>
          </p:nvPr>
        </p:nvSpPr>
        <p:spPr>
          <a:xfrm rot="16200000">
            <a:off x="106839" y="5214299"/>
            <a:ext cx="1120757" cy="11731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8" name="圆角矩形 32"/>
          <p:cNvSpPr/>
          <p:nvPr>
            <p:custDataLst>
              <p:tags r:id="rId17"/>
            </p:custDataLst>
          </p:nvPr>
        </p:nvSpPr>
        <p:spPr>
          <a:xfrm rot="16200000">
            <a:off x="5750221" y="3810383"/>
            <a:ext cx="1120757" cy="11731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圆角矩形 35"/>
          <p:cNvSpPr/>
          <p:nvPr>
            <p:custDataLst>
              <p:tags r:id="rId18"/>
            </p:custDataLst>
          </p:nvPr>
        </p:nvSpPr>
        <p:spPr>
          <a:xfrm rot="16200000">
            <a:off x="5750221" y="5213654"/>
            <a:ext cx="1120757" cy="11731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知识管理的工具和技术</a:t>
            </a:r>
            <a:endParaRPr altLang="en-US" lang="zh-CN"/>
          </a:p>
        </p:txBody>
      </p:sp>
      <p:sp>
        <p:nvSpPr>
          <p:cNvPr id="1049306" name="圆角矩形 3"/>
          <p:cNvSpPr/>
          <p:nvPr>
            <p:custDataLst>
              <p:tags r:id="rId1"/>
            </p:custDataLst>
          </p:nvPr>
        </p:nvSpPr>
        <p:spPr>
          <a:xfrm>
            <a:off x="804500" y="1491848"/>
            <a:ext cx="4814090" cy="1523012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正文"/>
          <p:cNvSpPr txBox="1"/>
          <p:nvPr>
            <p:custDataLst>
              <p:tags r:id="rId2"/>
            </p:custDataLst>
          </p:nvPr>
        </p:nvSpPr>
        <p:spPr>
          <a:xfrm>
            <a:off x="1248262" y="2013697"/>
            <a:ext cx="4376042" cy="93767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知识分类与标签：对知识进行分类和标签化，便于检索和管理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10" name="标题"/>
          <p:cNvSpPr txBox="1"/>
          <p:nvPr>
            <p:custDataLst>
              <p:tags r:id="rId3"/>
            </p:custDataLst>
          </p:nvPr>
        </p:nvSpPr>
        <p:spPr>
          <a:xfrm>
            <a:off x="1248262" y="1613740"/>
            <a:ext cx="3576762" cy="45265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12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412160" y="1903233"/>
            <a:ext cx="794201" cy="401862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314" name="圆角矩形 7"/>
          <p:cNvSpPr/>
          <p:nvPr>
            <p:custDataLst>
              <p:tags r:id="rId5"/>
            </p:custDataLst>
          </p:nvPr>
        </p:nvSpPr>
        <p:spPr>
          <a:xfrm>
            <a:off x="804500" y="3108819"/>
            <a:ext cx="4814090" cy="1523012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正文"/>
          <p:cNvSpPr txBox="1"/>
          <p:nvPr>
            <p:custDataLst>
              <p:tags r:id="rId6"/>
            </p:custDataLst>
          </p:nvPr>
        </p:nvSpPr>
        <p:spPr>
          <a:xfrm>
            <a:off x="1248262" y="3630668"/>
            <a:ext cx="4376042" cy="93767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知识共享平台：搭建知识共享平台，促进员工之间的知识交流和分享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18" name="标题"/>
          <p:cNvSpPr txBox="1"/>
          <p:nvPr>
            <p:custDataLst>
              <p:tags r:id="rId7"/>
            </p:custDataLst>
          </p:nvPr>
        </p:nvSpPr>
        <p:spPr>
          <a:xfrm>
            <a:off x="1248262" y="3230711"/>
            <a:ext cx="3576762" cy="45265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20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412160" y="3520203"/>
            <a:ext cx="794201" cy="401862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322" name="圆角矩形 12"/>
          <p:cNvSpPr/>
          <p:nvPr>
            <p:custDataLst>
              <p:tags r:id="rId9"/>
            </p:custDataLst>
          </p:nvPr>
        </p:nvSpPr>
        <p:spPr>
          <a:xfrm>
            <a:off x="6758786" y="3108819"/>
            <a:ext cx="4814090" cy="1523012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正文"/>
          <p:cNvSpPr txBox="1"/>
          <p:nvPr>
            <p:custDataLst>
              <p:tags r:id="rId10"/>
            </p:custDataLst>
          </p:nvPr>
        </p:nvSpPr>
        <p:spPr>
          <a:xfrm>
            <a:off x="7202548" y="3630668"/>
            <a:ext cx="4376042" cy="93767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知识挖掘与分析：通过数据挖掘和分析技术，发现知识之间的关联和规律，为决策提供支持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26" name="标题"/>
          <p:cNvSpPr txBox="1"/>
          <p:nvPr>
            <p:custDataLst>
              <p:tags r:id="rId11"/>
            </p:custDataLst>
          </p:nvPr>
        </p:nvSpPr>
        <p:spPr>
          <a:xfrm>
            <a:off x="7202548" y="3230711"/>
            <a:ext cx="3576762" cy="45265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28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366447" y="3520203"/>
            <a:ext cx="794201" cy="401862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330" name="圆角矩形 26"/>
          <p:cNvSpPr/>
          <p:nvPr>
            <p:custDataLst>
              <p:tags r:id="rId13"/>
            </p:custDataLst>
          </p:nvPr>
        </p:nvSpPr>
        <p:spPr>
          <a:xfrm>
            <a:off x="6758786" y="1491848"/>
            <a:ext cx="4814090" cy="1523012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正文"/>
          <p:cNvSpPr txBox="1"/>
          <p:nvPr>
            <p:custDataLst>
              <p:tags r:id="rId14"/>
            </p:custDataLst>
          </p:nvPr>
        </p:nvSpPr>
        <p:spPr>
          <a:xfrm>
            <a:off x="7202548" y="2013697"/>
            <a:ext cx="4376042" cy="93767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知识库建设：建立知识库，集中存储和管理组织内部的知识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34" name="标题"/>
          <p:cNvSpPr txBox="1"/>
          <p:nvPr>
            <p:custDataLst>
              <p:tags r:id="rId15"/>
            </p:custDataLst>
          </p:nvPr>
        </p:nvSpPr>
        <p:spPr>
          <a:xfrm>
            <a:off x="7202548" y="1613740"/>
            <a:ext cx="3576762" cy="45265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36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66447" y="1903233"/>
            <a:ext cx="794201" cy="401862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338" name="圆角矩形 31"/>
          <p:cNvSpPr/>
          <p:nvPr>
            <p:custDataLst>
              <p:tags r:id="rId17"/>
            </p:custDataLst>
          </p:nvPr>
        </p:nvSpPr>
        <p:spPr>
          <a:xfrm>
            <a:off x="804500" y="4725789"/>
            <a:ext cx="4814090" cy="1523012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正文"/>
          <p:cNvSpPr txBox="1"/>
          <p:nvPr>
            <p:custDataLst>
              <p:tags r:id="rId18"/>
            </p:custDataLst>
          </p:nvPr>
        </p:nvSpPr>
        <p:spPr>
          <a:xfrm>
            <a:off x="1248262" y="5247638"/>
            <a:ext cx="4376042" cy="93767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知识保护与安全：采取措施保护组织的知识资产，确保其不被泄露或滥用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42" name="标题"/>
          <p:cNvSpPr txBox="1"/>
          <p:nvPr>
            <p:custDataLst>
              <p:tags r:id="rId19"/>
            </p:custDataLst>
          </p:nvPr>
        </p:nvSpPr>
        <p:spPr>
          <a:xfrm>
            <a:off x="1248262" y="4847681"/>
            <a:ext cx="3576762" cy="45265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44" name="任意多边形: 形状 23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rot="5400000" flipV="1">
            <a:off x="412160" y="5137174"/>
            <a:ext cx="794201" cy="401862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知识管理的成功案例</a:t>
            </a:r>
            <a:endParaRPr altLang="en-US" lang="zh-CN"/>
          </a:p>
        </p:txBody>
      </p:sp>
      <p:sp>
        <p:nvSpPr>
          <p:cNvPr id="1049380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华为的知识管理：通过建立知识管理体系，华为实现了知识共享和传承，提高了企业的创新能力和竞争力。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阿里巴巴的知识管理：阿里巴巴通过建立知识库和知识分享平台，实现了内部知识的共享和交流，提高了员工的工作效率和创新能力。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腾讯的知识管理：腾讯通过建立知识图谱和知识门户，实现了内部知识的分类和整合，提高了企业的决策效率和创新能力。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谷歌的知识管理：谷歌通过建立知识库和知识分享平台，实现了内部知识的共享和交流，提高了企业的创新能力和竞争力。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2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组织智慧的内涵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组织智慧的定义</a:t>
            </a:r>
            <a:endParaRPr altLang="en-US" lang="zh-CN"/>
          </a:p>
        </p:txBody>
      </p:sp>
      <p:sp>
        <p:nvSpPr>
          <p:cNvPr id="10494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组织智慧是一种集体智慧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组织智慧是组织在长期发展过程中积累的宝贵经验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组织智慧是组织在应对复杂环境时所表现出的创新能力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组织智慧是组织成员的共享知识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组织智慧的构成要素</a:t>
            </a:r>
            <a:endParaRPr altLang="en-US" lang="zh-CN"/>
          </a:p>
        </p:txBody>
      </p:sp>
      <p:sp>
        <p:nvSpPr>
          <p:cNvPr id="1049560" name="矩形 3"/>
          <p:cNvSpPr/>
          <p:nvPr>
            <p:custDataLst>
              <p:tags r:id="rId1"/>
            </p:custDataLst>
          </p:nvPr>
        </p:nvSpPr>
        <p:spPr>
          <a:xfrm>
            <a:off x="972659" y="1775118"/>
            <a:ext cx="4918283" cy="124163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62" name="矩形 13"/>
          <p:cNvSpPr/>
          <p:nvPr>
            <p:custDataLst>
              <p:tags r:id="rId2"/>
            </p:custDataLst>
          </p:nvPr>
        </p:nvSpPr>
        <p:spPr>
          <a:xfrm>
            <a:off x="608330" y="1775118"/>
            <a:ext cx="177674" cy="124163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564" name="文本框 4"/>
          <p:cNvSpPr txBox="1"/>
          <p:nvPr>
            <p:custDataLst>
              <p:tags r:id="rId3"/>
            </p:custDataLst>
          </p:nvPr>
        </p:nvSpPr>
        <p:spPr>
          <a:xfrm>
            <a:off x="1160596" y="1882236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知识共享：组织内部成员之间的知识交流与分享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39"/>
          <p:cNvSpPr/>
          <p:nvPr>
            <p:custDataLst>
              <p:tags r:id="rId4"/>
            </p:custDataLst>
          </p:nvPr>
        </p:nvSpPr>
        <p:spPr>
          <a:xfrm>
            <a:off x="972659" y="3249110"/>
            <a:ext cx="4918283" cy="124163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68" name="矩形 5"/>
          <p:cNvSpPr/>
          <p:nvPr>
            <p:custDataLst>
              <p:tags r:id="rId5"/>
            </p:custDataLst>
          </p:nvPr>
        </p:nvSpPr>
        <p:spPr>
          <a:xfrm>
            <a:off x="608330" y="3249110"/>
            <a:ext cx="177674" cy="124163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70" name="文本框 41"/>
          <p:cNvSpPr txBox="1"/>
          <p:nvPr>
            <p:custDataLst>
              <p:tags r:id="rId6"/>
            </p:custDataLst>
          </p:nvPr>
        </p:nvSpPr>
        <p:spPr>
          <a:xfrm>
            <a:off x="1160596" y="3356227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集体学习：组织通过集体学习不断积累和更新知识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12"/>
          <p:cNvSpPr/>
          <p:nvPr>
            <p:custDataLst>
              <p:tags r:id="rId7"/>
            </p:custDataLst>
          </p:nvPr>
        </p:nvSpPr>
        <p:spPr>
          <a:xfrm>
            <a:off x="972659" y="4723101"/>
            <a:ext cx="4918283" cy="124163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74" name="矩形 17"/>
          <p:cNvSpPr/>
          <p:nvPr>
            <p:custDataLst>
              <p:tags r:id="rId8"/>
            </p:custDataLst>
          </p:nvPr>
        </p:nvSpPr>
        <p:spPr>
          <a:xfrm>
            <a:off x="608330" y="4723101"/>
            <a:ext cx="177674" cy="124163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76" name="文本框 19"/>
          <p:cNvSpPr txBox="1"/>
          <p:nvPr>
            <p:custDataLst>
              <p:tags r:id="rId9"/>
            </p:custDataLst>
          </p:nvPr>
        </p:nvSpPr>
        <p:spPr>
          <a:xfrm>
            <a:off x="1160596" y="4830218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创新思维：组织鼓励成员提出新的想法和解决方案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9"/>
          <p:cNvSpPr/>
          <p:nvPr>
            <p:custDataLst>
              <p:tags r:id="rId10"/>
            </p:custDataLst>
          </p:nvPr>
        </p:nvSpPr>
        <p:spPr>
          <a:xfrm>
            <a:off x="6659519" y="1775118"/>
            <a:ext cx="4918283" cy="124163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80" name="矩形 26"/>
          <p:cNvSpPr/>
          <p:nvPr>
            <p:custDataLst>
              <p:tags r:id="rId11"/>
            </p:custDataLst>
          </p:nvPr>
        </p:nvSpPr>
        <p:spPr>
          <a:xfrm>
            <a:off x="6295191" y="1775118"/>
            <a:ext cx="177674" cy="124163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82" name="文本框 27"/>
          <p:cNvSpPr txBox="1"/>
          <p:nvPr>
            <p:custDataLst>
              <p:tags r:id="rId12"/>
            </p:custDataLst>
          </p:nvPr>
        </p:nvSpPr>
        <p:spPr>
          <a:xfrm>
            <a:off x="6847457" y="1882236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适应性：组织能够快速适应外部环境的变化并做出相应的调整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64"/>
          <p:cNvSpPr/>
          <p:nvPr>
            <p:custDataLst>
              <p:tags r:id="rId13"/>
            </p:custDataLst>
          </p:nvPr>
        </p:nvSpPr>
        <p:spPr>
          <a:xfrm>
            <a:off x="6659519" y="3249110"/>
            <a:ext cx="4918283" cy="124163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86" name="矩形 65"/>
          <p:cNvSpPr/>
          <p:nvPr>
            <p:custDataLst>
              <p:tags r:id="rId14"/>
            </p:custDataLst>
          </p:nvPr>
        </p:nvSpPr>
        <p:spPr>
          <a:xfrm>
            <a:off x="6295191" y="3249110"/>
            <a:ext cx="177674" cy="124163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88" name="文本框 66"/>
          <p:cNvSpPr txBox="1"/>
          <p:nvPr>
            <p:custDataLst>
              <p:tags r:id="rId15"/>
            </p:custDataLst>
          </p:nvPr>
        </p:nvSpPr>
        <p:spPr>
          <a:xfrm>
            <a:off x="6847457" y="3356227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跨界合作：组织与其他组织或个人进行跨界合作，共同创造价值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67"/>
          <p:cNvSpPr/>
          <p:nvPr>
            <p:custDataLst>
              <p:tags r:id="rId16"/>
            </p:custDataLst>
          </p:nvPr>
        </p:nvSpPr>
        <p:spPr>
          <a:xfrm>
            <a:off x="6659519" y="4723101"/>
            <a:ext cx="4918283" cy="124163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92" name="矩形 68"/>
          <p:cNvSpPr/>
          <p:nvPr>
            <p:custDataLst>
              <p:tags r:id="rId17"/>
            </p:custDataLst>
          </p:nvPr>
        </p:nvSpPr>
        <p:spPr>
          <a:xfrm>
            <a:off x="6295191" y="4723101"/>
            <a:ext cx="177674" cy="124163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94" name="文本框 69"/>
          <p:cNvSpPr txBox="1"/>
          <p:nvPr>
            <p:custDataLst>
              <p:tags r:id="rId18"/>
            </p:custDataLst>
          </p:nvPr>
        </p:nvSpPr>
        <p:spPr>
          <a:xfrm>
            <a:off x="6847457" y="4830218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社会责任：组织积极履行社会责任，为社会做出贡献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组织智慧对企业和组织的价值</a:t>
            </a:r>
            <a:endParaRPr altLang="en-US" lang="zh-CN"/>
          </a:p>
        </p:txBody>
      </p:sp>
      <p:sp>
        <p:nvSpPr>
          <p:cNvPr id="1049630" name="矩形: 圆角 4"/>
          <p:cNvSpPr/>
          <p:nvPr>
            <p:custDataLst>
              <p:tags r:id="rId1"/>
            </p:custDataLst>
          </p:nvPr>
        </p:nvSpPr>
        <p:spPr>
          <a:xfrm>
            <a:off x="608330" y="3368726"/>
            <a:ext cx="2562229" cy="100128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32" name="正文"/>
          <p:cNvSpPr txBox="1"/>
          <p:nvPr>
            <p:custDataLst>
              <p:tags r:id="rId2"/>
            </p:custDataLst>
          </p:nvPr>
        </p:nvSpPr>
        <p:spPr>
          <a:xfrm>
            <a:off x="778288" y="3574331"/>
            <a:ext cx="2221551" cy="60344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提高决策效率和准确性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634" name="矩形: 圆角 4"/>
          <p:cNvSpPr/>
          <p:nvPr>
            <p:custDataLst>
              <p:tags r:id="rId3"/>
            </p:custDataLst>
          </p:nvPr>
        </p:nvSpPr>
        <p:spPr>
          <a:xfrm>
            <a:off x="9016487" y="3369363"/>
            <a:ext cx="2562104" cy="100128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36" name="正文"/>
          <p:cNvSpPr txBox="1"/>
          <p:nvPr>
            <p:custDataLst>
              <p:tags r:id="rId4"/>
            </p:custDataLst>
          </p:nvPr>
        </p:nvSpPr>
        <p:spPr>
          <a:xfrm>
            <a:off x="9186446" y="3574968"/>
            <a:ext cx="2221551" cy="6034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提升企业核心竞争力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638" name="矩形: 圆角 4"/>
          <p:cNvSpPr/>
          <p:nvPr>
            <p:custDataLst>
              <p:tags r:id="rId5"/>
            </p:custDataLst>
          </p:nvPr>
        </p:nvSpPr>
        <p:spPr>
          <a:xfrm>
            <a:off x="3411049" y="3369999"/>
            <a:ext cx="2562104" cy="100128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40" name="正文"/>
          <p:cNvSpPr txBox="1"/>
          <p:nvPr>
            <p:custDataLst>
              <p:tags r:id="rId6"/>
            </p:custDataLst>
          </p:nvPr>
        </p:nvSpPr>
        <p:spPr>
          <a:xfrm>
            <a:off x="3581644" y="3575604"/>
            <a:ext cx="2221551" cy="6034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增强企业创新能力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642" name="矩形: 圆角 4"/>
          <p:cNvSpPr/>
          <p:nvPr>
            <p:custDataLst>
              <p:tags r:id="rId7"/>
            </p:custDataLst>
          </p:nvPr>
        </p:nvSpPr>
        <p:spPr>
          <a:xfrm>
            <a:off x="6213768" y="3370636"/>
            <a:ext cx="2562104" cy="100128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44" name="正文"/>
          <p:cNvSpPr txBox="1"/>
          <p:nvPr>
            <p:custDataLst>
              <p:tags r:id="rId8"/>
            </p:custDataLst>
          </p:nvPr>
        </p:nvSpPr>
        <p:spPr>
          <a:xfrm>
            <a:off x="6383727" y="3576241"/>
            <a:ext cx="2221551" cy="6034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促进组织文化发展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8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如何提升组织智慧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建立学习型组织</a:t>
            </a:r>
            <a:endParaRPr altLang="en-US" lang="zh-CN"/>
          </a:p>
        </p:txBody>
      </p:sp>
      <p:sp>
        <p:nvSpPr>
          <p:cNvPr id="1049744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6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48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鼓励员工持续学习：提供培训、学习资源和时间，激发员工的学习热情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2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4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分享与交流：建立知识分享平台，鼓励员工之间交流经验和知识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8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0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创新与试错：鼓励员工提出新想法并尝试实施，允许失败并从中学习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4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6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营造开放氛围：鼓励员工提出不同观点，促进多样性和包容性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鼓励员工创新和分享知识</a:t>
            </a:r>
            <a:endParaRPr altLang="en-US" lang="zh-CN"/>
          </a:p>
        </p:txBody>
      </p:sp>
      <p:sp>
        <p:nvSpPr>
          <p:cNvPr id="1049802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建立鼓励创新的组织文化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提供员工培训和发展机会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建立知识分享平台和机制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奖励员工的知识分享和创新成果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建立有效的知识共享机制</a:t>
            </a:r>
            <a:endParaRPr altLang="en-US" lang="zh-CN"/>
          </a:p>
        </p:txBody>
      </p:sp>
      <p:sp>
        <p:nvSpPr>
          <p:cNvPr id="1049860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建立知识共享平台：通过企业内部平台或外部平台，鼓励员工分享自己的知识和经验，促进知识交流和共享。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制定知识共享规范：制定知识共享的规范和流程，明确知识共享的范围和方式，确保知识共享的顺利进行。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激励知识共享行为：通过奖励机制、晋升机制等方式，激励员工积极参与知识共享，提高知识共享的积极性。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建立知识共享文化：通过宣传、培训等方式，营造知识共享的文化氛围，让员工认识到知识共享的重要性，形成知识共享的习惯。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培养组织内的领导力</a:t>
            </a:r>
            <a:endParaRPr altLang="en-US" lang="zh-CN"/>
          </a:p>
        </p:txBody>
      </p:sp>
      <p:sp>
        <p:nvSpPr>
          <p:cNvPr id="1049918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明确领导力的重要性：领导力是组织智慧的核心，能够激发团队成员的潜力，提高组织效能。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培养领导者的素质：领导者需要具备沟通、协调、决策、创新等素质，能够带领团队应对各种挑战。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建立领导力培训体系：通过定期的培训、研讨会等活动，提高领导者的领导力和管理技能。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鼓励领导者实践：通过实践锻炼，让领导者在实际工作中不断积累经验，提高领导力水平。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7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知识管理与组织智慧的融合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知识管理对组织智慧的支撑作用</a:t>
            </a:r>
            <a:endParaRPr altLang="en-US" lang="zh-CN"/>
          </a:p>
        </p:txBody>
      </p:sp>
      <p:sp>
        <p:nvSpPr>
          <p:cNvPr id="1050040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2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4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6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8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0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2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4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8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0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2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4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6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8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0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2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4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6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知识管理能够促进组织内部知识的共享与传播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知识管理有助于提升组织的绩效和竞争力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知识管理能够增强组织的应变能力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知识管理有助于提升组织成员的创新能力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组织智慧对知识管理的指导作用</a:t>
            </a:r>
            <a:endParaRPr altLang="en-US" lang="zh-CN"/>
          </a:p>
        </p:txBody>
      </p:sp>
      <p:sp>
        <p:nvSpPr>
          <p:cNvPr id="10501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组织智慧的定义和特点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组织智慧对知识管理的指导作用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实际案例分析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知识管理与组织智慧的关联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知识管理与组织智慧的协同效应</a:t>
            </a:r>
            <a:endParaRPr altLang="en-US" lang="zh-CN"/>
          </a:p>
        </p:txBody>
      </p:sp>
      <p:sp>
        <p:nvSpPr>
          <p:cNvPr id="1050192" name="Rectangle 6"/>
          <p:cNvSpPr/>
          <p:nvPr>
            <p:custDataLst>
              <p:tags r:id="rId1"/>
            </p:custDataLst>
          </p:nvPr>
        </p:nvSpPr>
        <p:spPr>
          <a:xfrm>
            <a:off x="810506" y="1789759"/>
            <a:ext cx="10767730" cy="753627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94" name="Rectangle 6"/>
          <p:cNvSpPr/>
          <p:nvPr>
            <p:custDataLst>
              <p:tags r:id="rId2"/>
            </p:custDataLst>
          </p:nvPr>
        </p:nvSpPr>
        <p:spPr>
          <a:xfrm>
            <a:off x="810506" y="2925249"/>
            <a:ext cx="10767730" cy="753627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96" name="Rectangle 6"/>
          <p:cNvSpPr/>
          <p:nvPr>
            <p:custDataLst>
              <p:tags r:id="rId3"/>
            </p:custDataLst>
          </p:nvPr>
        </p:nvSpPr>
        <p:spPr>
          <a:xfrm>
            <a:off x="810506" y="4061375"/>
            <a:ext cx="10767730" cy="753627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98" name="Rectangle 6"/>
          <p:cNvSpPr/>
          <p:nvPr>
            <p:custDataLst>
              <p:tags r:id="rId4"/>
            </p:custDataLst>
          </p:nvPr>
        </p:nvSpPr>
        <p:spPr>
          <a:xfrm>
            <a:off x="810506" y="5196865"/>
            <a:ext cx="10767730" cy="753627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200" name="矩形: 圆角 26"/>
          <p:cNvSpPr/>
          <p:nvPr>
            <p:custDataLst>
              <p:tags r:id="rId5"/>
            </p:custDataLst>
          </p:nvPr>
        </p:nvSpPr>
        <p:spPr>
          <a:xfrm>
            <a:off x="608330" y="2922706"/>
            <a:ext cx="1967291" cy="75963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02" name="矩形: 圆角 27"/>
          <p:cNvSpPr/>
          <p:nvPr>
            <p:custDataLst>
              <p:tags r:id="rId6"/>
            </p:custDataLst>
          </p:nvPr>
        </p:nvSpPr>
        <p:spPr>
          <a:xfrm>
            <a:off x="608330" y="1787216"/>
            <a:ext cx="1967291" cy="75963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204" name="矩形: 圆角 28"/>
          <p:cNvSpPr/>
          <p:nvPr>
            <p:custDataLst>
              <p:tags r:id="rId7"/>
            </p:custDataLst>
          </p:nvPr>
        </p:nvSpPr>
        <p:spPr>
          <a:xfrm>
            <a:off x="608330" y="5193687"/>
            <a:ext cx="1967291" cy="75963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06" name="矩形: 圆角 29"/>
          <p:cNvSpPr/>
          <p:nvPr>
            <p:custDataLst>
              <p:tags r:id="rId8"/>
            </p:custDataLst>
          </p:nvPr>
        </p:nvSpPr>
        <p:spPr>
          <a:xfrm>
            <a:off x="608330" y="4058196"/>
            <a:ext cx="1967291" cy="75963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208" name="正文"/>
          <p:cNvSpPr txBox="1"/>
          <p:nvPr>
            <p:custDataLst>
              <p:tags r:id="rId9"/>
            </p:custDataLst>
          </p:nvPr>
        </p:nvSpPr>
        <p:spPr>
          <a:xfrm>
            <a:off x="2793481" y="1794209"/>
            <a:ext cx="8642040" cy="74552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知识管理与组织智慧的相互促进：知识管理能够提高组织智慧的水平和质量，而组织智慧则能够为知识管理提供更好的支持和保障。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10" name="标题"/>
          <p:cNvSpPr txBox="1"/>
          <p:nvPr>
            <p:custDataLst>
              <p:tags r:id="rId10"/>
            </p:custDataLst>
          </p:nvPr>
        </p:nvSpPr>
        <p:spPr>
          <a:xfrm>
            <a:off x="711961" y="1794209"/>
            <a:ext cx="1760740" cy="745528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12" name="正文"/>
          <p:cNvSpPr txBox="1"/>
          <p:nvPr>
            <p:custDataLst>
              <p:tags r:id="rId11"/>
            </p:custDataLst>
          </p:nvPr>
        </p:nvSpPr>
        <p:spPr>
          <a:xfrm>
            <a:off x="2793481" y="2929699"/>
            <a:ext cx="8642040" cy="74552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知识管理与组织智慧的协同创新：知识管理和组织智慧的融合能够促进组织的创新和发展，提高组织的竞争力和适应性。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14" name="标题"/>
          <p:cNvSpPr txBox="1"/>
          <p:nvPr>
            <p:custDataLst>
              <p:tags r:id="rId12"/>
            </p:custDataLst>
          </p:nvPr>
        </p:nvSpPr>
        <p:spPr>
          <a:xfrm>
            <a:off x="711961" y="2929699"/>
            <a:ext cx="1760740" cy="745528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16" name="正文"/>
          <p:cNvSpPr txBox="1"/>
          <p:nvPr>
            <p:custDataLst>
              <p:tags r:id="rId13"/>
            </p:custDataLst>
          </p:nvPr>
        </p:nvSpPr>
        <p:spPr>
          <a:xfrm>
            <a:off x="2793481" y="4065190"/>
            <a:ext cx="8642040" cy="74552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知识管理与组织智慧的协同决策：知识管理和组织智慧的融合能够为组织的决策提供更加全面、准确的信息和数据支持，提高决策的科学性和准确性。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18" name="标题"/>
          <p:cNvSpPr txBox="1"/>
          <p:nvPr>
            <p:custDataLst>
              <p:tags r:id="rId14"/>
            </p:custDataLst>
          </p:nvPr>
        </p:nvSpPr>
        <p:spPr>
          <a:xfrm>
            <a:off x="711961" y="4065190"/>
            <a:ext cx="1760740" cy="745528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20" name="正文"/>
          <p:cNvSpPr txBox="1"/>
          <p:nvPr>
            <p:custDataLst>
              <p:tags r:id="rId15"/>
            </p:custDataLst>
          </p:nvPr>
        </p:nvSpPr>
        <p:spPr>
          <a:xfrm>
            <a:off x="2793481" y="5200680"/>
            <a:ext cx="8642040" cy="74552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知识管理与组织智慧的协同学习：知识管理和组织智慧的融合能够促进组织的学习和成长，提高组织的凝聚力和向心力。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22" name="标题"/>
          <p:cNvSpPr txBox="1"/>
          <p:nvPr>
            <p:custDataLst>
              <p:tags r:id="rId16"/>
            </p:custDataLst>
          </p:nvPr>
        </p:nvSpPr>
        <p:spPr>
          <a:xfrm>
            <a:off x="711961" y="5200680"/>
            <a:ext cx="1760740" cy="745528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25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知识管理未来的发展趋势</a:t>
            </a:r>
            <a:endParaRPr altLang="en-US" lang="zh-CN"/>
          </a:p>
        </p:txBody>
      </p:sp>
      <p:sp>
        <p:nvSpPr>
          <p:cNvPr id="10503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智能化发展：利用人工智能技术实现知识管理的自动化和智能化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云计算应用：通过云计算技术实现知识的共享和协同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社交化趋势：借助社交媒体等平台实现知识的交流和分享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个性化需求：满足不同用户对知识的个性化需求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组织智慧未来的发展方向</a:t>
            </a:r>
            <a:endParaRPr altLang="en-US" lang="zh-CN"/>
          </a:p>
        </p:txBody>
      </p:sp>
      <p:sp>
        <p:nvSpPr>
          <p:cNvPr id="1050380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智能化发展：利用人工智能、大数据等技术提升组织智慧水平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知识共享：建立知识共享平台，促进组织内部知识交流与共享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跨界融合：与其他领域进行跨界合作，拓展组织智慧的应用范围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创新驱动：鼓励创新思维，推动组织智慧在各个领域的深入应用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企业和组织如何应对未来挑战</a:t>
            </a:r>
            <a:endParaRPr altLang="en-US" lang="zh-CN"/>
          </a:p>
        </p:txBody>
      </p:sp>
      <p:sp>
        <p:nvSpPr>
          <p:cNvPr id="1050422" name="矩形 3"/>
          <p:cNvSpPr/>
          <p:nvPr>
            <p:custDataLst>
              <p:tags r:id="rId1"/>
            </p:custDataLst>
          </p:nvPr>
        </p:nvSpPr>
        <p:spPr>
          <a:xfrm>
            <a:off x="972659" y="1775118"/>
            <a:ext cx="4918283" cy="124163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24" name="矩形 13"/>
          <p:cNvSpPr/>
          <p:nvPr>
            <p:custDataLst>
              <p:tags r:id="rId2"/>
            </p:custDataLst>
          </p:nvPr>
        </p:nvSpPr>
        <p:spPr>
          <a:xfrm>
            <a:off x="608330" y="1775118"/>
            <a:ext cx="177674" cy="124163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426" name="文本框 4"/>
          <p:cNvSpPr txBox="1"/>
          <p:nvPr>
            <p:custDataLst>
              <p:tags r:id="rId3"/>
            </p:custDataLst>
          </p:nvPr>
        </p:nvSpPr>
        <p:spPr>
          <a:xfrm>
            <a:off x="1160596" y="1882236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持续学习和创新：不断更新知识和技能，以适应快速变化的市场环境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矩形 39"/>
          <p:cNvSpPr/>
          <p:nvPr>
            <p:custDataLst>
              <p:tags r:id="rId4"/>
            </p:custDataLst>
          </p:nvPr>
        </p:nvSpPr>
        <p:spPr>
          <a:xfrm>
            <a:off x="972659" y="3249110"/>
            <a:ext cx="4918283" cy="124163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30" name="矩形 5"/>
          <p:cNvSpPr/>
          <p:nvPr>
            <p:custDataLst>
              <p:tags r:id="rId5"/>
            </p:custDataLst>
          </p:nvPr>
        </p:nvSpPr>
        <p:spPr>
          <a:xfrm>
            <a:off x="608330" y="3249110"/>
            <a:ext cx="177674" cy="124163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32" name="文本框 41"/>
          <p:cNvSpPr txBox="1"/>
          <p:nvPr>
            <p:custDataLst>
              <p:tags r:id="rId6"/>
            </p:custDataLst>
          </p:nvPr>
        </p:nvSpPr>
        <p:spPr>
          <a:xfrm>
            <a:off x="1160596" y="3356227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跨界合作与联盟：与其他企业或组织建立合作关系，共同应对挑战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矩形 12"/>
          <p:cNvSpPr/>
          <p:nvPr>
            <p:custDataLst>
              <p:tags r:id="rId7"/>
            </p:custDataLst>
          </p:nvPr>
        </p:nvSpPr>
        <p:spPr>
          <a:xfrm>
            <a:off x="972659" y="4723101"/>
            <a:ext cx="4918283" cy="124163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36" name="矩形 17"/>
          <p:cNvSpPr/>
          <p:nvPr>
            <p:custDataLst>
              <p:tags r:id="rId8"/>
            </p:custDataLst>
          </p:nvPr>
        </p:nvSpPr>
        <p:spPr>
          <a:xfrm>
            <a:off x="608330" y="4723101"/>
            <a:ext cx="177674" cy="124163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38" name="文本框 19"/>
          <p:cNvSpPr txBox="1"/>
          <p:nvPr>
            <p:custDataLst>
              <p:tags r:id="rId9"/>
            </p:custDataLst>
          </p:nvPr>
        </p:nvSpPr>
        <p:spPr>
          <a:xfrm>
            <a:off x="1160596" y="4830218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智能化和数字化转型：利用先进技术提高生产效率和竞争力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矩形 49"/>
          <p:cNvSpPr/>
          <p:nvPr>
            <p:custDataLst>
              <p:tags r:id="rId10"/>
            </p:custDataLst>
          </p:nvPr>
        </p:nvSpPr>
        <p:spPr>
          <a:xfrm>
            <a:off x="6659519" y="1775118"/>
            <a:ext cx="4918283" cy="124163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42" name="矩形 26"/>
          <p:cNvSpPr/>
          <p:nvPr>
            <p:custDataLst>
              <p:tags r:id="rId11"/>
            </p:custDataLst>
          </p:nvPr>
        </p:nvSpPr>
        <p:spPr>
          <a:xfrm>
            <a:off x="6295191" y="1775118"/>
            <a:ext cx="177674" cy="124163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44" name="文本框 27"/>
          <p:cNvSpPr txBox="1"/>
          <p:nvPr>
            <p:custDataLst>
              <p:tags r:id="rId12"/>
            </p:custDataLst>
          </p:nvPr>
        </p:nvSpPr>
        <p:spPr>
          <a:xfrm>
            <a:off x="6847457" y="1882236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社会责任与可持续发展：关注环境保护、社会公益等方面，实现长期发展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矩形 64"/>
          <p:cNvSpPr/>
          <p:nvPr>
            <p:custDataLst>
              <p:tags r:id="rId13"/>
            </p:custDataLst>
          </p:nvPr>
        </p:nvSpPr>
        <p:spPr>
          <a:xfrm>
            <a:off x="6659519" y="3249110"/>
            <a:ext cx="4918283" cy="124163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48" name="矩形 65"/>
          <p:cNvSpPr/>
          <p:nvPr>
            <p:custDataLst>
              <p:tags r:id="rId14"/>
            </p:custDataLst>
          </p:nvPr>
        </p:nvSpPr>
        <p:spPr>
          <a:xfrm>
            <a:off x="6295191" y="3249110"/>
            <a:ext cx="177674" cy="124163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50" name="文本框 66"/>
          <p:cNvSpPr txBox="1"/>
          <p:nvPr>
            <p:custDataLst>
              <p:tags r:id="rId15"/>
            </p:custDataLst>
          </p:nvPr>
        </p:nvSpPr>
        <p:spPr>
          <a:xfrm>
            <a:off x="6847457" y="3356227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培养未来领导者：注重人才培养和选拔，为未来发展储备优秀人才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486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7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7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7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7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7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7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7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7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custom20230917_7*l_h_i*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7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7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7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17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7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4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4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4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4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4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4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4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4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5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0_4*l_h_f*1_5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0_4*l_h_a*1_5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5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1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70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0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4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2023-12-19T16:29:40Z</dcterms:created>
  <dcterms:modified xsi:type="dcterms:W3CDTF">2023-12-19T16:29:40Z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132bba92c05540a38c79ef133c6353d5_21</vt:lpwstr>
  </property>
</Properties>
</file>