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34" r:id="rId1"/>
    <p:sldMasterId id="2147485571" r:id="rId2"/>
  </p:sldMasterIdLst>
  <p:notesMasterIdLst>
    <p:notesMasterId r:id="rId3"/>
  </p:notesMasterIdLst>
  <p:sldIdLst>
    <p:sldId id="1083" r:id="rId4"/>
    <p:sldId id="1088" r:id="rId5"/>
    <p:sldId id="1092" r:id="rId6"/>
    <p:sldId id="1095" r:id="rId7"/>
    <p:sldId id="1098" r:id="rId8"/>
    <p:sldId id="1101" r:id="rId9"/>
    <p:sldId id="1104" r:id="rId10"/>
    <p:sldId id="1107" r:id="rId11"/>
    <p:sldId id="1110" r:id="rId12"/>
    <p:sldId id="1113" r:id="rId13"/>
    <p:sldId id="1116" r:id="rId14"/>
    <p:sldId id="1119" r:id="rId15"/>
    <p:sldId id="1122" r:id="rId16"/>
    <p:sldId id="1125" r:id="rId17"/>
    <p:sldId id="1128" r:id="rId18"/>
    <p:sldId id="1131" r:id="rId19"/>
    <p:sldId id="1134" r:id="rId20"/>
    <p:sldId id="1137" r:id="rId21"/>
    <p:sldId id="1140" r:id="rId22"/>
    <p:sldId id="1143" r:id="rId23"/>
    <p:sldId id="1146" r:id="rId24"/>
    <p:sldId id="1149" r:id="rId25"/>
    <p:sldId id="1152" r:id="rId26"/>
    <p:sldId id="1155" r:id="rId27"/>
    <p:sldId id="1158" r:id="rId28"/>
    <p:sldId id="1161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35" r:id="rId1"/>
    <p:sldLayoutId id="2147485536" r:id="rId2"/>
    <p:sldLayoutId id="2147485537" r:id="rId3"/>
    <p:sldLayoutId id="2147485538" r:id="rId4"/>
    <p:sldLayoutId id="2147485539" r:id="rId5"/>
    <p:sldLayoutId id="2147485540" r:id="rId6"/>
    <p:sldLayoutId id="2147485541" r:id="rId7"/>
    <p:sldLayoutId id="2147485542" r:id="rId8"/>
    <p:sldLayoutId id="2147485543" r:id="rId9"/>
    <p:sldLayoutId id="2147485544" r:id="rId10"/>
    <p:sldLayoutId id="21474855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5572" r:id="rId1"/>
    <p:sldLayoutId id="2147485573" r:id="rId2"/>
    <p:sldLayoutId id="2147485574" r:id="rId3"/>
    <p:sldLayoutId id="2147485575" r:id="rId4"/>
    <p:sldLayoutId id="2147485576" r:id="rId5"/>
    <p:sldLayoutId id="2147485577" r:id="rId6"/>
    <p:sldLayoutId id="2147485578" r:id="rId7"/>
    <p:sldLayoutId id="2147485579" r:id="rId8"/>
    <p:sldLayoutId id="2147485580" r:id="rId9"/>
    <p:sldLayoutId id="2147485581" r:id="rId10"/>
    <p:sldLayoutId id="214748558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tags" Target="../tags/tag234.xml"/><Relationship Id="rId22" Type="http://schemas.openxmlformats.org/officeDocument/2006/relationships/tags" Target="../tags/tag235.xml"/><Relationship Id="rId23" Type="http://schemas.openxmlformats.org/officeDocument/2006/relationships/tags" Target="../tags/tag236.xml"/><Relationship Id="rId24" Type="http://schemas.openxmlformats.org/officeDocument/2006/relationships/tags" Target="../tags/tag237.xml"/><Relationship Id="rId25" Type="http://schemas.openxmlformats.org/officeDocument/2006/relationships/tags" Target="../tags/tag238.xml"/><Relationship Id="rId26" Type="http://schemas.openxmlformats.org/officeDocument/2006/relationships/tags" Target="../tags/tag239.xml"/><Relationship Id="rId27" Type="http://schemas.openxmlformats.org/officeDocument/2006/relationships/tags" Target="../tags/tag240.xml"/><Relationship Id="rId28" Type="http://schemas.openxmlformats.org/officeDocument/2006/relationships/tags" Target="../tags/tag241.xml"/><Relationship Id="rId29" Type="http://schemas.openxmlformats.org/officeDocument/2006/relationships/tags" Target="../tags/tag242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tags" Target="../tags/tag275.xml"/><Relationship Id="rId22" Type="http://schemas.openxmlformats.org/officeDocument/2006/relationships/tags" Target="../tags/tag276.xml"/><Relationship Id="rId23" Type="http://schemas.openxmlformats.org/officeDocument/2006/relationships/tags" Target="../tags/tag277.xml"/><Relationship Id="rId24" Type="http://schemas.openxmlformats.org/officeDocument/2006/relationships/tags" Target="../tags/tag278.xml"/><Relationship Id="rId25" Type="http://schemas.openxmlformats.org/officeDocument/2006/relationships/tags" Target="../tags/tag279.xml"/><Relationship Id="rId26" Type="http://schemas.openxmlformats.org/officeDocument/2006/relationships/tags" Target="../tags/tag280.xml"/><Relationship Id="rId27" Type="http://schemas.openxmlformats.org/officeDocument/2006/relationships/tags" Target="../tags/tag281.xml"/><Relationship Id="rId28" Type="http://schemas.openxmlformats.org/officeDocument/2006/relationships/tags" Target="../tags/tag282.xml"/><Relationship Id="rId29" Type="http://schemas.openxmlformats.org/officeDocument/2006/relationships/tags" Target="../tags/tag283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小学生性别教育的重要性与挑战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性别教育的重要性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性别教育的挑战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结论与展望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应对策略与建议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案例分析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性别教育的重要性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促进性别平等观念的形成</a:t>
            </a:r>
            <a:endParaRPr altLang="en-US" lang="zh-CN"/>
          </a:p>
        </p:txBody>
      </p:sp>
      <p:sp>
        <p:nvSpPr>
          <p:cNvPr id="10490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性别平等观念的形成有助于消除性别歧视，促进社会公平正义。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性别平等观念的形成有助于提高女性的社会地位，增强女性的自信心和自尊心。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性别平等观念的形成有助于培养孩子们的平等意识和尊重意识，促进人际关系的和谐发展。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性别平等观念的形成有助于推动社会的进步和发展，提高整个社会的文明程度。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培养健康的性心理和性价值观</a:t>
            </a:r>
            <a:endParaRPr altLang="en-US" lang="zh-CN"/>
          </a:p>
        </p:txBody>
      </p:sp>
      <p:sp>
        <p:nvSpPr>
          <p:cNvPr id="10490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性别教育有助于培养健康的性心理，增强自我认知和性别认同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性别教育有助于树立正确的性价值观，弘扬尊重、平等和包容的价值观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性别教育有助于预防性侵犯和性骚扰等性暴力行为，保护儿童和青少年权益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性别教育有助于提高个人素质和社会文明程度，促进社会和谐发展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预防性骚扰和性侵害的发生</a:t>
            </a:r>
            <a:endParaRPr altLang="en-US" lang="zh-CN"/>
          </a:p>
        </p:txBody>
      </p:sp>
      <p:sp>
        <p:nvSpPr>
          <p:cNvPr id="104912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性别教育有助于提高小学生的自我保护意识，预防性骚扰和性侵害的发生。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性别教育能够让小学生了解自己的身体和权利，学会拒绝不适当的身体接触。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性别教育有助于培养小学生的健康人格和价值观，增强自信和自尊。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性别教育有助于建立良好的人际关系，减少校园暴力和欺凌现象的发生。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提高自我保护意识和能力</a:t>
            </a:r>
            <a:endParaRPr altLang="en-US" lang="zh-CN"/>
          </a:p>
        </p:txBody>
      </p:sp>
      <p:sp>
        <p:nvSpPr>
          <p:cNvPr id="10491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性别教育有助于小学生认识到自己的身体是宝贵的，学会珍惜和爱护自己的身体。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通过性别教育，小学生可以了解性侵犯、性骚扰等行为的危害，学会拒绝不适当的身体接触。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小学生应该了解自己的权利和安全，知道如何寻求帮助和支持，增强自我保护的意识和能力。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性别教育有助于培养小学生的自尊、自信和自我价值感，从而更好地应对生活中的挑战和困难。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性别教育的挑战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传统观念的束缚</a:t>
            </a:r>
            <a:endParaRPr altLang="en-US" lang="zh-CN"/>
          </a:p>
        </p:txBody>
      </p:sp>
      <p:sp>
        <p:nvSpPr>
          <p:cNvPr id="10493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学校教育：教师对性别教育的重视程度和教学方法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社会舆论：对性别议题的偏见和歧视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性别刻板印象：社会对男女性别角色的固有认知和期待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家庭教育：家长对性别教育的态度和观念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教育资源的不足</a:t>
            </a:r>
            <a:endParaRPr altLang="en-US" lang="zh-CN"/>
          </a:p>
        </p:txBody>
      </p:sp>
      <p:sp>
        <p:nvSpPr>
          <p:cNvPr id="10493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缺乏专业的教师培训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教材和课程资源有限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缺乏针对不同性别的教育方法和策略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缺乏对性别教育重要性的认识和重视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教育方法的局限</a:t>
            </a:r>
            <a:endParaRPr altLang="en-US" lang="zh-CN"/>
          </a:p>
        </p:txBody>
      </p:sp>
      <p:sp>
        <p:nvSpPr>
          <p:cNvPr id="10494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教育资源的不足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传统教育观念的束缚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缺乏专业师资力量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家庭教育的缺失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家庭和社会环境的制约</a:t>
            </a:r>
            <a:endParaRPr altLang="en-US" lang="zh-CN"/>
          </a:p>
        </p:txBody>
      </p:sp>
      <p:sp>
        <p:nvSpPr>
          <p:cNvPr id="10495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社会舆论压力：对性别教育的误解和偏见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传统观念的影响：家庭和社会对性别角色的刻板印象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教育资源不足：缺乏专业的教师和教材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家庭教育缺失：家长缺乏性别教育意识和知识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强化政策支持与引导</a:t>
            </a:r>
            <a:endParaRPr altLang="en-US" lang="zh-CN"/>
          </a:p>
        </p:txBody>
      </p:sp>
      <p:sp>
        <p:nvSpPr>
          <p:cNvPr id="10496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制定相关政策，明确性别教育的重要性和目标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加大对性别教育的投入，提高教育资源分配的公平性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建立监测与评估机制，定期对性别教育进行评估和反馈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鼓励社会各界参与，形成全社会共同关注和推动的氛围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增加教育投入和资源</a:t>
            </a:r>
            <a:endParaRPr altLang="en-US" lang="zh-CN"/>
          </a:p>
        </p:txBody>
      </p:sp>
      <p:sp>
        <p:nvSpPr>
          <p:cNvPr id="104969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增加性别教育课程和教材的开发与推广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鼓励社会各界参与和支持性别教育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建立性别平等教育评价体系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提高教师培训和教育资源的投入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创新教育方法和手段</a:t>
            </a:r>
            <a:endParaRPr altLang="en-US" lang="zh-CN"/>
          </a:p>
        </p:txBody>
      </p:sp>
      <p:sp>
        <p:nvSpPr>
          <p:cNvPr id="10497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利用多媒体和网络资源，提高学生学习兴趣和参与度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引入性别平等教育课程，引导学生树立正确性别观念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开展多样化的教学活动，如角色扮演、小组讨论等，鼓励学生互动交流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加强家校合作，共同关注学生的性别教育问题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加强家庭、学校和社会的合作</a:t>
            </a:r>
            <a:endParaRPr altLang="en-US" lang="zh-CN"/>
          </a:p>
        </p:txBody>
      </p:sp>
      <p:sp>
        <p:nvSpPr>
          <p:cNvPr id="10498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家庭：父母应关注孩子的性别观念，培养平等、尊重的态度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合作：家庭、学校和社会应加强合作，共同推进性别教育的进步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社会：媒体应传播性别平等的理念，减少刻板印象和歧视，营造平等的社会氛围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学校：教师需注意性别教育的平衡，避免刻板印象，引导学生树立正确的性别观念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成功的教育经验分享</a:t>
            </a:r>
            <a:endParaRPr altLang="en-US" lang="zh-CN"/>
          </a:p>
        </p:txBody>
      </p:sp>
      <p:sp>
        <p:nvSpPr>
          <p:cNvPr id="10500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案例名称：性别平等教育项目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实施者：某小学教师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实施过程：通过课堂讲解、互动游戏等方式，引导学生认识性别差异，培养平等意识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实施效果：学生性别观念明显改善，校园氛围更加和谐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性别教育实践中的问题与反思</a:t>
            </a:r>
            <a:endParaRPr altLang="en-US" lang="zh-CN"/>
          </a:p>
        </p:txBody>
      </p:sp>
      <p:sp>
        <p:nvSpPr>
          <p:cNvPr id="10500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反思与改进：加强教育者的培训、更新教材和教学方法、增加家长的参与等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案例介绍：某小学在性别教育中的实践情况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问题分析：教育者对性别教育的认知不足、教材和教学方法不当等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结论：性别教育实践中的问题需要引起重视并采取有效措施进行改进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性别教育优秀课程和教材的介绍</a:t>
            </a:r>
            <a:endParaRPr altLang="en-US" lang="zh-CN"/>
          </a:p>
        </p:txBody>
      </p:sp>
      <p:sp>
        <p:nvSpPr>
          <p:cNvPr id="10501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性别平等教育课程：强调男女平等，反对性别歧视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性别角色教育课程：引导学生认识性别角色的多样性，培养平等、尊重的价值观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性别意识教育课程：帮助学生认识自我，培养自尊、自信、自爱的品质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性别关系教育课程：引导学生正确处理男女之间的关系，培养健康的人际交往能力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2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性别教育的重要性和挑战并存</a:t>
            </a:r>
            <a:endParaRPr altLang="en-US" lang="zh-CN"/>
          </a:p>
        </p:txBody>
      </p:sp>
      <p:sp>
        <p:nvSpPr>
          <p:cNvPr id="105027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性别教育对小学生个体发展的重要性不可忽视，有助于培养健康人格和促进性别平等意识。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8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性别教育在实施过程中面临诸多挑战，如传统观念束缚、教育资源不均衡等。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8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应对挑战需要全社会的共同努力，加强政策支持、提高教育工作者素质、强化家庭教育等。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展望未来，性别教育将不断完善和发展，为小学生健康成长创造更加有利的环境。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需要全社会的共同努力和支持</a:t>
            </a:r>
            <a:endParaRPr altLang="en-US" lang="zh-CN"/>
          </a:p>
        </p:txBody>
      </p:sp>
      <p:sp>
        <p:nvSpPr>
          <p:cNvPr id="10503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家庭、学校和社区共同参与，提供良好的性别教育环境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5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媒体和舆论引导公众正确认识性别教育，消除偏见和歧视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6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政策制定者制定相关政策和法规，保障性别教育的实施和推进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6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6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学术界开展深入研究，为性别教育提供科学依据和理论支持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展望未来性别教育的趋势和发展</a:t>
            </a:r>
            <a:endParaRPr altLang="en-US" lang="zh-CN"/>
          </a:p>
        </p:txBody>
      </p:sp>
      <p:sp>
        <p:nvSpPr>
          <p:cNvPr id="10504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性别教育将更加重视多元化和包容性，以培养孩子们的平等意识和尊重他人的品质。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随着科技的发展，将会有更多的创新教学方式和方法应用于性别教育中，以提高教育效果和孩子们的接受度。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政府和社会将更加重视性别教育，增加投入和资源，以推动性别教育的普及和提高教育质量。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未来的性别教育将更加注重实证研究和数据分析，以科学的方法评估教育效果和改进教学方式。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8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8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6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8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2024-01-05T11:03:18Z</dcterms:created>
  <dcterms:modified xsi:type="dcterms:W3CDTF">2024-01-05T11:03:18Z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be4d1b24174e4b5bbabb6d9a9b10cb79_21</vt:lpwstr>
  </property>
</Properties>
</file>