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8520" r:id="rId1"/>
    <p:sldMasterId id="2147498557" r:id="rId2"/>
  </p:sldMasterIdLst>
  <p:notesMasterIdLst>
    <p:notesMasterId r:id="rId3"/>
  </p:notesMasterIdLst>
  <p:sldIdLst>
    <p:sldId id="6838" r:id="rId4"/>
    <p:sldId id="6841" r:id="rId5"/>
    <p:sldId id="6844" r:id="rId6"/>
    <p:sldId id="6847" r:id="rId7"/>
    <p:sldId id="6850" r:id="rId8"/>
    <p:sldId id="6853" r:id="rId9"/>
    <p:sldId id="6856" r:id="rId10"/>
    <p:sldId id="6859" r:id="rId11"/>
    <p:sldId id="6862" r:id="rId12"/>
    <p:sldId id="6865" r:id="rId13"/>
    <p:sldId id="6868" r:id="rId14"/>
    <p:sldId id="6871" r:id="rId15"/>
    <p:sldId id="6874" r:id="rId16"/>
    <p:sldId id="6877" r:id="rId17"/>
    <p:sldId id="6880" r:id="rId18"/>
    <p:sldId id="6883" r:id="rId19"/>
    <p:sldId id="6886" r:id="rId20"/>
    <p:sldId id="6889" r:id="rId21"/>
    <p:sldId id="6892" r:id="rId22"/>
    <p:sldId id="6895" r:id="rId23"/>
    <p:sldId id="6898" r:id="rId24"/>
    <p:sldId id="6901" r:id="rId25"/>
    <p:sldId id="6904" r:id="rId26"/>
    <p:sldId id="6907" r:id="rId27"/>
    <p:sldId id="6910" r:id="rId28"/>
    <p:sldId id="6913" r:id="rId29"/>
    <p:sldId id="6916" r:id="rId30"/>
    <p:sldId id="6919"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tags" Target="../tags/tag6.xml"/><Relationship Id="rId3" Type="http://schemas.openxmlformats.org/officeDocument/2006/relationships/tags" Target="../tags/tag7.xml"/><Relationship Id="rId4" Type="http://schemas.openxmlformats.org/officeDocument/2006/relationships/tags" Target="../tags/tag8.xml"/><Relationship Id="rId5" Type="http://schemas.openxmlformats.org/officeDocument/2006/relationships/tags" Target="../tags/tag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image" Target="../media/image2.jpeg"/><Relationship Id="rId3" Type="http://schemas.openxmlformats.org/officeDocument/2006/relationships/tags" Target="../tags/tag11.xml"/><Relationship Id="rId4" Type="http://schemas.openxmlformats.org/officeDocument/2006/relationships/tags" Target="../tags/tag12.xml"/><Relationship Id="rId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1.jpe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3.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33" name=""/>
        <p:cNvGrpSpPr/>
        <p:nvPr/>
      </p:nvGrpSpPr>
      <p:grpSpPr>
        <a:xfrm>
          <a:off x="0" y="0"/>
          <a:ext cx="0" cy="0"/>
          <a:chOff x="0" y="0"/>
          <a:chExt cx="0" cy="0"/>
        </a:xfrm>
      </p:grpSpPr>
      <p:pic>
        <p:nvPicPr>
          <p:cNvPr id="2097155"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6" name="标题 1"/>
          <p:cNvSpPr>
            <a:spLocks noGrp="1"/>
          </p:cNvSpPr>
          <p:nvPr>
            <p:ph type="ctrTitle" hasCustomPrompt="1"/>
            <p:custDataLst>
              <p:tags r:id="rId3"/>
            </p:custDataLst>
          </p:nvPr>
        </p:nvSpPr>
        <p:spPr>
          <a:xfrm>
            <a:off x="2292545" y="1840534"/>
            <a:ext cx="7601258" cy="1987554"/>
          </a:xfrm>
        </p:spPr>
        <p:txBody>
          <a:bodyPr anchor="t">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编辑标题样式</a:t>
            </a:r>
            <a:endParaRPr altLang="en-US" dirty="0" lang="zh-CN"/>
          </a:p>
        </p:txBody>
      </p:sp>
      <p:sp>
        <p:nvSpPr>
          <p:cNvPr id="1048668" name="副标题 2"/>
          <p:cNvSpPr>
            <a:spLocks noGrp="1"/>
          </p:cNvSpPr>
          <p:nvPr>
            <p:ph type="subTitle" idx="1"/>
            <p:custDataLst>
              <p:tags r:id="rId4"/>
            </p:custDataLst>
          </p:nvPr>
        </p:nvSpPr>
        <p:spPr>
          <a:xfrm>
            <a:off x="2292545" y="4102538"/>
            <a:ext cx="7601258" cy="711200"/>
          </a:xfrm>
        </p:spPr>
        <p:txBody>
          <a:bodyPr>
            <a:normAutofit/>
          </a:bodyPr>
          <a:lstStyle>
            <a:lvl1pPr algn="ctr" indent="0" marL="0">
              <a:lnSpc>
                <a:spcPct val="100000"/>
              </a:lnSpc>
              <a:buNone/>
              <a:defRPr sz="24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文本占位符 23"/>
          <p:cNvSpPr>
            <a:spLocks noGrp="1"/>
          </p:cNvSpPr>
          <p:nvPr>
            <p:ph type="body" sz="quarter" idx="17" hasCustomPrompt="1"/>
            <p:custDataLst>
              <p:tags r:id="rId5"/>
            </p:custDataLst>
          </p:nvPr>
        </p:nvSpPr>
        <p:spPr>
          <a:xfrm>
            <a:off x="4721574" y="4834209"/>
            <a:ext cx="2743199"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2" name="标题 1"/>
          <p:cNvSpPr>
            <a:spLocks noGrp="1"/>
          </p:cNvSpPr>
          <p:nvPr>
            <p:ph type="title"/>
            <p:custDataLst>
              <p:tags r:id="rId1"/>
            </p:custDataLst>
          </p:nvPr>
        </p:nvSpPr>
        <p:spPr>
          <a:xfrm>
            <a:off x="1524000" y="360000"/>
            <a:ext cx="9829800" cy="864000"/>
          </a:xfrm>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2"/>
            </p:custDataLst>
          </p:nvPr>
        </p:nvSpPr>
        <p:spPr>
          <a:xfrm>
            <a:off x="1524000" y="1364400"/>
            <a:ext cx="98298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4"/>
            </p:custDataLst>
          </p:nvPr>
        </p:nvSpPr>
        <p:spPr/>
        <p:txBody>
          <a:bodyPr/>
          <a:p>
            <a:endParaRPr altLang="en-US" lang="zh-CN"/>
          </a:p>
        </p:txBody>
      </p:sp>
      <p:sp>
        <p:nvSpPr>
          <p:cNvPr id="104868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7" name=""/>
        <p:cNvGrpSpPr/>
        <p:nvPr/>
      </p:nvGrpSpPr>
      <p:grpSpPr>
        <a:xfrm>
          <a:off x="0" y="0"/>
          <a:ext cx="0" cy="0"/>
          <a:chOff x="0" y="0"/>
          <a:chExt cx="0" cy="0"/>
        </a:xfrm>
      </p:grpSpPr>
      <p:pic>
        <p:nvPicPr>
          <p:cNvPr id="2097157" name="图片 5"/>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2" name="标题 1"/>
          <p:cNvSpPr>
            <a:spLocks noGrp="1"/>
          </p:cNvSpPr>
          <p:nvPr>
            <p:ph type="title" hasCustomPrompt="1"/>
            <p:custDataLst>
              <p:tags r:id="rId3"/>
            </p:custDataLst>
          </p:nvPr>
        </p:nvSpPr>
        <p:spPr>
          <a:xfrm>
            <a:off x="4655999" y="919175"/>
            <a:ext cx="2880000" cy="1081088"/>
          </a:xfrm>
        </p:spPr>
        <p:txBody>
          <a:bodyPr anchor="b">
            <a:normAutofit/>
          </a:bodyPr>
          <a:lstStyle>
            <a:lvl1pPr algn="ctr">
              <a:defRPr sz="6600">
                <a:solidFill>
                  <a:schemeClr val="bg1"/>
                </a:solidFill>
              </a:defRPr>
            </a:lvl1pPr>
          </a:lstStyle>
          <a:p>
            <a:r>
              <a:rPr altLang="en-US" dirty="0" lang="zh-CN"/>
              <a:t>标题</a:t>
            </a:r>
            <a:endParaRPr altLang="en-US" dirty="0" lang="zh-CN"/>
          </a:p>
        </p:txBody>
      </p:sp>
      <p:sp>
        <p:nvSpPr>
          <p:cNvPr id="1048684" name="文本占位符 2"/>
          <p:cNvSpPr>
            <a:spLocks noGrp="1"/>
          </p:cNvSpPr>
          <p:nvPr>
            <p:ph type="body" idx="1" hasCustomPrompt="1"/>
            <p:custDataLst>
              <p:tags r:id="rId4"/>
            </p:custDataLst>
          </p:nvPr>
        </p:nvSpPr>
        <p:spPr>
          <a:xfrm>
            <a:off x="4656000" y="2089175"/>
            <a:ext cx="2880000" cy="504000"/>
          </a:xfrm>
        </p:spPr>
        <p:txBody>
          <a:bodyPr anchor="t">
            <a:normAutofit/>
          </a:bodyPr>
          <a:lstStyle>
            <a:lvl1pPr algn="ctr" indent="0" marL="0">
              <a:buNone/>
              <a:defRPr b="0" sz="1800">
                <a:solidFill>
                  <a:schemeClr val="bg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6" name="标题 1"/>
          <p:cNvSpPr>
            <a:spLocks noGrp="1"/>
          </p:cNvSpPr>
          <p:nvPr>
            <p:ph type="title" hasCustomPrompt="1"/>
            <p:custDataLst>
              <p:tags r:id="rId3"/>
            </p:custDataLst>
          </p:nvPr>
        </p:nvSpPr>
        <p:spPr>
          <a:xfrm>
            <a:off x="1526400" y="3381109"/>
            <a:ext cx="9144000" cy="1152000"/>
          </a:xfrm>
        </p:spPr>
        <p:txBody>
          <a:bodyPr anchor="b">
            <a:noAutofit/>
          </a:bodyPr>
          <a:lstStyle>
            <a:lvl1pPr algn="ctr">
              <a:defRPr sz="6600">
                <a:solidFill>
                  <a:schemeClr val="lt1">
                    <a:lumMod val="100000"/>
                  </a:schemeClr>
                </a:solidFill>
              </a:defRPr>
            </a:lvl1pPr>
          </a:lstStyle>
          <a:p>
            <a:r>
              <a:rPr altLang="en-US" dirty="0" lang="zh-CN"/>
              <a:t>单击此处编辑标题</a:t>
            </a:r>
            <a:endParaRPr altLang="en-US" dirty="0" lang="zh-CN"/>
          </a:p>
        </p:txBody>
      </p:sp>
      <p:sp>
        <p:nvSpPr>
          <p:cNvPr id="10486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8690" name="文本占位符 7"/>
          <p:cNvSpPr>
            <a:spLocks noGrp="1"/>
          </p:cNvSpPr>
          <p:nvPr>
            <p:ph type="body" sz="quarter" idx="13" hasCustomPrompt="1"/>
            <p:custDataLst>
              <p:tags r:id="rId5"/>
            </p:custDataLst>
          </p:nvPr>
        </p:nvSpPr>
        <p:spPr>
          <a:xfrm>
            <a:off x="1524000" y="2189693"/>
            <a:ext cx="9144000" cy="1148675"/>
          </a:xfrm>
        </p:spPr>
        <p:txBody>
          <a:bodyPr anchor="b">
            <a:noAutofit/>
          </a:bodyPr>
          <a:lstStyle>
            <a:lvl1pPr algn="ctr" indent="0" marL="0">
              <a:buNone/>
              <a:defRPr sz="8000">
                <a:solidFill>
                  <a:schemeClr val="lt1">
                    <a:lumMod val="100000"/>
                  </a:schemeClr>
                </a:solidFill>
                <a:latin typeface="Montserrat ExtraBold" panose="00000900000000000000" pitchFamily="2" charset="0"/>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694" name="内容占位符 2"/>
          <p:cNvSpPr>
            <a:spLocks noGrp="1"/>
          </p:cNvSpPr>
          <p:nvPr>
            <p:ph sz="half" idx="1"/>
            <p:custDataLst>
              <p:tags r:id="rId2"/>
            </p:custDataLst>
          </p:nvPr>
        </p:nvSpPr>
        <p:spPr>
          <a:xfrm>
            <a:off x="838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内容占位符 3"/>
          <p:cNvSpPr>
            <a:spLocks noGrp="1"/>
          </p:cNvSpPr>
          <p:nvPr>
            <p:ph sz="half" idx="2"/>
            <p:custDataLst>
              <p:tags r:id="rId3"/>
            </p:custDataLst>
          </p:nvPr>
        </p:nvSpPr>
        <p:spPr>
          <a:xfrm>
            <a:off x="6172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5"/>
          <p:cNvSpPr>
            <a:spLocks noGrp="1"/>
          </p:cNvSpPr>
          <p:nvPr>
            <p:ph type="ftr" sz="quarter" idx="11"/>
            <p:custDataLst>
              <p:tags r:id="rId5"/>
            </p:custDataLst>
          </p:nvPr>
        </p:nvSpPr>
        <p:spPr/>
        <p:txBody>
          <a:bodyPr/>
          <a:p>
            <a:endParaRPr altLang="en-US" lang="zh-CN"/>
          </a:p>
        </p:txBody>
      </p:sp>
      <p:sp>
        <p:nvSpPr>
          <p:cNvPr id="104870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70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3"/>
          <p:cNvSpPr>
            <a:spLocks noGrp="1"/>
          </p:cNvSpPr>
          <p:nvPr>
            <p:ph sz="half" idx="2"/>
            <p:custDataLst>
              <p:tags r:id="rId3"/>
            </p:custDataLst>
          </p:nvPr>
        </p:nvSpPr>
        <p:spPr>
          <a:xfrm>
            <a:off x="839788" y="2061275"/>
            <a:ext cx="5157787"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2" name="内容占位符 5"/>
          <p:cNvSpPr>
            <a:spLocks noGrp="1"/>
          </p:cNvSpPr>
          <p:nvPr>
            <p:ph sz="quarter" idx="4"/>
            <p:custDataLst>
              <p:tags r:id="rId5"/>
            </p:custDataLst>
          </p:nvPr>
        </p:nvSpPr>
        <p:spPr>
          <a:xfrm>
            <a:off x="6172200" y="2061275"/>
            <a:ext cx="5183188"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6" name="页脚占位符 7"/>
          <p:cNvSpPr>
            <a:spLocks noGrp="1"/>
          </p:cNvSpPr>
          <p:nvPr>
            <p:ph type="ftr" sz="quarter" idx="11"/>
            <p:custDataLst>
              <p:tags r:id="rId7"/>
            </p:custDataLst>
          </p:nvPr>
        </p:nvSpPr>
        <p:spPr/>
        <p:txBody>
          <a:bodyPr/>
          <a:p>
            <a:endParaRPr altLang="en-US" lang="zh-CN"/>
          </a:p>
        </p:txBody>
      </p:sp>
      <p:sp>
        <p:nvSpPr>
          <p:cNvPr id="104871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0" name="标题 1"/>
          <p:cNvSpPr>
            <a:spLocks noGrp="1"/>
          </p:cNvSpPr>
          <p:nvPr>
            <p:ph type="title"/>
            <p:custDataLst>
              <p:tags r:id="rId1"/>
            </p:custDataLst>
          </p:nvPr>
        </p:nvSpPr>
        <p:spPr>
          <a:xfrm>
            <a:off x="1992922" y="360000"/>
            <a:ext cx="9360877" cy="864000"/>
          </a:xfrm>
          <a:noFill/>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72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4" name="页脚占位符 3"/>
          <p:cNvSpPr>
            <a:spLocks noGrp="1"/>
          </p:cNvSpPr>
          <p:nvPr>
            <p:ph type="ftr" sz="quarter" idx="11"/>
            <p:custDataLst>
              <p:tags r:id="rId3"/>
            </p:custDataLst>
          </p:nvPr>
        </p:nvSpPr>
        <p:spPr/>
        <p:txBody>
          <a:bodyPr/>
          <a:p>
            <a:endParaRPr altLang="en-US" lang="zh-CN"/>
          </a:p>
        </p:txBody>
      </p:sp>
      <p:sp>
        <p:nvSpPr>
          <p:cNvPr id="104872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0" name="页脚占位符 2"/>
          <p:cNvSpPr>
            <a:spLocks noGrp="1"/>
          </p:cNvSpPr>
          <p:nvPr>
            <p:ph type="ftr" sz="quarter" idx="11"/>
            <p:custDataLst>
              <p:tags r:id="rId2"/>
            </p:custDataLst>
          </p:nvPr>
        </p:nvSpPr>
        <p:spPr/>
        <p:txBody>
          <a:bodyPr/>
          <a:p>
            <a:endParaRPr altLang="en-US" lang="zh-CN"/>
          </a:p>
        </p:txBody>
      </p:sp>
      <p:sp>
        <p:nvSpPr>
          <p:cNvPr id="104873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4" name="内容占位符 2"/>
          <p:cNvSpPr>
            <a:spLocks noGrp="1"/>
          </p:cNvSpPr>
          <p:nvPr>
            <p:ph idx="1"/>
            <p:custDataLst>
              <p:tags r:id="rId1"/>
            </p:custDataLst>
          </p:nvPr>
        </p:nvSpPr>
        <p:spPr>
          <a:xfrm>
            <a:off x="1688122" y="360000"/>
            <a:ext cx="9665677" cy="58176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8" name="页脚占位符 4"/>
          <p:cNvSpPr>
            <a:spLocks noGrp="1"/>
          </p:cNvSpPr>
          <p:nvPr>
            <p:ph type="ftr" sz="quarter" idx="11"/>
            <p:custDataLst>
              <p:tags r:id="rId3"/>
            </p:custDataLst>
          </p:nvPr>
        </p:nvSpPr>
        <p:spPr/>
        <p:txBody>
          <a:bodyPr/>
          <a:p>
            <a:endParaRPr altLang="en-US" lang="zh-CN"/>
          </a:p>
        </p:txBody>
      </p:sp>
      <p:sp>
        <p:nvSpPr>
          <p:cNvPr id="104874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1664676" y="360000"/>
            <a:ext cx="9690711" cy="864000"/>
          </a:xfrm>
        </p:spPr>
        <p:txBody>
          <a:bodyPr/>
          <a:lstStyle>
            <a:lvl1pPr>
              <a:defRPr>
                <a:solidFill>
                  <a:schemeClr val="accent1"/>
                </a:solidFill>
              </a:defRPr>
            </a:lvl1pPr>
          </a:lstStyle>
          <a:p>
            <a:r>
              <a:rPr altLang="en-US" dirty="0" lang="zh-CN"/>
              <a:t>单击此处编辑母版标题样式</a:t>
            </a:r>
            <a:endParaRPr altLang="en-US" dirty="0" lang="zh-CN"/>
          </a:p>
        </p:txBody>
      </p:sp>
      <p:sp>
        <p:nvSpPr>
          <p:cNvPr id="1048744" name="文本占位符 2"/>
          <p:cNvSpPr>
            <a:spLocks noGrp="1"/>
          </p:cNvSpPr>
          <p:nvPr>
            <p:ph type="body" idx="1" hasCustomPrompt="1"/>
            <p:custDataLst>
              <p:tags r:id="rId2"/>
            </p:custDataLst>
          </p:nvPr>
        </p:nvSpPr>
        <p:spPr>
          <a:xfrm>
            <a:off x="1662964" y="1296000"/>
            <a:ext cx="9689248" cy="576000"/>
          </a:xfrm>
        </p:spPr>
        <p:txBody>
          <a:bodyPr anchor="t"/>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8" name="页脚占位符 7"/>
          <p:cNvSpPr>
            <a:spLocks noGrp="1"/>
          </p:cNvSpPr>
          <p:nvPr>
            <p:ph type="ftr" sz="quarter" idx="11"/>
            <p:custDataLst>
              <p:tags r:id="rId4"/>
            </p:custDataLst>
          </p:nvPr>
        </p:nvSpPr>
        <p:spPr/>
        <p:txBody>
          <a:bodyPr/>
          <a:p>
            <a:endParaRPr altLang="en-US" lang="zh-CN"/>
          </a:p>
        </p:txBody>
      </p:sp>
      <p:sp>
        <p:nvSpPr>
          <p:cNvPr id="104875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53"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标题 1"/>
          <p:cNvSpPr>
            <a:spLocks noGrp="1"/>
          </p:cNvSpPr>
          <p:nvPr>
            <p:ph type="ctrTitle" hasCustomPrompt="1"/>
            <p:custDataLst>
              <p:tags r:id="rId3"/>
            </p:custDataLst>
          </p:nvPr>
        </p:nvSpPr>
        <p:spPr>
          <a:xfrm>
            <a:off x="2711116" y="1532672"/>
            <a:ext cx="6769768" cy="2139650"/>
          </a:xfrm>
        </p:spPr>
        <p:txBody>
          <a:bodyPr anchor="b">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编辑母版标题样式</a:t>
            </a:r>
            <a:endParaRPr altLang="en-US" dirty="0" lang="zh-CN"/>
          </a:p>
        </p:txBody>
      </p:sp>
      <p:sp>
        <p:nvSpPr>
          <p:cNvPr id="1048754" name="文本占位符 23"/>
          <p:cNvSpPr>
            <a:spLocks noGrp="1"/>
          </p:cNvSpPr>
          <p:nvPr>
            <p:ph type="body" sz="quarter" idx="17" hasCustomPrompt="1"/>
            <p:custDataLst>
              <p:tags r:id="rId4"/>
            </p:custDataLst>
          </p:nvPr>
        </p:nvSpPr>
        <p:spPr>
          <a:xfrm>
            <a:off x="4724400" y="4154172"/>
            <a:ext cx="2743200"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0.xml"/><Relationship Id="rId13" Type="http://schemas.openxmlformats.org/officeDocument/2006/relationships/image" Target="../media/image4.jpeg"/><Relationship Id="rId14" Type="http://schemas.openxmlformats.org/officeDocument/2006/relationships/tags" Target="../tags/tag51.xml"/><Relationship Id="rId15" Type="http://schemas.openxmlformats.org/officeDocument/2006/relationships/tags" Target="../tags/tag52.xml"/><Relationship Id="rId16" Type="http://schemas.openxmlformats.org/officeDocument/2006/relationships/tags" Target="../tags/tag53.xml"/><Relationship Id="rId17" Type="http://schemas.openxmlformats.org/officeDocument/2006/relationships/tags" Target="../tags/tag54.xml"/><Relationship Id="rId18" Type="http://schemas.openxmlformats.org/officeDocument/2006/relationships/tags" Target="../tags/tag55.xml"/><Relationship Id="rId19" Type="http://schemas.openxmlformats.org/officeDocument/2006/relationships/tags" Target="../tags/tag5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8521" r:id="rId1"/>
    <p:sldLayoutId id="2147498522" r:id="rId2"/>
    <p:sldLayoutId id="2147498523" r:id="rId3"/>
    <p:sldLayoutId id="2147498524" r:id="rId4"/>
    <p:sldLayoutId id="2147498525" r:id="rId5"/>
    <p:sldLayoutId id="2147498526" r:id="rId6"/>
    <p:sldLayoutId id="2147498527" r:id="rId7"/>
    <p:sldLayoutId id="2147498528" r:id="rId8"/>
    <p:sldLayoutId id="2147498529" r:id="rId9"/>
    <p:sldLayoutId id="2147498530" r:id="rId10"/>
    <p:sldLayoutId id="214749853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占位符 1"/>
          <p:cNvSpPr>
            <a:spLocks noGrp="1"/>
          </p:cNvSpPr>
          <p:nvPr>
            <p:ph type="title"/>
            <p:custDataLst>
              <p:tags r:id="rId14"/>
            </p:custDataLst>
          </p:nvPr>
        </p:nvSpPr>
        <p:spPr>
          <a:xfrm>
            <a:off x="1664676" y="360000"/>
            <a:ext cx="9689123"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664676" y="1364400"/>
            <a:ext cx="9689123"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8558" r:id="rId1"/>
    <p:sldLayoutId id="2147498559" r:id="rId2"/>
    <p:sldLayoutId id="2147498560" r:id="rId3"/>
    <p:sldLayoutId id="2147498561" r:id="rId4"/>
    <p:sldLayoutId id="2147498562" r:id="rId5"/>
    <p:sldLayoutId id="2147498563" r:id="rId6"/>
    <p:sldLayoutId id="2147498564" r:id="rId7"/>
    <p:sldLayoutId id="2147498565" r:id="rId8"/>
    <p:sldLayoutId id="2147498566" r:id="rId9"/>
    <p:sldLayoutId id="2147498567" r:id="rId10"/>
    <p:sldLayoutId id="2147498568" r:id="rId11"/>
  </p:sldLayoutIdLst>
  <p:txStyles>
    <p:titleStyle>
      <a:lvl1pPr algn="l" defTabSz="914400" eaLnBrk="1" hangingPunct="1" latinLnBrk="0" rtl="0">
        <a:lnSpc>
          <a:spcPct val="100000"/>
        </a:lnSpc>
        <a:spcBef>
          <a:spcPct val="0"/>
        </a:spcBef>
        <a:buNone/>
        <a:defRPr b="1" sz="32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accent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accent1"/>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accent1"/>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accent1"/>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accent1"/>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tags" Target="../tags/tag75.xml"/><Relationship Id="rId16" Type="http://schemas.openxmlformats.org/officeDocument/2006/relationships/tags" Target="../tags/tag76.xml"/><Relationship Id="rId17" Type="http://schemas.openxmlformats.org/officeDocument/2006/relationships/tags" Target="../tags/tag77.xml"/><Relationship Id="rId18" Type="http://schemas.openxmlformats.org/officeDocument/2006/relationships/tags" Target="../tags/tag78.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tags" Target="../tags/tag85.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tags" Target="../tags/tag90.xml"/><Relationship Id="rId6" Type="http://schemas.openxmlformats.org/officeDocument/2006/relationships/tags" Target="../tags/tag91.xml"/><Relationship Id="rId7" Type="http://schemas.openxmlformats.org/officeDocument/2006/relationships/tags" Target="../tags/tag92.xml"/><Relationship Id="rId8" Type="http://schemas.openxmlformats.org/officeDocument/2006/relationships/tags" Target="../tags/tag93.xml"/><Relationship Id="rId9" Type="http://schemas.openxmlformats.org/officeDocument/2006/relationships/tags" Target="../tags/tag94.xml"/><Relationship Id="rId10" Type="http://schemas.openxmlformats.org/officeDocument/2006/relationships/tags" Target="../tags/tag95.xml"/><Relationship Id="rId11" Type="http://schemas.openxmlformats.org/officeDocument/2006/relationships/tags" Target="../tags/tag96.xml"/><Relationship Id="rId12" Type="http://schemas.openxmlformats.org/officeDocument/2006/relationships/tags" Target="../tags/tag97.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tags" Target="../tags/tag102.xml"/><Relationship Id="rId6" Type="http://schemas.openxmlformats.org/officeDocument/2006/relationships/tags" Target="../tags/tag103.xml"/><Relationship Id="rId7" Type="http://schemas.openxmlformats.org/officeDocument/2006/relationships/tags" Target="../tags/tag104.xml"/><Relationship Id="rId8" Type="http://schemas.openxmlformats.org/officeDocument/2006/relationships/tags" Target="../tags/tag105.xml"/><Relationship Id="rId9" Type="http://schemas.openxmlformats.org/officeDocument/2006/relationships/tags" Target="../tags/tag106.xml"/><Relationship Id="rId10" Type="http://schemas.openxmlformats.org/officeDocument/2006/relationships/tags" Target="../tags/tag107.xml"/><Relationship Id="rId11" Type="http://schemas.openxmlformats.org/officeDocument/2006/relationships/tags" Target="../tags/tag108.xml"/><Relationship Id="rId12" Type="http://schemas.openxmlformats.org/officeDocument/2006/relationships/tags" Target="../tags/tag109.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tags" Target="../tags/tag161.xml"/><Relationship Id="rId8" Type="http://schemas.openxmlformats.org/officeDocument/2006/relationships/tags" Target="../tags/tag162.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tags" Target="../tags/tag202.xml"/><Relationship Id="rId14" Type="http://schemas.openxmlformats.org/officeDocument/2006/relationships/tags" Target="../tags/tag203.xml"/><Relationship Id="rId15" Type="http://schemas.openxmlformats.org/officeDocument/2006/relationships/tags" Target="../tags/tag204.xml"/><Relationship Id="rId16" Type="http://schemas.openxmlformats.org/officeDocument/2006/relationships/tags" Target="../tags/tag205.xml"/><Relationship Id="rId17" Type="http://schemas.openxmlformats.org/officeDocument/2006/relationships/tags" Target="../tags/tag206.xml"/><Relationship Id="rId18" Type="http://schemas.openxmlformats.org/officeDocument/2006/relationships/tags" Target="../tags/tag207.xml"/><Relationship Id="rId19" Type="http://schemas.openxmlformats.org/officeDocument/2006/relationships/tags" Target="../tags/tag208.xml"/><Relationship Id="rId20" Type="http://schemas.openxmlformats.org/officeDocument/2006/relationships/tags" Target="../tags/tag209.xml"/><Relationship Id="rId21" Type="http://schemas.openxmlformats.org/officeDocument/2006/relationships/tags" Target="../tags/tag210.xml"/><Relationship Id="rId22" Type="http://schemas.openxmlformats.org/officeDocument/2006/relationships/tags" Target="../tags/tag211.xml"/><Relationship Id="rId23" Type="http://schemas.openxmlformats.org/officeDocument/2006/relationships/tags" Target="../tags/tag212.xml"/><Relationship Id="rId24" Type="http://schemas.openxmlformats.org/officeDocument/2006/relationships/tags" Target="../tags/tag213.xml"/><Relationship Id="rId25" Type="http://schemas.openxmlformats.org/officeDocument/2006/relationships/tags" Target="../tags/tag214.xml"/><Relationship Id="rId26" Type="http://schemas.openxmlformats.org/officeDocument/2006/relationships/tags" Target="../tags/tag215.xml"/><Relationship Id="rId27" Type="http://schemas.openxmlformats.org/officeDocument/2006/relationships/tags" Target="../tags/tag216.xml"/><Relationship Id="rId28" Type="http://schemas.openxmlformats.org/officeDocument/2006/relationships/tags" Target="../tags/tag217.xml"/><Relationship Id="rId29" Type="http://schemas.openxmlformats.org/officeDocument/2006/relationships/tags" Target="../tags/tag218.xml"/><Relationship Id="rId30"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tags" Target="../tags/tag258.xml"/><Relationship Id="rId14" Type="http://schemas.openxmlformats.org/officeDocument/2006/relationships/tags" Target="../tags/tag259.xml"/><Relationship Id="rId15" Type="http://schemas.openxmlformats.org/officeDocument/2006/relationships/tags" Target="../tags/tag260.xml"/><Relationship Id="rId16" Type="http://schemas.openxmlformats.org/officeDocument/2006/relationships/tags" Target="../tags/tag261.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tags" Target="../tags/tag321.xml"/><Relationship Id="rId14" Type="http://schemas.openxmlformats.org/officeDocument/2006/relationships/tags" Target="../tags/tag322.xml"/><Relationship Id="rId15" Type="http://schemas.openxmlformats.org/officeDocument/2006/relationships/tags" Target="../tags/tag323.xml"/><Relationship Id="rId16" Type="http://schemas.openxmlformats.org/officeDocument/2006/relationships/tags" Target="../tags/tag324.xml"/><Relationship Id="rId17" Type="http://schemas.openxmlformats.org/officeDocument/2006/relationships/tags" Target="../tags/tag325.xml"/><Relationship Id="rId18" Type="http://schemas.openxmlformats.org/officeDocument/2006/relationships/tags" Target="../tags/tag326.xml"/><Relationship Id="rId19" Type="http://schemas.openxmlformats.org/officeDocument/2006/relationships/tags" Target="../tags/tag327.xml"/><Relationship Id="rId20" Type="http://schemas.openxmlformats.org/officeDocument/2006/relationships/tags" Target="../tags/tag328.xml"/><Relationship Id="rId2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2292545" y="1840534"/>
            <a:ext cx="7601258" cy="1987554"/>
          </a:xfrm>
        </p:spPr>
        <p:txBody>
          <a:bodyPr/>
          <a:p>
            <a:r>
              <a:rPr altLang="en-US" dirty="0" lang="zh-CN"/>
              <a:t>初中教育的实验教学与科学探究</a:t>
            </a:r>
            <a:endParaRPr altLang="en-US" dirty="0" lang="zh-CN"/>
          </a:p>
        </p:txBody>
      </p:sp>
      <p:sp>
        <p:nvSpPr>
          <p:cNvPr id="1048650" name="副标题"/>
          <p:cNvSpPr>
            <a:spLocks noGrp="1"/>
          </p:cNvSpPr>
          <p:nvPr>
            <p:ph type="subTitle" idx="1"/>
            <p:custDataLst>
              <p:tags r:id="rId2"/>
            </p:custDataLst>
          </p:nvPr>
        </p:nvSpPr>
        <p:spPr>
          <a:xfrm>
            <a:off x="2292545" y="4102538"/>
            <a:ext cx="7601258" cy="711200"/>
          </a:xfrm>
        </p:spPr>
        <p:txBody>
          <a:bodyPr/>
          <a:p>
            <a:r>
              <a:rPr altLang="en-US" dirty="0" lang="zh-CN"/>
              <a:t>单击此处添加副标题</a:t>
            </a:r>
            <a:endParaRPr altLang="en-US" dirty="0" lang="zh-CN"/>
          </a:p>
        </p:txBody>
      </p:sp>
      <p:sp>
        <p:nvSpPr>
          <p:cNvPr id="1048652" name="文本占位符 23"/>
          <p:cNvSpPr>
            <a:spLocks noGrp="1"/>
          </p:cNvSpPr>
          <p:nvPr>
            <p:ph type="body" sz="quarter" idx="17"/>
            <p:custDataLst>
              <p:tags r:id="rId3"/>
            </p:custDataLst>
          </p:nvPr>
        </p:nvSpPr>
        <p:spPr>
          <a:xfrm>
            <a:off x="4721574" y="4834209"/>
            <a:ext cx="2743199" cy="504000"/>
          </a:xfrm>
        </p:spPr>
        <p:txBody>
          <a:bodyPr/>
          <a:p>
            <a:r>
              <a:rPr altLang="en-US" lang="zh-CN"/>
              <a:t>汇报人：</a:t>
            </a:r>
            <a:r>
              <a:rPr altLang="zh-CN" lang="en-US"/>
              <a:t>xxx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2" name="标题"/>
          <p:cNvSpPr>
            <a:spLocks noGrp="1"/>
          </p:cNvSpPr>
          <p:nvPr>
            <p:ph type="title"/>
            <p:custDataLst>
              <p:tags r:id="rId1"/>
            </p:custDataLst>
          </p:nvPr>
        </p:nvSpPr>
        <p:spPr>
          <a:xfrm>
            <a:off x="4655999" y="919175"/>
            <a:ext cx="2880000" cy="1081088"/>
          </a:xfrm>
        </p:spPr>
        <p:txBody>
          <a:bodyPr/>
          <a:p>
            <a:r>
              <a:rPr altLang="en-US" dirty="0" lang="zh-CN"/>
              <a:t>目录</a:t>
            </a:r>
            <a:endParaRPr altLang="en-US" dirty="0" lang="zh-CN"/>
          </a:p>
        </p:txBody>
      </p:sp>
      <p:sp>
        <p:nvSpPr>
          <p:cNvPr id="1048764" name="副标题"/>
          <p:cNvSpPr>
            <a:spLocks noGrp="1"/>
          </p:cNvSpPr>
          <p:nvPr>
            <p:ph type="body" idx="1"/>
            <p:custDataLst>
              <p:tags r:id="rId2"/>
            </p:custDataLst>
          </p:nvPr>
        </p:nvSpPr>
        <p:spPr>
          <a:xfrm>
            <a:off x="4656000" y="2089175"/>
            <a:ext cx="2880000" cy="504000"/>
          </a:xfrm>
        </p:spPr>
        <p:txBody>
          <a:bodyPr/>
          <a:p>
            <a:r>
              <a:rPr altLang="zh-CN" dirty="0" lang="en-US"/>
              <a:t>CONTENTS</a:t>
            </a:r>
            <a:endParaRPr altLang="en-US" dirty="0" lang="zh-CN"/>
          </a:p>
        </p:txBody>
      </p:sp>
      <p:sp>
        <p:nvSpPr>
          <p:cNvPr id="1048766" name="矩形: 圆角 7"/>
          <p:cNvSpPr/>
          <p:nvPr>
            <p:custDataLst>
              <p:tags r:id="rId3"/>
            </p:custDataLst>
          </p:nvPr>
        </p:nvSpPr>
        <p:spPr>
          <a:xfrm>
            <a:off x="32829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68" name="矩形: 圆角 10"/>
          <p:cNvSpPr/>
          <p:nvPr>
            <p:custDataLst>
              <p:tags r:id="rId4"/>
            </p:custDataLst>
          </p:nvPr>
        </p:nvSpPr>
        <p:spPr>
          <a:xfrm>
            <a:off x="2660650"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70" name="矩形: 圆角 13"/>
          <p:cNvSpPr/>
          <p:nvPr>
            <p:custDataLst>
              <p:tags r:id="rId5"/>
            </p:custDataLst>
          </p:nvPr>
        </p:nvSpPr>
        <p:spPr>
          <a:xfrm>
            <a:off x="499427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72" name="矩形: 圆角 16"/>
          <p:cNvSpPr/>
          <p:nvPr>
            <p:custDataLst>
              <p:tags r:id="rId6"/>
            </p:custDataLst>
          </p:nvPr>
        </p:nvSpPr>
        <p:spPr>
          <a:xfrm>
            <a:off x="732726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solidFill>
                <a:schemeClr val="accent1"/>
              </a:solidFill>
              <a:cs typeface="微软雅黑" panose="020B0503020204020204" charset="-122"/>
            </a:endParaRPr>
          </a:p>
        </p:txBody>
      </p:sp>
      <p:sp>
        <p:nvSpPr>
          <p:cNvPr id="1048774" name="文本框 14"/>
          <p:cNvSpPr txBox="1"/>
          <p:nvPr>
            <p:custDataLst>
              <p:tags r:id="rId7"/>
            </p:custDataLst>
          </p:nvPr>
        </p:nvSpPr>
        <p:spPr>
          <a:xfrm flipH="1">
            <a:off x="32829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1700" lang="zh-CN">
                <a:solidFill>
                  <a:schemeClr val="accent1"/>
                </a:solidFill>
                <a:effectLst/>
                <a:latin typeface="+mj-ea"/>
                <a:ea typeface="+mj-ea"/>
                <a:cs typeface="微软雅黑" panose="020B0503020204020204" charset="-122"/>
              </a:rPr>
              <a:t>初中教育中的实验教学</a:t>
            </a:r>
            <a:endParaRPr altLang="en-US" b="1" dirty="0" sz="1700" lang="zh-CN">
              <a:solidFill>
                <a:schemeClr val="accent1"/>
              </a:solidFill>
              <a:effectLst/>
              <a:latin typeface="+mj-ea"/>
              <a:ea typeface="+mj-ea"/>
              <a:cs typeface="微软雅黑" panose="020B0503020204020204" charset="-122"/>
            </a:endParaRPr>
          </a:p>
        </p:txBody>
      </p:sp>
      <p:sp>
        <p:nvSpPr>
          <p:cNvPr id="1048776" name="文本框 17"/>
          <p:cNvSpPr txBox="1"/>
          <p:nvPr>
            <p:custDataLst>
              <p:tags r:id="rId8"/>
            </p:custDataLst>
          </p:nvPr>
        </p:nvSpPr>
        <p:spPr>
          <a:xfrm>
            <a:off x="32829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One</a:t>
            </a:r>
            <a:endParaRPr altLang="zh-CN" dirty="0" sz="2000" lang="en-US">
              <a:solidFill>
                <a:schemeClr val="accent1"/>
              </a:solidFill>
              <a:latin typeface="+mj-ea"/>
              <a:ea typeface="+mj-ea"/>
              <a:cs typeface="微软雅黑" panose="020B0503020204020204" charset="-122"/>
            </a:endParaRPr>
          </a:p>
        </p:txBody>
      </p:sp>
      <p:sp>
        <p:nvSpPr>
          <p:cNvPr id="1048778" name="矩形: 圆角 16"/>
          <p:cNvSpPr/>
          <p:nvPr>
            <p:custDataLst>
              <p:tags r:id="rId9"/>
            </p:custDataLst>
          </p:nvPr>
        </p:nvSpPr>
        <p:spPr>
          <a:xfrm>
            <a:off x="966025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solidFill>
                <a:schemeClr val="accent1"/>
              </a:solidFill>
              <a:cs typeface="微软雅黑" panose="020B0503020204020204" charset="-122"/>
            </a:endParaRPr>
          </a:p>
        </p:txBody>
      </p:sp>
      <p:sp>
        <p:nvSpPr>
          <p:cNvPr id="1048780" name="文本框 14"/>
          <p:cNvSpPr txBox="1"/>
          <p:nvPr>
            <p:custDataLst>
              <p:tags r:id="rId10"/>
            </p:custDataLst>
          </p:nvPr>
        </p:nvSpPr>
        <p:spPr>
          <a:xfrm flipH="1">
            <a:off x="266128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1700" lang="zh-CN">
                <a:solidFill>
                  <a:schemeClr val="accent1"/>
                </a:solidFill>
                <a:effectLst/>
                <a:latin typeface="+mj-ea"/>
                <a:ea typeface="+mj-ea"/>
                <a:cs typeface="微软雅黑" panose="020B0503020204020204" charset="-122"/>
              </a:rPr>
              <a:t>科学探究在初中教育中的重要性</a:t>
            </a:r>
            <a:endParaRPr altLang="en-US" b="1" dirty="0" sz="1700" lang="zh-CN">
              <a:solidFill>
                <a:schemeClr val="accent1"/>
              </a:solidFill>
              <a:effectLst/>
              <a:latin typeface="+mj-ea"/>
              <a:ea typeface="+mj-ea"/>
              <a:cs typeface="微软雅黑" panose="020B0503020204020204" charset="-122"/>
            </a:endParaRPr>
          </a:p>
        </p:txBody>
      </p:sp>
      <p:sp>
        <p:nvSpPr>
          <p:cNvPr id="1048782" name="文本框 17"/>
          <p:cNvSpPr txBox="1"/>
          <p:nvPr>
            <p:custDataLst>
              <p:tags r:id="rId11"/>
            </p:custDataLst>
          </p:nvPr>
        </p:nvSpPr>
        <p:spPr>
          <a:xfrm>
            <a:off x="266128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Two</a:t>
            </a:r>
            <a:endParaRPr altLang="zh-CN" dirty="0" sz="2000" lang="en-US">
              <a:solidFill>
                <a:schemeClr val="accent1"/>
              </a:solidFill>
              <a:latin typeface="+mj-ea"/>
              <a:ea typeface="+mj-ea"/>
              <a:cs typeface="微软雅黑" panose="020B0503020204020204" charset="-122"/>
            </a:endParaRPr>
          </a:p>
        </p:txBody>
      </p:sp>
      <p:sp>
        <p:nvSpPr>
          <p:cNvPr id="1048784" name="文本框 14"/>
          <p:cNvSpPr txBox="1"/>
          <p:nvPr>
            <p:custDataLst>
              <p:tags r:id="rId12"/>
            </p:custDataLst>
          </p:nvPr>
        </p:nvSpPr>
        <p:spPr>
          <a:xfrm flipH="1">
            <a:off x="499427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1700" lang="zh-CN">
                <a:solidFill>
                  <a:schemeClr val="accent1"/>
                </a:solidFill>
                <a:effectLst/>
                <a:latin typeface="+mj-ea"/>
                <a:ea typeface="+mj-ea"/>
                <a:cs typeface="微软雅黑" panose="020B0503020204020204" charset="-122"/>
              </a:rPr>
              <a:t>实验教学与科学探究的结合</a:t>
            </a:r>
            <a:endParaRPr altLang="en-US" b="1" dirty="0" sz="1700" lang="zh-CN">
              <a:solidFill>
                <a:schemeClr val="accent1"/>
              </a:solidFill>
              <a:effectLst/>
              <a:latin typeface="+mj-ea"/>
              <a:ea typeface="+mj-ea"/>
              <a:cs typeface="微软雅黑" panose="020B0503020204020204" charset="-122"/>
            </a:endParaRPr>
          </a:p>
        </p:txBody>
      </p:sp>
      <p:sp>
        <p:nvSpPr>
          <p:cNvPr id="1048786" name="文本框 17"/>
          <p:cNvSpPr txBox="1"/>
          <p:nvPr>
            <p:custDataLst>
              <p:tags r:id="rId13"/>
            </p:custDataLst>
          </p:nvPr>
        </p:nvSpPr>
        <p:spPr>
          <a:xfrm>
            <a:off x="499427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Three</a:t>
            </a:r>
            <a:endParaRPr altLang="zh-CN" dirty="0" sz="2000" lang="en-US">
              <a:solidFill>
                <a:schemeClr val="accent1"/>
              </a:solidFill>
              <a:latin typeface="+mj-ea"/>
              <a:ea typeface="+mj-ea"/>
              <a:cs typeface="微软雅黑" panose="020B0503020204020204" charset="-122"/>
            </a:endParaRPr>
          </a:p>
        </p:txBody>
      </p:sp>
      <p:sp>
        <p:nvSpPr>
          <p:cNvPr id="1048788" name="文本框 14"/>
          <p:cNvSpPr txBox="1"/>
          <p:nvPr>
            <p:custDataLst>
              <p:tags r:id="rId14"/>
            </p:custDataLst>
          </p:nvPr>
        </p:nvSpPr>
        <p:spPr>
          <a:xfrm flipH="1">
            <a:off x="7327900"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1700" lang="zh-CN">
                <a:solidFill>
                  <a:schemeClr val="accent1"/>
                </a:solidFill>
                <a:effectLst/>
                <a:latin typeface="+mj-ea"/>
                <a:ea typeface="+mj-ea"/>
                <a:cs typeface="微软雅黑" panose="020B0503020204020204" charset="-122"/>
              </a:rPr>
              <a:t>初中教育中实验教学与科学探究的案例分析</a:t>
            </a:r>
            <a:endParaRPr altLang="en-US" b="1" dirty="0" sz="1700" lang="zh-CN">
              <a:solidFill>
                <a:schemeClr val="accent1"/>
              </a:solidFill>
              <a:effectLst/>
              <a:latin typeface="+mj-ea"/>
              <a:ea typeface="+mj-ea"/>
              <a:cs typeface="微软雅黑" panose="020B0503020204020204" charset="-122"/>
            </a:endParaRPr>
          </a:p>
        </p:txBody>
      </p:sp>
      <p:sp>
        <p:nvSpPr>
          <p:cNvPr id="1048790" name="文本框 17"/>
          <p:cNvSpPr txBox="1"/>
          <p:nvPr>
            <p:custDataLst>
              <p:tags r:id="rId15"/>
            </p:custDataLst>
          </p:nvPr>
        </p:nvSpPr>
        <p:spPr>
          <a:xfrm>
            <a:off x="7327900"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Four</a:t>
            </a:r>
            <a:endParaRPr altLang="zh-CN" dirty="0" sz="2000" lang="en-US">
              <a:solidFill>
                <a:schemeClr val="accent1"/>
              </a:solidFill>
              <a:latin typeface="+mj-ea"/>
              <a:ea typeface="+mj-ea"/>
              <a:cs typeface="微软雅黑" panose="020B0503020204020204" charset="-122"/>
            </a:endParaRPr>
          </a:p>
        </p:txBody>
      </p:sp>
      <p:sp>
        <p:nvSpPr>
          <p:cNvPr id="1048792" name="文本框 14"/>
          <p:cNvSpPr txBox="1"/>
          <p:nvPr>
            <p:custDataLst>
              <p:tags r:id="rId16"/>
            </p:custDataLst>
          </p:nvPr>
        </p:nvSpPr>
        <p:spPr>
          <a:xfrm flipH="1">
            <a:off x="9661525" y="5046156"/>
            <a:ext cx="2045970" cy="1136432"/>
          </a:xfrm>
          <a:prstGeom prst="rect"/>
          <a:noFill/>
        </p:spPr>
        <p:txBody>
          <a:bodyPr vert="horz" wrap="square">
            <a:normAutofit fontScale="74167"/>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初中教育中实验教学与科学探究的发展趋势与展望</a:t>
            </a:r>
            <a:endParaRPr altLang="en-US" b="1" dirty="0" sz="2400" lang="zh-CN">
              <a:solidFill>
                <a:schemeClr val="accent1"/>
              </a:solidFill>
              <a:effectLst/>
              <a:latin typeface="+mj-ea"/>
              <a:ea typeface="+mj-ea"/>
              <a:cs typeface="微软雅黑" panose="020B0503020204020204" charset="-122"/>
            </a:endParaRPr>
          </a:p>
        </p:txBody>
      </p:sp>
      <p:sp>
        <p:nvSpPr>
          <p:cNvPr id="1048794" name="文本框 17"/>
          <p:cNvSpPr txBox="1"/>
          <p:nvPr>
            <p:custDataLst>
              <p:tags r:id="rId17"/>
            </p:custDataLst>
          </p:nvPr>
        </p:nvSpPr>
        <p:spPr>
          <a:xfrm>
            <a:off x="966152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Five</a:t>
            </a:r>
            <a:endParaRPr altLang="zh-CN" dirty="0" sz="2000" lang="en-US">
              <a:solidFill>
                <a:schemeClr val="accent1"/>
              </a:solidFill>
              <a:latin typeface="+mj-ea"/>
              <a:ea typeface="+mj-ea"/>
              <a:cs typeface="微软雅黑" panose="020B0503020204020204" charset="-122"/>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6" name="标题"/>
          <p:cNvSpPr>
            <a:spLocks noGrp="1"/>
          </p:cNvSpPr>
          <p:nvPr>
            <p:ph type="title"/>
            <p:custDataLst>
              <p:tags r:id="rId1"/>
            </p:custDataLst>
          </p:nvPr>
        </p:nvSpPr>
        <p:spPr>
          <a:xfrm>
            <a:off x="1526400" y="3381109"/>
            <a:ext cx="9144000" cy="1152000"/>
          </a:xfrm>
        </p:spPr>
        <p:txBody>
          <a:bodyPr/>
          <a:p>
            <a:r>
              <a:rPr altLang="en-US" dirty="0" lang="zh-CN"/>
              <a:t>初中教育中的实验教学</a:t>
            </a:r>
            <a:endParaRPr altLang="en-US" dirty="0" lang="zh-CN"/>
          </a:p>
        </p:txBody>
      </p:sp>
      <p:sp>
        <p:nvSpPr>
          <p:cNvPr id="1048818" name="节编号"/>
          <p:cNvSpPr>
            <a:spLocks noGrp="1"/>
          </p:cNvSpPr>
          <p:nvPr>
            <p:ph type="body" sz="quarter" idx="13"/>
            <p:custDataLst>
              <p:tags r:id="rId2"/>
            </p:custDataLst>
          </p:nvPr>
        </p:nvSpPr>
        <p:spPr>
          <a:xfrm>
            <a:off x="1524000" y="2189693"/>
            <a:ext cx="9144000" cy="1148675"/>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4" name="标题 1"/>
          <p:cNvSpPr>
            <a:spLocks noGrp="1"/>
          </p:cNvSpPr>
          <p:nvPr>
            <p:ph type="title"/>
          </p:nvPr>
        </p:nvSpPr>
        <p:spPr/>
        <p:txBody>
          <a:bodyPr/>
          <a:p>
            <a:r>
              <a:rPr altLang="en-US" lang="zh-CN"/>
              <a:t>实验教学的意义</a:t>
            </a:r>
            <a:endParaRPr altLang="en-US" lang="zh-CN"/>
          </a:p>
        </p:txBody>
      </p:sp>
      <p:sp>
        <p:nvSpPr>
          <p:cNvPr id="1048846" name="正文"/>
          <p:cNvSpPr txBox="1"/>
          <p:nvPr>
            <p:custDataLst>
              <p:tags r:id="rId1"/>
            </p:custDataLst>
          </p:nvPr>
        </p:nvSpPr>
        <p:spPr>
          <a:xfrm>
            <a:off x="27260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培养实践操作能力：通过实验教学，学生可以亲自动手操作，培养实践能力和动手能力。</a:t>
            </a:r>
            <a:endParaRPr altLang="en-US" dirty="0" sz="1200" lang="zh-CN" spc="150">
              <a:solidFill>
                <a:schemeClr val="tx1">
                  <a:lumMod val="65000"/>
                  <a:lumOff val="35000"/>
                </a:schemeClr>
              </a:solidFill>
              <a:latin typeface="+mn-ea"/>
              <a:sym typeface="+mn-ea"/>
            </a:endParaRPr>
          </a:p>
        </p:txBody>
      </p:sp>
      <p:sp>
        <p:nvSpPr>
          <p:cNvPr id="1048848" name="正文"/>
          <p:cNvSpPr txBox="1"/>
          <p:nvPr>
            <p:custDataLst>
              <p:tags r:id="rId2"/>
            </p:custDataLst>
          </p:nvPr>
        </p:nvSpPr>
        <p:spPr>
          <a:xfrm>
            <a:off x="27260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加深理论理解：实验能够帮助学生更加深入地理解理论知识，将抽象的概念具体化。</a:t>
            </a:r>
            <a:endParaRPr altLang="en-US" dirty="0" sz="1200" lang="zh-CN" spc="150">
              <a:solidFill>
                <a:schemeClr val="tx1">
                  <a:lumMod val="65000"/>
                  <a:lumOff val="35000"/>
                </a:schemeClr>
              </a:solidFill>
              <a:latin typeface="+mn-ea"/>
              <a:sym typeface="+mn-ea"/>
            </a:endParaRPr>
          </a:p>
        </p:txBody>
      </p:sp>
      <p:sp>
        <p:nvSpPr>
          <p:cNvPr id="1048850" name="正文"/>
          <p:cNvSpPr txBox="1"/>
          <p:nvPr>
            <p:custDataLst>
              <p:tags r:id="rId3"/>
            </p:custDataLst>
          </p:nvPr>
        </p:nvSpPr>
        <p:spPr>
          <a:xfrm>
            <a:off x="27260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激发学习兴趣：有趣的实验能够引起学生的好奇心，激发他们对科学探究的兴趣。</a:t>
            </a:r>
            <a:endParaRPr altLang="en-US" dirty="0" sz="1200" lang="zh-CN" spc="150">
              <a:solidFill>
                <a:schemeClr val="tx1">
                  <a:lumMod val="65000"/>
                  <a:lumOff val="35000"/>
                </a:schemeClr>
              </a:solidFill>
              <a:latin typeface="+mn-ea"/>
              <a:sym typeface="+mn-ea"/>
            </a:endParaRPr>
          </a:p>
        </p:txBody>
      </p:sp>
      <p:sp>
        <p:nvSpPr>
          <p:cNvPr id="1048852" name="正文"/>
          <p:cNvSpPr txBox="1"/>
          <p:nvPr>
            <p:custDataLst>
              <p:tags r:id="rId4"/>
            </p:custDataLst>
          </p:nvPr>
        </p:nvSpPr>
        <p:spPr>
          <a:xfrm>
            <a:off x="27260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培养科学素养：实验教学有助于培养学生的科学素养，让他们形成严谨的科学态度和求真务实的品质。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886" name="标题 1"/>
          <p:cNvSpPr>
            <a:spLocks noGrp="1"/>
          </p:cNvSpPr>
          <p:nvPr>
            <p:ph type="title"/>
          </p:nvPr>
        </p:nvSpPr>
        <p:spPr/>
        <p:txBody>
          <a:bodyPr/>
          <a:p>
            <a:r>
              <a:rPr altLang="en-US" lang="zh-CN"/>
              <a:t>实验教学的目标</a:t>
            </a:r>
            <a:endParaRPr altLang="en-US" lang="zh-CN"/>
          </a:p>
        </p:txBody>
      </p:sp>
      <p:sp>
        <p:nvSpPr>
          <p:cNvPr id="1048888"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90"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892"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94"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896"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98"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00"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02"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04"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帮助学生理解和掌握科学知识</a:t>
            </a:r>
            <a:endParaRPr altLang="en-US" dirty="0" sz="2400" lang="zh-CN">
              <a:latin typeface="+mn-ea"/>
              <a:ea typeface="+mn-ea"/>
            </a:endParaRPr>
          </a:p>
        </p:txBody>
      </p:sp>
      <p:sp>
        <p:nvSpPr>
          <p:cNvPr id="1048906"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培养学生的科学素养和创新精神</a:t>
            </a:r>
            <a:endParaRPr altLang="en-US" dirty="0" sz="2400" lang="zh-CN">
              <a:latin typeface="+mn-ea"/>
              <a:ea typeface="+mn-ea"/>
            </a:endParaRPr>
          </a:p>
        </p:txBody>
      </p:sp>
      <p:sp>
        <p:nvSpPr>
          <p:cNvPr id="1048908"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培养学生对科学的兴趣和好奇心</a:t>
            </a:r>
            <a:endParaRPr altLang="en-US" dirty="0" sz="2400" lang="zh-CN">
              <a:latin typeface="+mn-ea"/>
              <a:ea typeface="+mn-ea"/>
            </a:endParaRPr>
          </a:p>
        </p:txBody>
      </p:sp>
      <p:sp>
        <p:nvSpPr>
          <p:cNvPr id="1048910"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提高学生的动手能力和实验技能</a:t>
            </a:r>
            <a:endParaRPr altLang="en-US" dirty="0" sz="2400" lang="zh-CN">
              <a:latin typeface="+mn-ea"/>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44" name="标题 1"/>
          <p:cNvSpPr>
            <a:spLocks noGrp="1"/>
          </p:cNvSpPr>
          <p:nvPr>
            <p:ph type="title"/>
          </p:nvPr>
        </p:nvSpPr>
        <p:spPr/>
        <p:txBody>
          <a:bodyPr/>
          <a:p>
            <a:r>
              <a:rPr altLang="en-US" lang="zh-CN"/>
              <a:t>实验教学的实施方式</a:t>
            </a:r>
            <a:endParaRPr altLang="en-US" lang="zh-CN"/>
          </a:p>
        </p:txBody>
      </p:sp>
      <p:sp>
        <p:nvSpPr>
          <p:cNvPr id="1048946" name="矩形 15"/>
          <p:cNvSpPr/>
          <p:nvPr>
            <p:custDataLst>
              <p:tags r:id="rId1"/>
            </p:custDataLst>
          </p:nvPr>
        </p:nvSpPr>
        <p:spPr>
          <a:xfrm>
            <a:off x="27276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实验操作：学生动手进行实验，观察实验现象，记录实验数据</a:t>
            </a:r>
            <a:endParaRPr altLang="en-US" dirty="0" sz="1200" lang="zh-CN" spc="150">
              <a:solidFill>
                <a:schemeClr val="tx1">
                  <a:lumMod val="85000"/>
                  <a:lumOff val="15000"/>
                </a:schemeClr>
              </a:solidFill>
              <a:latin typeface="+mn-ea"/>
              <a:sym typeface="+mn-ea"/>
            </a:endParaRPr>
          </a:p>
        </p:txBody>
      </p:sp>
      <p:sp>
        <p:nvSpPr>
          <p:cNvPr id="1048948" name="任意多边形 17"/>
          <p:cNvSpPr/>
          <p:nvPr>
            <p:custDataLst>
              <p:tags r:id="rId2"/>
            </p:custDataLst>
          </p:nvPr>
        </p:nvSpPr>
        <p:spPr>
          <a:xfrm flipV="1">
            <a:off x="26484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50" name="任意多边形 18"/>
          <p:cNvSpPr/>
          <p:nvPr>
            <p:custDataLst>
              <p:tags r:id="rId3"/>
            </p:custDataLst>
          </p:nvPr>
        </p:nvSpPr>
        <p:spPr>
          <a:xfrm flipH="1">
            <a:off x="89020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52" name="矩形 27"/>
          <p:cNvSpPr/>
          <p:nvPr>
            <p:custDataLst>
              <p:tags r:id="rId4"/>
            </p:custDataLst>
          </p:nvPr>
        </p:nvSpPr>
        <p:spPr>
          <a:xfrm>
            <a:off x="27276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实验演示：教师进行实验演示，学生观察学习</a:t>
            </a:r>
            <a:endParaRPr altLang="en-US" dirty="0" sz="1200" lang="zh-CN" spc="150">
              <a:solidFill>
                <a:schemeClr val="tx1">
                  <a:lumMod val="85000"/>
                  <a:lumOff val="15000"/>
                </a:schemeClr>
              </a:solidFill>
              <a:latin typeface="+mn-ea"/>
              <a:sym typeface="+mn-ea"/>
            </a:endParaRPr>
          </a:p>
        </p:txBody>
      </p:sp>
      <p:sp>
        <p:nvSpPr>
          <p:cNvPr id="1048954" name="任意多边形 29"/>
          <p:cNvSpPr/>
          <p:nvPr>
            <p:custDataLst>
              <p:tags r:id="rId5"/>
            </p:custDataLst>
          </p:nvPr>
        </p:nvSpPr>
        <p:spPr>
          <a:xfrm flipV="1">
            <a:off x="26484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56" name="任意多边形 30"/>
          <p:cNvSpPr/>
          <p:nvPr>
            <p:custDataLst>
              <p:tags r:id="rId6"/>
            </p:custDataLst>
          </p:nvPr>
        </p:nvSpPr>
        <p:spPr>
          <a:xfrm flipH="1">
            <a:off x="89020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58" name="矩形 5"/>
          <p:cNvSpPr/>
          <p:nvPr>
            <p:custDataLst>
              <p:tags r:id="rId7"/>
            </p:custDataLst>
          </p:nvPr>
        </p:nvSpPr>
        <p:spPr>
          <a:xfrm>
            <a:off x="27276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虚拟实验：利用计算机技术模拟实验过程，学生进行虚拟实验操作</a:t>
            </a:r>
            <a:endParaRPr altLang="en-US" dirty="0" sz="1200" lang="zh-CN" spc="150">
              <a:solidFill>
                <a:schemeClr val="tx1">
                  <a:lumMod val="85000"/>
                  <a:lumOff val="15000"/>
                </a:schemeClr>
              </a:solidFill>
              <a:latin typeface="+mn-ea"/>
              <a:sym typeface="+mn-ea"/>
            </a:endParaRPr>
          </a:p>
        </p:txBody>
      </p:sp>
      <p:sp>
        <p:nvSpPr>
          <p:cNvPr id="1048960" name="任意多边形 7"/>
          <p:cNvSpPr/>
          <p:nvPr>
            <p:custDataLst>
              <p:tags r:id="rId8"/>
            </p:custDataLst>
          </p:nvPr>
        </p:nvSpPr>
        <p:spPr>
          <a:xfrm flipV="1">
            <a:off x="26484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62" name="任意多边形 8"/>
          <p:cNvSpPr/>
          <p:nvPr>
            <p:custDataLst>
              <p:tags r:id="rId9"/>
            </p:custDataLst>
          </p:nvPr>
        </p:nvSpPr>
        <p:spPr>
          <a:xfrm flipH="1">
            <a:off x="89020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64" name="矩形 10"/>
          <p:cNvSpPr/>
          <p:nvPr>
            <p:custDataLst>
              <p:tags r:id="rId10"/>
            </p:custDataLst>
          </p:nvPr>
        </p:nvSpPr>
        <p:spPr>
          <a:xfrm>
            <a:off x="27276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实验教学评价：对实验教学的效果进行评价，及时调整教学方法和策略</a:t>
            </a:r>
            <a:endParaRPr altLang="en-US" dirty="0" sz="1200" lang="zh-CN" spc="150">
              <a:solidFill>
                <a:schemeClr val="tx1">
                  <a:lumMod val="85000"/>
                  <a:lumOff val="15000"/>
                </a:schemeClr>
              </a:solidFill>
              <a:latin typeface="+mn-ea"/>
              <a:sym typeface="+mn-ea"/>
            </a:endParaRPr>
          </a:p>
        </p:txBody>
      </p:sp>
      <p:sp>
        <p:nvSpPr>
          <p:cNvPr id="1048966" name="任意多边形 12"/>
          <p:cNvSpPr/>
          <p:nvPr>
            <p:custDataLst>
              <p:tags r:id="rId11"/>
            </p:custDataLst>
          </p:nvPr>
        </p:nvSpPr>
        <p:spPr>
          <a:xfrm flipV="1">
            <a:off x="26484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68" name="任意多边形 13"/>
          <p:cNvSpPr/>
          <p:nvPr>
            <p:custDataLst>
              <p:tags r:id="rId12"/>
            </p:custDataLst>
          </p:nvPr>
        </p:nvSpPr>
        <p:spPr>
          <a:xfrm flipH="1">
            <a:off x="89020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02" name="标题 1"/>
          <p:cNvSpPr>
            <a:spLocks noGrp="1"/>
          </p:cNvSpPr>
          <p:nvPr>
            <p:ph type="title"/>
          </p:nvPr>
        </p:nvSpPr>
        <p:spPr/>
        <p:txBody>
          <a:bodyPr/>
          <a:p>
            <a:r>
              <a:rPr altLang="en-US" lang="zh-CN"/>
              <a:t>实验教学的效果评估</a:t>
            </a:r>
            <a:endParaRPr altLang="en-US" lang="zh-CN"/>
          </a:p>
        </p:txBody>
      </p:sp>
      <p:sp>
        <p:nvSpPr>
          <p:cNvPr id="1049004"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6"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8"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提升学生实践能力和动手能力</a:t>
            </a:r>
            <a:endParaRPr altLang="en-US" dirty="0" sz="2000" lang="zh-CN" spc="150">
              <a:solidFill>
                <a:schemeClr val="tx1">
                  <a:lumMod val="85000"/>
                  <a:lumOff val="15000"/>
                </a:schemeClr>
              </a:solidFill>
              <a:latin typeface="+mn-ea"/>
              <a:sym typeface="+mn-ea"/>
            </a:endParaRPr>
          </a:p>
        </p:txBody>
      </p:sp>
      <p:sp>
        <p:nvSpPr>
          <p:cNvPr id="1049010"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2"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4"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增强学生探究精神和创新意识</a:t>
            </a:r>
            <a:endParaRPr altLang="en-US" dirty="0" sz="2000" lang="zh-CN" spc="150">
              <a:solidFill>
                <a:schemeClr val="tx1">
                  <a:lumMod val="85000"/>
                  <a:lumOff val="15000"/>
                </a:schemeClr>
              </a:solidFill>
              <a:latin typeface="+mn-ea"/>
              <a:sym typeface="+mn-ea"/>
            </a:endParaRPr>
          </a:p>
        </p:txBody>
      </p:sp>
      <p:sp>
        <p:nvSpPr>
          <p:cNvPr id="1049016"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8"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0"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帮助学生理解和掌握理论知识</a:t>
            </a:r>
            <a:endParaRPr altLang="en-US" dirty="0" sz="2000" lang="zh-CN" spc="150">
              <a:solidFill>
                <a:schemeClr val="tx1">
                  <a:lumMod val="85000"/>
                  <a:lumOff val="15000"/>
                </a:schemeClr>
              </a:solidFill>
              <a:latin typeface="+mn-ea"/>
              <a:sym typeface="+mn-ea"/>
            </a:endParaRPr>
          </a:p>
        </p:txBody>
      </p:sp>
      <p:sp>
        <p:nvSpPr>
          <p:cNvPr id="1049022"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4"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6"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培养学生团队协作和沟通能力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60" name="标题"/>
          <p:cNvSpPr>
            <a:spLocks noGrp="1"/>
          </p:cNvSpPr>
          <p:nvPr>
            <p:ph type="title"/>
            <p:custDataLst>
              <p:tags r:id="rId1"/>
            </p:custDataLst>
          </p:nvPr>
        </p:nvSpPr>
        <p:spPr>
          <a:xfrm>
            <a:off x="1526400" y="3381109"/>
            <a:ext cx="9144000" cy="1152000"/>
          </a:xfrm>
        </p:spPr>
        <p:txBody>
          <a:bodyPr/>
          <a:p>
            <a:r>
              <a:rPr altLang="en-US" dirty="0" lang="zh-CN"/>
              <a:t>科学探究在初中教育中的重要性</a:t>
            </a:r>
            <a:endParaRPr altLang="en-US" dirty="0" lang="zh-CN"/>
          </a:p>
        </p:txBody>
      </p:sp>
      <p:sp>
        <p:nvSpPr>
          <p:cNvPr id="1049062" name="节编号"/>
          <p:cNvSpPr>
            <a:spLocks noGrp="1"/>
          </p:cNvSpPr>
          <p:nvPr>
            <p:ph type="body" sz="quarter" idx="13"/>
            <p:custDataLst>
              <p:tags r:id="rId2"/>
            </p:custDataLst>
          </p:nvPr>
        </p:nvSpPr>
        <p:spPr>
          <a:xfrm>
            <a:off x="1524000" y="2189693"/>
            <a:ext cx="9144000" cy="1148675"/>
          </a:xfrm>
        </p:spPr>
        <p:txBody>
          <a:bodyPr/>
          <a:p>
            <a:r>
              <a:rPr altLang="zh-CN" dirty="0" lang="en-US"/>
              <a:t>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88" name="标题 1"/>
          <p:cNvSpPr>
            <a:spLocks noGrp="1"/>
          </p:cNvSpPr>
          <p:nvPr>
            <p:ph type="title"/>
          </p:nvPr>
        </p:nvSpPr>
        <p:spPr/>
        <p:txBody>
          <a:bodyPr/>
          <a:p>
            <a:r>
              <a:rPr altLang="en-US" lang="zh-CN"/>
              <a:t>科学探究的定义</a:t>
            </a:r>
            <a:endParaRPr altLang="en-US" lang="zh-CN"/>
          </a:p>
        </p:txBody>
      </p:sp>
      <p:sp>
        <p:nvSpPr>
          <p:cNvPr id="1049090"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92"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94"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科学探究是一种基于观察和实验的方法，旨在探索自然现象和寻求科学规律。</a:t>
            </a:r>
            <a:endParaRPr altLang="en-US" dirty="0" sz="2000" lang="zh-CN" spc="200">
              <a:solidFill>
                <a:schemeClr val="tx1">
                  <a:lumMod val="85000"/>
                  <a:lumOff val="15000"/>
                </a:schemeClr>
              </a:solidFill>
              <a:latin typeface="+mn-ea"/>
              <a:sym typeface="+mn-ea"/>
            </a:endParaRPr>
          </a:p>
        </p:txBody>
      </p:sp>
      <p:sp>
        <p:nvSpPr>
          <p:cNvPr id="1049096"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98"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00"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它涉及到提出问题、建立假设、设计实验、收集和分析数据、得出结论等步骤。</a:t>
            </a:r>
            <a:endParaRPr altLang="en-US" dirty="0" sz="2000" lang="zh-CN" spc="200">
              <a:solidFill>
                <a:schemeClr val="tx1">
                  <a:lumMod val="85000"/>
                  <a:lumOff val="15000"/>
                </a:schemeClr>
              </a:solidFill>
              <a:latin typeface="+mn-ea"/>
              <a:sym typeface="+mn-ea"/>
            </a:endParaRPr>
          </a:p>
        </p:txBody>
      </p:sp>
      <p:sp>
        <p:nvSpPr>
          <p:cNvPr id="1049102"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04"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06" name="文本框 5"/>
          <p:cNvSpPr txBox="1"/>
          <p:nvPr>
            <p:custDataLst>
              <p:tags r:id="rId9"/>
            </p:custDataLst>
          </p:nvPr>
        </p:nvSpPr>
        <p:spPr>
          <a:xfrm>
            <a:off x="6668850"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科学探究是科学教育的重要部分，它有助于培养学生的创新思维和实践能力。</a:t>
            </a:r>
            <a:endParaRPr altLang="en-US" dirty="0" sz="2000" lang="zh-CN" spc="200">
              <a:solidFill>
                <a:schemeClr val="tx1">
                  <a:lumMod val="85000"/>
                  <a:lumOff val="15000"/>
                </a:schemeClr>
              </a:solidFill>
              <a:latin typeface="+mn-ea"/>
              <a:sym typeface="+mn-ea"/>
            </a:endParaRPr>
          </a:p>
        </p:txBody>
      </p:sp>
      <p:sp>
        <p:nvSpPr>
          <p:cNvPr id="1049108"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10"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12"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在初中教育中，科学探究有助于学生理解科学知识，掌握科学方法，培养科学态度和价值观。</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46" name="标题 1"/>
          <p:cNvSpPr>
            <a:spLocks noGrp="1"/>
          </p:cNvSpPr>
          <p:nvPr>
            <p:ph type="title"/>
          </p:nvPr>
        </p:nvSpPr>
        <p:spPr/>
        <p:txBody>
          <a:bodyPr/>
          <a:p>
            <a:r>
              <a:rPr altLang="en-US" lang="zh-CN"/>
              <a:t>科学探究的过程</a:t>
            </a:r>
            <a:endParaRPr altLang="en-US" lang="zh-CN"/>
          </a:p>
        </p:txBody>
      </p:sp>
      <p:sp>
        <p:nvSpPr>
          <p:cNvPr id="1049148" name="正文"/>
          <p:cNvSpPr txBox="1"/>
          <p:nvPr>
            <p:custDataLst>
              <p:tags r:id="rId1"/>
            </p:custDataLst>
          </p:nvPr>
        </p:nvSpPr>
        <p:spPr>
          <a:xfrm>
            <a:off x="3657323" y="1364400"/>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提出问题：教师引导学生从生活或实验中发现问题</a:t>
            </a:r>
            <a:endParaRPr altLang="en-US" dirty="0" sz="1200" lang="zh-CN" spc="150">
              <a:solidFill>
                <a:schemeClr val="tx1">
                  <a:lumMod val="65000"/>
                  <a:lumOff val="35000"/>
                </a:schemeClr>
              </a:solidFill>
              <a:latin typeface="+mn-ea"/>
              <a:sym typeface="+mn-ea"/>
            </a:endParaRPr>
          </a:p>
        </p:txBody>
      </p:sp>
      <p:sp>
        <p:nvSpPr>
          <p:cNvPr id="1049150" name="正文"/>
          <p:cNvSpPr txBox="1"/>
          <p:nvPr>
            <p:custDataLst>
              <p:tags r:id="rId2"/>
            </p:custDataLst>
          </p:nvPr>
        </p:nvSpPr>
        <p:spPr>
          <a:xfrm>
            <a:off x="3657323" y="2179951"/>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猜想与假设：学生根据已有知识或经验，对问题的可能答案进行猜测</a:t>
            </a:r>
            <a:endParaRPr altLang="en-US" dirty="0" sz="1200" lang="zh-CN" spc="150">
              <a:solidFill>
                <a:schemeClr val="tx1">
                  <a:lumMod val="65000"/>
                  <a:lumOff val="35000"/>
                </a:schemeClr>
              </a:solidFill>
              <a:latin typeface="+mn-ea"/>
              <a:sym typeface="+mn-ea"/>
            </a:endParaRPr>
          </a:p>
        </p:txBody>
      </p:sp>
      <p:sp>
        <p:nvSpPr>
          <p:cNvPr id="1049152" name="正文"/>
          <p:cNvSpPr txBox="1"/>
          <p:nvPr>
            <p:custDataLst>
              <p:tags r:id="rId3"/>
            </p:custDataLst>
          </p:nvPr>
        </p:nvSpPr>
        <p:spPr>
          <a:xfrm>
            <a:off x="3657323" y="2995501"/>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制定计划：教师指导学生设计实验，确定实验步骤和方法</a:t>
            </a:r>
            <a:endParaRPr altLang="en-US" dirty="0" sz="1200" lang="zh-CN" spc="150">
              <a:solidFill>
                <a:schemeClr val="tx1">
                  <a:lumMod val="65000"/>
                  <a:lumOff val="35000"/>
                </a:schemeClr>
              </a:solidFill>
              <a:latin typeface="+mn-ea"/>
              <a:sym typeface="+mn-ea"/>
            </a:endParaRPr>
          </a:p>
        </p:txBody>
      </p:sp>
      <p:sp>
        <p:nvSpPr>
          <p:cNvPr id="1049154" name="正文"/>
          <p:cNvSpPr txBox="1"/>
          <p:nvPr>
            <p:custDataLst>
              <p:tags r:id="rId4"/>
            </p:custDataLst>
          </p:nvPr>
        </p:nvSpPr>
        <p:spPr>
          <a:xfrm>
            <a:off x="3657323" y="3811052"/>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进行实验：学生按照计划进行实验，收集数据和证据</a:t>
            </a:r>
            <a:endParaRPr altLang="en-US" dirty="0" sz="1200" lang="zh-CN" spc="150">
              <a:solidFill>
                <a:schemeClr val="tx1">
                  <a:lumMod val="65000"/>
                  <a:lumOff val="35000"/>
                </a:schemeClr>
              </a:solidFill>
              <a:latin typeface="+mn-ea"/>
              <a:sym typeface="+mn-ea"/>
            </a:endParaRPr>
          </a:p>
        </p:txBody>
      </p:sp>
      <p:sp>
        <p:nvSpPr>
          <p:cNvPr id="1049156" name="正文"/>
          <p:cNvSpPr txBox="1"/>
          <p:nvPr>
            <p:custDataLst>
              <p:tags r:id="rId5"/>
            </p:custDataLst>
          </p:nvPr>
        </p:nvSpPr>
        <p:spPr>
          <a:xfrm>
            <a:off x="3657323" y="4626603"/>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分析与论证：学生对实验结果进行分析、比较、归纳和总结，得出结论</a:t>
            </a:r>
            <a:endParaRPr altLang="en-US" dirty="0" sz="1200" lang="zh-CN" spc="150">
              <a:solidFill>
                <a:schemeClr val="tx1">
                  <a:lumMod val="65000"/>
                  <a:lumOff val="35000"/>
                </a:schemeClr>
              </a:solidFill>
              <a:latin typeface="+mn-ea"/>
              <a:sym typeface="+mn-ea"/>
            </a:endParaRPr>
          </a:p>
        </p:txBody>
      </p:sp>
      <p:sp>
        <p:nvSpPr>
          <p:cNvPr id="1049158" name="正文"/>
          <p:cNvSpPr txBox="1"/>
          <p:nvPr>
            <p:custDataLst>
              <p:tags r:id="rId6"/>
            </p:custDataLst>
          </p:nvPr>
        </p:nvSpPr>
        <p:spPr>
          <a:xfrm>
            <a:off x="3657323" y="5442154"/>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交流与合作：学生与其他同学分享自己的实验结果和结论，共同探讨和改进实验方案</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92" name="标题 1"/>
          <p:cNvSpPr>
            <a:spLocks noGrp="1"/>
          </p:cNvSpPr>
          <p:nvPr>
            <p:ph type="title"/>
          </p:nvPr>
        </p:nvSpPr>
        <p:spPr/>
        <p:txBody>
          <a:bodyPr/>
          <a:p>
            <a:r>
              <a:rPr altLang="en-US" lang="zh-CN"/>
              <a:t>科学探究在初中教育中的目标</a:t>
            </a:r>
            <a:endParaRPr altLang="en-US" lang="zh-CN"/>
          </a:p>
        </p:txBody>
      </p:sp>
      <p:sp>
        <p:nvSpPr>
          <p:cNvPr id="1049194" name="矩形 5"/>
          <p:cNvSpPr/>
          <p:nvPr>
            <p:custDataLst>
              <p:tags r:id="rId1"/>
            </p:custDataLst>
          </p:nvPr>
        </p:nvSpPr>
        <p:spPr>
          <a:xfrm>
            <a:off x="1524000"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6" name="矩形 10"/>
          <p:cNvSpPr/>
          <p:nvPr>
            <p:custDataLst>
              <p:tags r:id="rId2"/>
            </p:custDataLst>
          </p:nvPr>
        </p:nvSpPr>
        <p:spPr>
          <a:xfrm>
            <a:off x="1841772"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98" name="TextBox 2"/>
          <p:cNvSpPr txBox="1"/>
          <p:nvPr>
            <p:custDataLst>
              <p:tags r:id="rId3"/>
            </p:custDataLst>
          </p:nvPr>
        </p:nvSpPr>
        <p:spPr>
          <a:xfrm>
            <a:off x="1662883"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培养学生对科学的兴趣和好奇心</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00" name="矩形 6"/>
          <p:cNvSpPr/>
          <p:nvPr>
            <p:custDataLst>
              <p:tags r:id="rId4"/>
            </p:custDataLst>
          </p:nvPr>
        </p:nvSpPr>
        <p:spPr>
          <a:xfrm>
            <a:off x="403188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2" name="矩形 11"/>
          <p:cNvSpPr/>
          <p:nvPr>
            <p:custDataLst>
              <p:tags r:id="rId5"/>
            </p:custDataLst>
          </p:nvPr>
        </p:nvSpPr>
        <p:spPr>
          <a:xfrm>
            <a:off x="4366806"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204" name="TextBox 2"/>
          <p:cNvSpPr txBox="1"/>
          <p:nvPr>
            <p:custDataLst>
              <p:tags r:id="rId6"/>
            </p:custDataLst>
          </p:nvPr>
        </p:nvSpPr>
        <p:spPr>
          <a:xfrm>
            <a:off x="4170199"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提高学生的观察、实验和推理能力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06" name="矩形 33"/>
          <p:cNvSpPr/>
          <p:nvPr>
            <p:custDataLst>
              <p:tags r:id="rId7"/>
            </p:custDataLst>
          </p:nvPr>
        </p:nvSpPr>
        <p:spPr>
          <a:xfrm>
            <a:off x="6535775"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8" name="矩形 37"/>
          <p:cNvSpPr/>
          <p:nvPr>
            <p:custDataLst>
              <p:tags r:id="rId8"/>
            </p:custDataLst>
          </p:nvPr>
        </p:nvSpPr>
        <p:spPr>
          <a:xfrm>
            <a:off x="685354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210" name="TextBox 2"/>
          <p:cNvSpPr txBox="1"/>
          <p:nvPr>
            <p:custDataLst>
              <p:tags r:id="rId9"/>
            </p:custDataLst>
          </p:nvPr>
        </p:nvSpPr>
        <p:spPr>
          <a:xfrm>
            <a:off x="6674657"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帮助学生理解科学知识及其应用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12" name="矩形 34"/>
          <p:cNvSpPr/>
          <p:nvPr>
            <p:custDataLst>
              <p:tags r:id="rId10"/>
            </p:custDataLst>
          </p:nvPr>
        </p:nvSpPr>
        <p:spPr>
          <a:xfrm>
            <a:off x="903451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14" name="矩形 38"/>
          <p:cNvSpPr/>
          <p:nvPr>
            <p:custDataLst>
              <p:tags r:id="rId11"/>
            </p:custDataLst>
          </p:nvPr>
        </p:nvSpPr>
        <p:spPr>
          <a:xfrm>
            <a:off x="936943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216" name="TextBox 2"/>
          <p:cNvSpPr txBox="1"/>
          <p:nvPr>
            <p:custDataLst>
              <p:tags r:id="rId12"/>
            </p:custDataLst>
          </p:nvPr>
        </p:nvSpPr>
        <p:spPr>
          <a:xfrm>
            <a:off x="9173401"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培养学生的合作精神和创新能力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50" name="标题 1"/>
          <p:cNvSpPr>
            <a:spLocks noGrp="1"/>
          </p:cNvSpPr>
          <p:nvPr>
            <p:ph type="title"/>
          </p:nvPr>
        </p:nvSpPr>
        <p:spPr/>
        <p:txBody>
          <a:bodyPr/>
          <a:p>
            <a:r>
              <a:rPr altLang="en-US" lang="zh-CN"/>
              <a:t>科学探究在初中教育中的实施方式</a:t>
            </a:r>
            <a:endParaRPr altLang="en-US" lang="zh-CN"/>
          </a:p>
        </p:txBody>
      </p:sp>
      <p:sp>
        <p:nvSpPr>
          <p:cNvPr id="1049252"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54"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56"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58"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60"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问题解决：引导学生发现问题、提出假设并通过实验验证，培养解决问题的能力。</a:t>
            </a:r>
            <a:endParaRPr altLang="en-US" sz="1400" lang="zh-CN" spc="150">
              <a:solidFill>
                <a:schemeClr val="tx1"/>
              </a:solidFill>
              <a:effectLst/>
              <a:latin typeface="+mn-ea"/>
              <a:sym typeface="+mn-ea"/>
            </a:endParaRPr>
          </a:p>
        </p:txBody>
      </p:sp>
      <p:sp>
        <p:nvSpPr>
          <p:cNvPr id="1049262"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实验探究：通过实验设计和操作，培养学生的观察、分析和实践能力。</a:t>
            </a:r>
            <a:endParaRPr altLang="en-US" dirty="0" sz="1400" lang="zh-CN" spc="150">
              <a:solidFill>
                <a:schemeClr val="tx1"/>
              </a:solidFill>
              <a:effectLst/>
              <a:latin typeface="+mn-ea"/>
              <a:sym typeface="+mn-ea"/>
            </a:endParaRPr>
          </a:p>
        </p:txBody>
      </p:sp>
      <p:sp>
        <p:nvSpPr>
          <p:cNvPr id="1049264"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团队合作：培养学生之间的协作精神和合作能力，共同完成探究任务。</a:t>
            </a:r>
            <a:endParaRPr altLang="en-US" sz="1400" lang="zh-CN" spc="150">
              <a:solidFill>
                <a:schemeClr val="tx1"/>
              </a:solidFill>
              <a:effectLst/>
              <a:latin typeface="+mn-ea"/>
              <a:sym typeface="+mn-ea"/>
            </a:endParaRPr>
          </a:p>
        </p:txBody>
      </p:sp>
      <p:sp>
        <p:nvSpPr>
          <p:cNvPr id="1049266"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创新思维：鼓励学生发挥创新思维，提出新的探究方法和思路，培养创新精神。</a:t>
            </a:r>
            <a:endParaRPr altLang="en-US" sz="1400" lang="zh-CN" spc="150">
              <a:solidFill>
                <a:schemeClr val="tx1"/>
              </a:solidFill>
              <a:effectLst/>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00" name="标题"/>
          <p:cNvSpPr>
            <a:spLocks noGrp="1"/>
          </p:cNvSpPr>
          <p:nvPr>
            <p:ph type="title"/>
            <p:custDataLst>
              <p:tags r:id="rId1"/>
            </p:custDataLst>
          </p:nvPr>
        </p:nvSpPr>
        <p:spPr>
          <a:xfrm>
            <a:off x="1526400" y="3381109"/>
            <a:ext cx="9144000" cy="1152000"/>
          </a:xfrm>
        </p:spPr>
        <p:txBody>
          <a:bodyPr/>
          <a:p>
            <a:r>
              <a:rPr altLang="en-US" dirty="0" lang="zh-CN"/>
              <a:t>实验教学与科学探究的结合</a:t>
            </a:r>
            <a:endParaRPr altLang="en-US" dirty="0" lang="zh-CN"/>
          </a:p>
        </p:txBody>
      </p:sp>
      <p:sp>
        <p:nvSpPr>
          <p:cNvPr id="1049302" name="节编号"/>
          <p:cNvSpPr>
            <a:spLocks noGrp="1"/>
          </p:cNvSpPr>
          <p:nvPr>
            <p:ph type="body" sz="quarter" idx="13"/>
            <p:custDataLst>
              <p:tags r:id="rId2"/>
            </p:custDataLst>
          </p:nvPr>
        </p:nvSpPr>
        <p:spPr>
          <a:xfrm>
            <a:off x="1524000" y="2189693"/>
            <a:ext cx="9144000" cy="1148675"/>
          </a:xfrm>
        </p:spPr>
        <p:txBody>
          <a:bodyPr/>
          <a:p>
            <a:r>
              <a:rPr altLang="zh-CN" dirty="0" lang="en-US"/>
              <a:t>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28" name="标题 1"/>
          <p:cNvSpPr>
            <a:spLocks noGrp="1"/>
          </p:cNvSpPr>
          <p:nvPr>
            <p:ph type="title"/>
          </p:nvPr>
        </p:nvSpPr>
        <p:spPr/>
        <p:txBody>
          <a:bodyPr/>
          <a:p>
            <a:r>
              <a:rPr altLang="en-US" lang="zh-CN"/>
              <a:t>实验教学与科学探究的关系</a:t>
            </a:r>
            <a:endParaRPr altLang="en-US" lang="zh-CN"/>
          </a:p>
        </p:txBody>
      </p:sp>
      <p:sp>
        <p:nvSpPr>
          <p:cNvPr id="1049330"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32"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34"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36"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38"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40"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42"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44"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46"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实验教学与科学探究相互促进，实验教学提供实践平台，科学探究提供理论指导。</a:t>
            </a:r>
            <a:endParaRPr altLang="en-US" dirty="0" sz="2400" lang="zh-CN">
              <a:latin typeface="+mn-ea"/>
              <a:ea typeface="+mn-ea"/>
            </a:endParaRPr>
          </a:p>
        </p:txBody>
      </p:sp>
      <p:sp>
        <p:nvSpPr>
          <p:cNvPr id="1049348"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实验教学与科学探究的结合有助于提高教学质量，培养具有实践能力和创新精神的人才。</a:t>
            </a:r>
            <a:endParaRPr altLang="en-US" dirty="0" sz="2400" lang="zh-CN">
              <a:latin typeface="+mn-ea"/>
              <a:ea typeface="+mn-ea"/>
            </a:endParaRPr>
          </a:p>
        </p:txBody>
      </p:sp>
      <p:sp>
        <p:nvSpPr>
          <p:cNvPr id="1049350"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实验教学是科学探究的重要手段，通过实验探究可以验证科学理论。</a:t>
            </a:r>
            <a:endParaRPr altLang="en-US" dirty="0" sz="2400" lang="zh-CN">
              <a:latin typeface="+mn-ea"/>
              <a:ea typeface="+mn-ea"/>
            </a:endParaRPr>
          </a:p>
        </p:txBody>
      </p:sp>
      <p:sp>
        <p:nvSpPr>
          <p:cNvPr id="1049352"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科学探究是实验教学的核心目标，旨在培养学生的科学思维和创新能力。</a:t>
            </a:r>
            <a:endParaRPr altLang="en-US" dirty="0" sz="2400" lang="zh-CN">
              <a:latin typeface="+mn-ea"/>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86" name="标题 1"/>
          <p:cNvSpPr>
            <a:spLocks noGrp="1"/>
          </p:cNvSpPr>
          <p:nvPr>
            <p:ph type="title"/>
          </p:nvPr>
        </p:nvSpPr>
        <p:spPr/>
        <p:txBody>
          <a:bodyPr/>
          <a:p>
            <a:r>
              <a:rPr altLang="en-US" lang="zh-CN"/>
              <a:t>实验教学与科学探究结合的必要性</a:t>
            </a:r>
            <a:endParaRPr altLang="en-US" lang="zh-CN"/>
          </a:p>
        </p:txBody>
      </p:sp>
      <p:sp>
        <p:nvSpPr>
          <p:cNvPr id="1049388" name="矩形 5"/>
          <p:cNvSpPr/>
          <p:nvPr>
            <p:custDataLst>
              <p:tags r:id="rId1"/>
            </p:custDataLst>
          </p:nvPr>
        </p:nvSpPr>
        <p:spPr>
          <a:xfrm>
            <a:off x="1524000"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90" name="矩形 10"/>
          <p:cNvSpPr/>
          <p:nvPr>
            <p:custDataLst>
              <p:tags r:id="rId2"/>
            </p:custDataLst>
          </p:nvPr>
        </p:nvSpPr>
        <p:spPr>
          <a:xfrm>
            <a:off x="1841772"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392" name="TextBox 2"/>
          <p:cNvSpPr txBox="1"/>
          <p:nvPr>
            <p:custDataLst>
              <p:tags r:id="rId3"/>
            </p:custDataLst>
          </p:nvPr>
        </p:nvSpPr>
        <p:spPr>
          <a:xfrm>
            <a:off x="1662883"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培养实践能力和创新精神</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94" name="矩形 6"/>
          <p:cNvSpPr/>
          <p:nvPr>
            <p:custDataLst>
              <p:tags r:id="rId4"/>
            </p:custDataLst>
          </p:nvPr>
        </p:nvSpPr>
        <p:spPr>
          <a:xfrm>
            <a:off x="403188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96" name="矩形 11"/>
          <p:cNvSpPr/>
          <p:nvPr>
            <p:custDataLst>
              <p:tags r:id="rId5"/>
            </p:custDataLst>
          </p:nvPr>
        </p:nvSpPr>
        <p:spPr>
          <a:xfrm>
            <a:off x="4366806"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398" name="TextBox 2"/>
          <p:cNvSpPr txBox="1"/>
          <p:nvPr>
            <p:custDataLst>
              <p:tags r:id="rId6"/>
            </p:custDataLst>
          </p:nvPr>
        </p:nvSpPr>
        <p:spPr>
          <a:xfrm>
            <a:off x="4170199"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促进理论与实践相结合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00" name="矩形 33"/>
          <p:cNvSpPr/>
          <p:nvPr>
            <p:custDataLst>
              <p:tags r:id="rId7"/>
            </p:custDataLst>
          </p:nvPr>
        </p:nvSpPr>
        <p:spPr>
          <a:xfrm>
            <a:off x="6535775"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02" name="矩形 37"/>
          <p:cNvSpPr/>
          <p:nvPr>
            <p:custDataLst>
              <p:tags r:id="rId8"/>
            </p:custDataLst>
          </p:nvPr>
        </p:nvSpPr>
        <p:spPr>
          <a:xfrm>
            <a:off x="685354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404" name="TextBox 2"/>
          <p:cNvSpPr txBox="1"/>
          <p:nvPr>
            <p:custDataLst>
              <p:tags r:id="rId9"/>
            </p:custDataLst>
          </p:nvPr>
        </p:nvSpPr>
        <p:spPr>
          <a:xfrm>
            <a:off x="6674657"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提升科学素养和探究能力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06" name="矩形 34"/>
          <p:cNvSpPr/>
          <p:nvPr>
            <p:custDataLst>
              <p:tags r:id="rId10"/>
            </p:custDataLst>
          </p:nvPr>
        </p:nvSpPr>
        <p:spPr>
          <a:xfrm>
            <a:off x="903451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08" name="矩形 38"/>
          <p:cNvSpPr/>
          <p:nvPr>
            <p:custDataLst>
              <p:tags r:id="rId11"/>
            </p:custDataLst>
          </p:nvPr>
        </p:nvSpPr>
        <p:spPr>
          <a:xfrm>
            <a:off x="936943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410" name="TextBox 2"/>
          <p:cNvSpPr txBox="1"/>
          <p:nvPr>
            <p:custDataLst>
              <p:tags r:id="rId12"/>
            </p:custDataLst>
          </p:nvPr>
        </p:nvSpPr>
        <p:spPr>
          <a:xfrm>
            <a:off x="9173401"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培养合作精神和团队意识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44" name="标题 1"/>
          <p:cNvSpPr>
            <a:spLocks noGrp="1"/>
          </p:cNvSpPr>
          <p:nvPr>
            <p:ph type="title"/>
          </p:nvPr>
        </p:nvSpPr>
        <p:spPr/>
        <p:txBody>
          <a:bodyPr/>
          <a:p>
            <a:r>
              <a:rPr altLang="en-US" lang="zh-CN"/>
              <a:t>实验教学与科学探究结合的实施方式</a:t>
            </a:r>
            <a:endParaRPr altLang="en-US" lang="zh-CN"/>
          </a:p>
        </p:txBody>
      </p:sp>
      <p:sp>
        <p:nvSpPr>
          <p:cNvPr id="1049446" name="椭圆 262"/>
          <p:cNvSpPr/>
          <p:nvPr>
            <p:custDataLst>
              <p:tags r:id="rId1"/>
            </p:custDataLst>
          </p:nvPr>
        </p:nvSpPr>
        <p:spPr>
          <a:xfrm>
            <a:off x="3142192" y="3997067"/>
            <a:ext cx="6592959" cy="172486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48" name="椭圆 263"/>
          <p:cNvSpPr/>
          <p:nvPr>
            <p:custDataLst>
              <p:tags r:id="rId2"/>
            </p:custDataLst>
          </p:nvPr>
        </p:nvSpPr>
        <p:spPr>
          <a:xfrm>
            <a:off x="3905899" y="4069103"/>
            <a:ext cx="4998681" cy="148125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50" name="椭圆 264"/>
          <p:cNvSpPr/>
          <p:nvPr>
            <p:custDataLst>
              <p:tags r:id="rId3"/>
            </p:custDataLst>
          </p:nvPr>
        </p:nvSpPr>
        <p:spPr>
          <a:xfrm>
            <a:off x="4620996" y="4281114"/>
            <a:ext cx="3567682" cy="105720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52" name="椭圆 265"/>
          <p:cNvSpPr/>
          <p:nvPr>
            <p:custDataLst>
              <p:tags r:id="rId4"/>
            </p:custDataLst>
          </p:nvPr>
        </p:nvSpPr>
        <p:spPr>
          <a:xfrm>
            <a:off x="5225402" y="4460328"/>
            <a:ext cx="2358645" cy="698936"/>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54" name="椭圆 266"/>
          <p:cNvSpPr/>
          <p:nvPr>
            <p:custDataLst>
              <p:tags r:id="rId5"/>
            </p:custDataLst>
          </p:nvPr>
        </p:nvSpPr>
        <p:spPr>
          <a:xfrm>
            <a:off x="5845036" y="4643641"/>
            <a:ext cx="1356704" cy="4020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550401" y="4576875"/>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56" name="椭圆 268"/>
          <p:cNvSpPr/>
          <p:nvPr>
            <p:custDataLst>
              <p:tags r:id="rId7"/>
            </p:custDataLst>
          </p:nvPr>
        </p:nvSpPr>
        <p:spPr>
          <a:xfrm flipV="1">
            <a:off x="3468408" y="4409960"/>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58" name="椭圆 269"/>
          <p:cNvSpPr/>
          <p:nvPr>
            <p:custDataLst>
              <p:tags r:id="rId8"/>
            </p:custDataLst>
          </p:nvPr>
        </p:nvSpPr>
        <p:spPr>
          <a:xfrm flipV="1">
            <a:off x="3505890" y="4448029"/>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60" name="椭圆 270"/>
          <p:cNvSpPr/>
          <p:nvPr>
            <p:custDataLst>
              <p:tags r:id="rId9"/>
            </p:custDataLst>
          </p:nvPr>
        </p:nvSpPr>
        <p:spPr>
          <a:xfrm flipV="1">
            <a:off x="7956943" y="3680222"/>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8004382" y="3783299"/>
            <a:ext cx="0" cy="172486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62" name="椭圆 272"/>
          <p:cNvSpPr/>
          <p:nvPr>
            <p:custDataLst>
              <p:tags r:id="rId11"/>
            </p:custDataLst>
          </p:nvPr>
        </p:nvSpPr>
        <p:spPr>
          <a:xfrm flipV="1">
            <a:off x="4572386" y="3567774"/>
            <a:ext cx="347364" cy="34735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745157" y="3943771"/>
            <a:ext cx="0" cy="91141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368936" y="3663823"/>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64" name="椭圆 275"/>
          <p:cNvSpPr/>
          <p:nvPr>
            <p:custDataLst>
              <p:tags r:id="rId14"/>
            </p:custDataLst>
          </p:nvPr>
        </p:nvSpPr>
        <p:spPr>
          <a:xfrm flipV="1">
            <a:off x="7286943" y="3496909"/>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66" name="椭圆 276"/>
          <p:cNvSpPr/>
          <p:nvPr>
            <p:custDataLst>
              <p:tags r:id="rId15"/>
            </p:custDataLst>
          </p:nvPr>
        </p:nvSpPr>
        <p:spPr>
          <a:xfrm flipV="1">
            <a:off x="7324425" y="3534977"/>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68" name="椭圆 277"/>
          <p:cNvSpPr/>
          <p:nvPr>
            <p:custDataLst>
              <p:tags r:id="rId16"/>
            </p:custDataLst>
          </p:nvPr>
        </p:nvSpPr>
        <p:spPr>
          <a:xfrm flipV="1">
            <a:off x="4346905" y="4268229"/>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4394344" y="4371306"/>
            <a:ext cx="0" cy="9973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0" name="椭圆 279"/>
          <p:cNvSpPr/>
          <p:nvPr>
            <p:custDataLst>
              <p:tags r:id="rId18"/>
            </p:custDataLst>
          </p:nvPr>
        </p:nvSpPr>
        <p:spPr>
          <a:xfrm flipV="1">
            <a:off x="8622259" y="4479655"/>
            <a:ext cx="236613" cy="23660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39392" y="4742032"/>
            <a:ext cx="0" cy="37001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2" name="椭圆 281"/>
          <p:cNvSpPr/>
          <p:nvPr>
            <p:custDataLst>
              <p:tags r:id="rId20"/>
            </p:custDataLst>
          </p:nvPr>
        </p:nvSpPr>
        <p:spPr>
          <a:xfrm flipV="1">
            <a:off x="5413986" y="4759017"/>
            <a:ext cx="293089" cy="29307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558060" y="5098702"/>
            <a:ext cx="0" cy="6474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4" name="图形 15"/>
          <p:cNvSpPr/>
          <p:nvPr>
            <p:custDataLst>
              <p:tags r:id="rId22"/>
            </p:custDataLst>
          </p:nvPr>
        </p:nvSpPr>
        <p:spPr>
          <a:xfrm>
            <a:off x="5474310" y="4821683"/>
            <a:ext cx="167589" cy="163298"/>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76" name="图形 19"/>
          <p:cNvSpPr/>
          <p:nvPr>
            <p:custDataLst>
              <p:tags r:id="rId23"/>
            </p:custDataLst>
          </p:nvPr>
        </p:nvSpPr>
        <p:spPr>
          <a:xfrm>
            <a:off x="8683168" y="4545835"/>
            <a:ext cx="114774" cy="10335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78" name="图形 27"/>
          <p:cNvSpPr/>
          <p:nvPr>
            <p:custDataLst>
              <p:tags r:id="rId24"/>
            </p:custDataLst>
          </p:nvPr>
        </p:nvSpPr>
        <p:spPr>
          <a:xfrm>
            <a:off x="4664921" y="3679051"/>
            <a:ext cx="162308" cy="12483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80" name="任意多边形: 形状 286"/>
          <p:cNvSpPr/>
          <p:nvPr>
            <p:custDataLst>
              <p:tags r:id="rId25"/>
            </p:custDataLst>
          </p:nvPr>
        </p:nvSpPr>
        <p:spPr>
          <a:xfrm>
            <a:off x="5836836" y="3633369"/>
            <a:ext cx="1203637" cy="120364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82" name="正文"/>
          <p:cNvSpPr txBox="1"/>
          <p:nvPr>
            <p:custDataLst>
              <p:tags r:id="rId26"/>
            </p:custDataLst>
          </p:nvPr>
        </p:nvSpPr>
        <p:spPr>
          <a:xfrm>
            <a:off x="1524000" y="3698378"/>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实验设计：根据科学原理设计实验，引导学生探究问题</a:t>
            </a:r>
            <a:endParaRPr altLang="en-US" dirty="0" sz="1200" lang="zh-CN" spc="150">
              <a:solidFill>
                <a:schemeClr val="tx1">
                  <a:lumMod val="65000"/>
                  <a:lumOff val="35000"/>
                </a:schemeClr>
              </a:solidFill>
              <a:latin typeface="+mn-ea"/>
              <a:sym typeface="+mn-ea"/>
            </a:endParaRPr>
          </a:p>
        </p:txBody>
      </p:sp>
      <p:sp>
        <p:nvSpPr>
          <p:cNvPr id="1049484" name="正文"/>
          <p:cNvSpPr txBox="1"/>
          <p:nvPr>
            <p:custDataLst>
              <p:tags r:id="rId27"/>
            </p:custDataLst>
          </p:nvPr>
        </p:nvSpPr>
        <p:spPr>
          <a:xfrm>
            <a:off x="9419934" y="3698378"/>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教师指导：教师提供指导和支持，确保实验安全和有效</a:t>
            </a:r>
            <a:endParaRPr altLang="en-US" dirty="0" sz="1200" lang="zh-CN" spc="150">
              <a:solidFill>
                <a:schemeClr val="tx1">
                  <a:lumMod val="65000"/>
                  <a:lumOff val="35000"/>
                </a:schemeClr>
              </a:solidFill>
              <a:latin typeface="+mn-ea"/>
              <a:sym typeface="+mn-ea"/>
            </a:endParaRPr>
          </a:p>
        </p:txBody>
      </p:sp>
      <p:sp>
        <p:nvSpPr>
          <p:cNvPr id="1049486" name="正文"/>
          <p:cNvSpPr txBox="1"/>
          <p:nvPr>
            <p:custDataLst>
              <p:tags r:id="rId28"/>
            </p:custDataLst>
          </p:nvPr>
        </p:nvSpPr>
        <p:spPr>
          <a:xfrm>
            <a:off x="7308612" y="1795552"/>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分析与讨论：学生分析实验结果，讨论科学原理和结论</a:t>
            </a:r>
            <a:endParaRPr altLang="en-US" dirty="0" sz="1200" lang="zh-CN" spc="150">
              <a:solidFill>
                <a:schemeClr val="tx1">
                  <a:lumMod val="65000"/>
                  <a:lumOff val="35000"/>
                </a:schemeClr>
              </a:solidFill>
              <a:latin typeface="+mn-ea"/>
              <a:sym typeface="+mn-ea"/>
            </a:endParaRPr>
          </a:p>
        </p:txBody>
      </p:sp>
      <p:sp>
        <p:nvSpPr>
          <p:cNvPr id="1049488" name="正文"/>
          <p:cNvSpPr txBox="1"/>
          <p:nvPr>
            <p:custDataLst>
              <p:tags r:id="rId29"/>
            </p:custDataLst>
          </p:nvPr>
        </p:nvSpPr>
        <p:spPr>
          <a:xfrm>
            <a:off x="3635322" y="1795552"/>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观察与记录：学生观察实验过程，记录实验数据和现象</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22" name="标题 1"/>
          <p:cNvSpPr>
            <a:spLocks noGrp="1"/>
          </p:cNvSpPr>
          <p:nvPr>
            <p:ph type="title"/>
          </p:nvPr>
        </p:nvSpPr>
        <p:spPr/>
        <p:txBody>
          <a:bodyPr/>
          <a:p>
            <a:r>
              <a:rPr altLang="en-US" lang="zh-CN"/>
              <a:t>实验教学与科学探究结合的效果评估</a:t>
            </a:r>
            <a:endParaRPr altLang="en-US" lang="zh-CN"/>
          </a:p>
        </p:txBody>
      </p:sp>
      <p:sp>
        <p:nvSpPr>
          <p:cNvPr id="1049524"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6"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28"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提高学生实践能力和创新能力</a:t>
            </a:r>
            <a:endParaRPr altLang="en-US" dirty="0" sz="2000" lang="zh-CN" spc="150">
              <a:solidFill>
                <a:schemeClr val="tx1">
                  <a:lumMod val="85000"/>
                  <a:lumOff val="15000"/>
                </a:schemeClr>
              </a:solidFill>
              <a:latin typeface="+mn-ea"/>
              <a:sym typeface="+mn-ea"/>
            </a:endParaRPr>
          </a:p>
        </p:txBody>
      </p:sp>
      <p:sp>
        <p:nvSpPr>
          <p:cNvPr id="1049530"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2"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4"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增强学生对科学探究的兴趣和热情</a:t>
            </a:r>
            <a:endParaRPr altLang="en-US" dirty="0" sz="2000" lang="zh-CN" spc="150">
              <a:solidFill>
                <a:schemeClr val="tx1">
                  <a:lumMod val="85000"/>
                  <a:lumOff val="15000"/>
                </a:schemeClr>
              </a:solidFill>
              <a:latin typeface="+mn-ea"/>
              <a:sym typeface="+mn-ea"/>
            </a:endParaRPr>
          </a:p>
        </p:txBody>
      </p:sp>
      <p:sp>
        <p:nvSpPr>
          <p:cNvPr id="1049536"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8"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0"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培养学生团队协作和沟通能力</a:t>
            </a:r>
            <a:endParaRPr altLang="en-US" dirty="0" sz="2000" lang="zh-CN" spc="150">
              <a:solidFill>
                <a:schemeClr val="tx1">
                  <a:lumMod val="85000"/>
                  <a:lumOff val="15000"/>
                </a:schemeClr>
              </a:solidFill>
              <a:latin typeface="+mn-ea"/>
              <a:sym typeface="+mn-ea"/>
            </a:endParaRPr>
          </a:p>
        </p:txBody>
      </p:sp>
      <p:sp>
        <p:nvSpPr>
          <p:cNvPr id="1049542"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4"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6"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促进学生对科学知识的理解和掌握</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80" name="标题"/>
          <p:cNvSpPr>
            <a:spLocks noGrp="1"/>
          </p:cNvSpPr>
          <p:nvPr>
            <p:ph type="title"/>
            <p:custDataLst>
              <p:tags r:id="rId1"/>
            </p:custDataLst>
          </p:nvPr>
        </p:nvSpPr>
        <p:spPr>
          <a:xfrm>
            <a:off x="1526400" y="3381109"/>
            <a:ext cx="9144000" cy="1152000"/>
          </a:xfrm>
        </p:spPr>
        <p:txBody>
          <a:bodyPr/>
          <a:p>
            <a:r>
              <a:rPr altLang="en-US" dirty="0" lang="zh-CN"/>
              <a:t>初中教育中实验教学与科学探究的案例分析</a:t>
            </a:r>
            <a:endParaRPr altLang="en-US" dirty="0" lang="zh-CN"/>
          </a:p>
        </p:txBody>
      </p:sp>
      <p:sp>
        <p:nvSpPr>
          <p:cNvPr id="1049582" name="节编号"/>
          <p:cNvSpPr>
            <a:spLocks noGrp="1"/>
          </p:cNvSpPr>
          <p:nvPr>
            <p:ph type="body" sz="quarter" idx="13"/>
            <p:custDataLst>
              <p:tags r:id="rId2"/>
            </p:custDataLst>
          </p:nvPr>
        </p:nvSpPr>
        <p:spPr>
          <a:xfrm>
            <a:off x="1524000" y="2189693"/>
            <a:ext cx="9144000" cy="1148675"/>
          </a:xfrm>
        </p:spPr>
        <p:txBody>
          <a:bodyPr/>
          <a:p>
            <a:r>
              <a:rPr altLang="zh-CN" dirty="0" lang="en-US"/>
              <a:t>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08" name="标题 1"/>
          <p:cNvSpPr>
            <a:spLocks noGrp="1"/>
          </p:cNvSpPr>
          <p:nvPr>
            <p:ph type="title"/>
          </p:nvPr>
        </p:nvSpPr>
        <p:spPr/>
        <p:txBody>
          <a:bodyPr/>
          <a:p>
            <a:r>
              <a:rPr altLang="en-US" lang="zh-CN"/>
              <a:t>案例选择的标准</a:t>
            </a:r>
            <a:endParaRPr altLang="en-US" lang="zh-CN"/>
          </a:p>
        </p:txBody>
      </p:sp>
      <p:sp>
        <p:nvSpPr>
          <p:cNvPr id="1049610"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12"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案例的典型性：选择的案例应具有代表性，能够反映初中教育的实验教学与科学探究的普遍问题。</a:t>
            </a:r>
            <a:endParaRPr altLang="en-US" dirty="0" lang="zh-CN" spc="150">
              <a:solidFill>
                <a:schemeClr val="tx1">
                  <a:lumMod val="75000"/>
                  <a:lumOff val="25000"/>
                </a:schemeClr>
              </a:solidFill>
              <a:latin typeface="+mn-ea"/>
              <a:sym typeface="+mn-ea"/>
            </a:endParaRPr>
          </a:p>
        </p:txBody>
      </p:sp>
      <p:sp>
        <p:nvSpPr>
          <p:cNvPr id="1049614"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16"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18"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案例的实用性：案例应具有实际应用价值，能够为初中教育工作者提供可操作性的指导和借鉴。</a:t>
            </a:r>
            <a:endParaRPr altLang="en-US" dirty="0" lang="zh-CN" spc="150">
              <a:solidFill>
                <a:schemeClr val="tx1">
                  <a:lumMod val="75000"/>
                  <a:lumOff val="25000"/>
                </a:schemeClr>
              </a:solidFill>
              <a:latin typeface="+mn-ea"/>
              <a:sym typeface="+mn-ea"/>
            </a:endParaRPr>
          </a:p>
        </p:txBody>
      </p:sp>
      <p:sp>
        <p:nvSpPr>
          <p:cNvPr id="1049620"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22"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24"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案例的新颖性：选择的案例应具有一定的创新性和时代性，能够反映当前教育改革的新趋势和新技术的发展。</a:t>
            </a:r>
            <a:endParaRPr altLang="en-US" dirty="0" lang="zh-CN" spc="150">
              <a:solidFill>
                <a:schemeClr val="tx1">
                  <a:lumMod val="75000"/>
                  <a:lumOff val="25000"/>
                </a:schemeClr>
              </a:solidFill>
              <a:latin typeface="+mn-ea"/>
              <a:sym typeface="+mn-ea"/>
            </a:endParaRPr>
          </a:p>
        </p:txBody>
      </p:sp>
      <p:sp>
        <p:nvSpPr>
          <p:cNvPr id="1049626"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28"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30"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案例的启发性：案例应具有一定的思考深度和启示作用，能够引发观众对初中教育的实验教学与科学探究的深入思考和探讨。</a:t>
            </a:r>
            <a:endParaRPr altLang="en-US" dirty="0" sz="2000" lang="zh-CN" spc="150">
              <a:solidFill>
                <a:schemeClr val="tx1">
                  <a:lumMod val="75000"/>
                  <a:lumOff val="25000"/>
                </a:schemeClr>
              </a:solidFill>
              <a:latin typeface="+mn-ea"/>
              <a:sym typeface="+mn-ea"/>
            </a:endParaRPr>
          </a:p>
        </p:txBody>
      </p:sp>
      <p:sp>
        <p:nvSpPr>
          <p:cNvPr id="1049632"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66" name="标题 1"/>
          <p:cNvSpPr>
            <a:spLocks noGrp="1"/>
          </p:cNvSpPr>
          <p:nvPr>
            <p:ph type="title"/>
          </p:nvPr>
        </p:nvSpPr>
        <p:spPr/>
        <p:txBody>
          <a:bodyPr/>
          <a:p>
            <a:r>
              <a:rPr altLang="en-US" lang="zh-CN"/>
              <a:t>案例分析的方法</a:t>
            </a:r>
            <a:endParaRPr altLang="en-US" lang="zh-CN"/>
          </a:p>
        </p:txBody>
      </p:sp>
      <p:sp>
        <p:nvSpPr>
          <p:cNvPr id="1049668"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0"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2"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4" name="文本框 27"/>
          <p:cNvSpPr txBox="1"/>
          <p:nvPr>
            <p:custDataLst>
              <p:tags r:id="rId4"/>
            </p:custDataLst>
          </p:nvPr>
        </p:nvSpPr>
        <p:spPr>
          <a:xfrm>
            <a:off x="23954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整理与分析：对收集的资料进行整理、分类、比较、归纳，提炼出有用的信息。</a:t>
            </a:r>
            <a:endParaRPr altLang="zh-CN" dirty="0" lang="en-US">
              <a:solidFill>
                <a:schemeClr val="dk1">
                  <a:lumMod val="80000"/>
                  <a:lumOff val="20000"/>
                </a:schemeClr>
              </a:solidFill>
              <a:latin typeface="+mn-ea"/>
              <a:sym typeface="+mn-ea"/>
            </a:endParaRPr>
          </a:p>
        </p:txBody>
      </p:sp>
      <p:sp>
        <p:nvSpPr>
          <p:cNvPr id="1049676"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2" name="文本框 56"/>
          <p:cNvSpPr txBox="1"/>
          <p:nvPr>
            <p:custDataLst>
              <p:tags r:id="rId8"/>
            </p:custDataLst>
          </p:nvPr>
        </p:nvSpPr>
        <p:spPr>
          <a:xfrm>
            <a:off x="23954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确定研究问题：明确探究的目的和问题，为案例分析提供方向。</a:t>
            </a:r>
            <a:endParaRPr altLang="en-US" dirty="0" lang="zh-CN">
              <a:solidFill>
                <a:schemeClr val="dk1">
                  <a:lumMod val="80000"/>
                  <a:lumOff val="20000"/>
                </a:schemeClr>
              </a:solidFill>
              <a:latin typeface="+mn-ea"/>
              <a:sym typeface="+mn-ea"/>
            </a:endParaRPr>
          </a:p>
        </p:txBody>
      </p:sp>
      <p:sp>
        <p:nvSpPr>
          <p:cNvPr id="1049684"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6"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8"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0" name="文本框 8"/>
          <p:cNvSpPr txBox="1"/>
          <p:nvPr>
            <p:custDataLst>
              <p:tags r:id="rId12"/>
            </p:custDataLst>
          </p:nvPr>
        </p:nvSpPr>
        <p:spPr>
          <a:xfrm>
            <a:off x="23954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收集资料：通过多种途径获取相关的实验数据、文献资料等。</a:t>
            </a:r>
            <a:endParaRPr altLang="en-US" dirty="0" lang="zh-CN">
              <a:solidFill>
                <a:schemeClr val="dk1">
                  <a:lumMod val="80000"/>
                  <a:lumOff val="20000"/>
                </a:schemeClr>
              </a:solidFill>
              <a:latin typeface="+mn-ea"/>
              <a:sym typeface="+mn-ea"/>
            </a:endParaRPr>
          </a:p>
        </p:txBody>
      </p:sp>
      <p:sp>
        <p:nvSpPr>
          <p:cNvPr id="1049692"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4"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6"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8" name="文本框 12"/>
          <p:cNvSpPr txBox="1"/>
          <p:nvPr>
            <p:custDataLst>
              <p:tags r:id="rId16"/>
            </p:custDataLst>
          </p:nvPr>
        </p:nvSpPr>
        <p:spPr>
          <a:xfrm>
            <a:off x="23954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得出结论：基于分析结果，得出关于实验教学与科学探究的结论和建议。</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32" name="标题 1"/>
          <p:cNvSpPr>
            <a:spLocks noGrp="1"/>
          </p:cNvSpPr>
          <p:nvPr>
            <p:ph type="title"/>
          </p:nvPr>
        </p:nvSpPr>
        <p:spPr/>
        <p:txBody>
          <a:bodyPr/>
          <a:p>
            <a:r>
              <a:rPr altLang="en-US" lang="zh-CN"/>
              <a:t>案例分析的重点</a:t>
            </a:r>
            <a:endParaRPr altLang="en-US" lang="zh-CN"/>
          </a:p>
        </p:txBody>
      </p:sp>
      <p:sp>
        <p:nvSpPr>
          <p:cNvPr id="1049734"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36"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实验教学的目的：培养学生动手能力和科学素养</a:t>
            </a:r>
            <a:endParaRPr altLang="en-US" dirty="0" sz="2000" lang="zh-CN" spc="150">
              <a:solidFill>
                <a:schemeClr val="tx1">
                  <a:lumMod val="75000"/>
                  <a:lumOff val="25000"/>
                </a:schemeClr>
              </a:solidFill>
              <a:latin typeface="+mn-ea"/>
              <a:sym typeface="+mn-ea"/>
            </a:endParaRPr>
          </a:p>
        </p:txBody>
      </p:sp>
      <p:sp>
        <p:nvSpPr>
          <p:cNvPr id="1049738"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40"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42"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科学探究的方法：观察、实验、数据分析等</a:t>
            </a:r>
            <a:endParaRPr altLang="en-US" dirty="0" sz="2000" lang="zh-CN" spc="150">
              <a:solidFill>
                <a:schemeClr val="tx1">
                  <a:lumMod val="75000"/>
                  <a:lumOff val="25000"/>
                </a:schemeClr>
              </a:solidFill>
              <a:latin typeface="+mn-ea"/>
              <a:sym typeface="+mn-ea"/>
            </a:endParaRPr>
          </a:p>
        </p:txBody>
      </p:sp>
      <p:sp>
        <p:nvSpPr>
          <p:cNvPr id="1049744"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46"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48"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案例的选择：具有代表性、启发性、可操作性</a:t>
            </a:r>
            <a:endParaRPr altLang="en-US" dirty="0" sz="2000" lang="zh-CN" spc="150">
              <a:solidFill>
                <a:schemeClr val="tx1">
                  <a:lumMod val="75000"/>
                  <a:lumOff val="25000"/>
                </a:schemeClr>
              </a:solidFill>
              <a:latin typeface="+mn-ea"/>
              <a:sym typeface="+mn-ea"/>
            </a:endParaRPr>
          </a:p>
        </p:txBody>
      </p:sp>
      <p:sp>
        <p:nvSpPr>
          <p:cNvPr id="1049750"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52"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54"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案例的分析：深入剖析，总结经验教训</a:t>
            </a:r>
            <a:endParaRPr altLang="en-US" dirty="0" sz="2000" lang="zh-CN" spc="150">
              <a:solidFill>
                <a:schemeClr val="tx1">
                  <a:lumMod val="75000"/>
                  <a:lumOff val="25000"/>
                </a:schemeClr>
              </a:solidFill>
              <a:latin typeface="+mn-ea"/>
              <a:sym typeface="+mn-ea"/>
            </a:endParaRPr>
          </a:p>
        </p:txBody>
      </p:sp>
      <p:sp>
        <p:nvSpPr>
          <p:cNvPr id="1049756"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90" name="标题 1"/>
          <p:cNvSpPr>
            <a:spLocks noGrp="1"/>
          </p:cNvSpPr>
          <p:nvPr>
            <p:ph type="title"/>
          </p:nvPr>
        </p:nvSpPr>
        <p:spPr/>
        <p:txBody>
          <a:bodyPr/>
          <a:p>
            <a:r>
              <a:rPr altLang="en-US" lang="zh-CN"/>
              <a:t>案例分析的结论与启示</a:t>
            </a:r>
            <a:endParaRPr altLang="en-US" lang="zh-CN"/>
          </a:p>
        </p:txBody>
      </p:sp>
      <p:sp>
        <p:nvSpPr>
          <p:cNvPr id="1049792"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4"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实验教学与科学探究在初中教育中具有重要意义，能够提高学生的实践能力和科学素养。</a:t>
            </a:r>
            <a:endParaRPr altLang="en-US" dirty="0" sz="2000" lang="zh-CN" spc="150">
              <a:solidFill>
                <a:schemeClr val="tx1">
                  <a:lumMod val="75000"/>
                  <a:lumOff val="25000"/>
                </a:schemeClr>
              </a:solidFill>
              <a:latin typeface="+mn-ea"/>
              <a:sym typeface="+mn-ea"/>
            </a:endParaRPr>
          </a:p>
        </p:txBody>
      </p:sp>
      <p:sp>
        <p:nvSpPr>
          <p:cNvPr id="1049796"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98"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00"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案例分析表明，成功的实验教学与科学探究需要教师精心设计实验内容，引导学生积极参与探究过程。</a:t>
            </a:r>
            <a:endParaRPr altLang="en-US" dirty="0" sz="2000" lang="zh-CN" spc="150">
              <a:solidFill>
                <a:schemeClr val="tx1">
                  <a:lumMod val="75000"/>
                  <a:lumOff val="25000"/>
                </a:schemeClr>
              </a:solidFill>
              <a:latin typeface="+mn-ea"/>
              <a:sym typeface="+mn-ea"/>
            </a:endParaRPr>
          </a:p>
        </p:txBody>
      </p:sp>
      <p:sp>
        <p:nvSpPr>
          <p:cNvPr id="1049802"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04"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06"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案例中的实验教学与科学探究在培养学生的创新思维和实践能力方面取得了显著成效。</a:t>
            </a:r>
            <a:endParaRPr altLang="en-US" dirty="0" sz="2000" lang="zh-CN" spc="150">
              <a:solidFill>
                <a:schemeClr val="tx1">
                  <a:lumMod val="75000"/>
                  <a:lumOff val="25000"/>
                </a:schemeClr>
              </a:solidFill>
              <a:latin typeface="+mn-ea"/>
              <a:sym typeface="+mn-ea"/>
            </a:endParaRPr>
          </a:p>
        </p:txBody>
      </p:sp>
      <p:sp>
        <p:nvSpPr>
          <p:cNvPr id="1049808"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10"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12"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初中教育应加强实验教学与科学探究的课程建设和师资培训，以更好地培养学生的实践能力和科学素养。</a:t>
            </a:r>
            <a:endParaRPr altLang="en-US" dirty="0" sz="2000" lang="zh-CN" spc="150">
              <a:solidFill>
                <a:schemeClr val="tx1">
                  <a:lumMod val="75000"/>
                  <a:lumOff val="25000"/>
                </a:schemeClr>
              </a:solidFill>
              <a:latin typeface="+mn-ea"/>
              <a:sym typeface="+mn-ea"/>
            </a:endParaRPr>
          </a:p>
        </p:txBody>
      </p:sp>
      <p:sp>
        <p:nvSpPr>
          <p:cNvPr id="1049814"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48" name="标题"/>
          <p:cNvSpPr>
            <a:spLocks noGrp="1"/>
          </p:cNvSpPr>
          <p:nvPr>
            <p:ph type="title"/>
            <p:custDataLst>
              <p:tags r:id="rId1"/>
            </p:custDataLst>
          </p:nvPr>
        </p:nvSpPr>
        <p:spPr>
          <a:xfrm>
            <a:off x="1526400" y="3381109"/>
            <a:ext cx="9144000" cy="1152000"/>
          </a:xfrm>
        </p:spPr>
        <p:txBody>
          <a:bodyPr/>
          <a:p>
            <a:r>
              <a:rPr altLang="en-US" dirty="0" lang="zh-CN"/>
              <a:t>初中教育中实验教学与科学探究的发展趋势与展望</a:t>
            </a:r>
            <a:endParaRPr altLang="en-US" dirty="0" lang="zh-CN"/>
          </a:p>
        </p:txBody>
      </p:sp>
      <p:sp>
        <p:nvSpPr>
          <p:cNvPr id="1049850" name="节编号"/>
          <p:cNvSpPr>
            <a:spLocks noGrp="1"/>
          </p:cNvSpPr>
          <p:nvPr>
            <p:ph type="body" sz="quarter" idx="13"/>
            <p:custDataLst>
              <p:tags r:id="rId2"/>
            </p:custDataLst>
          </p:nvPr>
        </p:nvSpPr>
        <p:spPr>
          <a:xfrm>
            <a:off x="1524000" y="2189693"/>
            <a:ext cx="9144000" cy="1148675"/>
          </a:xfrm>
        </p:spPr>
        <p:txBody>
          <a:bodyPr/>
          <a:p>
            <a:r>
              <a:rPr altLang="zh-CN" dirty="0" lang="en-US"/>
              <a:t>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76" name="标题 1"/>
          <p:cNvSpPr>
            <a:spLocks noGrp="1"/>
          </p:cNvSpPr>
          <p:nvPr>
            <p:ph type="title"/>
          </p:nvPr>
        </p:nvSpPr>
        <p:spPr/>
        <p:txBody>
          <a:bodyPr/>
          <a:p>
            <a:r>
              <a:rPr altLang="en-US" lang="zh-CN"/>
              <a:t>实验教学与科学探究的发展趋势</a:t>
            </a:r>
            <a:endParaRPr altLang="en-US" lang="zh-CN"/>
          </a:p>
        </p:txBody>
      </p:sp>
      <p:sp>
        <p:nvSpPr>
          <p:cNvPr id="1049878"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实验教学在初中教育中的地位日益重要，成为培养学生科学素养和创新能力的关键环节。</a:t>
            </a:r>
            <a:endParaRPr altLang="en-US" dirty="0" sz="1200" lang="zh-CN" spc="150">
              <a:solidFill>
                <a:schemeClr val="tx1">
                  <a:lumMod val="65000"/>
                  <a:lumOff val="35000"/>
                </a:schemeClr>
              </a:solidFill>
              <a:latin typeface="+mn-ea"/>
              <a:sym typeface="+mn-ea"/>
            </a:endParaRPr>
          </a:p>
        </p:txBody>
      </p:sp>
      <p:sp>
        <p:nvSpPr>
          <p:cNvPr id="1049880"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科学探究在初中教育中得到广泛应用，通过引导学生自主探究，培养其独立思考和解决问题的能力。</a:t>
            </a:r>
            <a:endParaRPr altLang="en-US" dirty="0" sz="1200" lang="zh-CN" spc="150">
              <a:solidFill>
                <a:schemeClr val="tx1">
                  <a:lumMod val="65000"/>
                  <a:lumOff val="35000"/>
                </a:schemeClr>
              </a:solidFill>
              <a:latin typeface="+mn-ea"/>
              <a:sym typeface="+mn-ea"/>
            </a:endParaRPr>
          </a:p>
        </p:txBody>
      </p:sp>
      <p:sp>
        <p:nvSpPr>
          <p:cNvPr id="1049882"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信息技术与实验教学和科学探究的融合成为发展趋势，利用数字化工具和资源提升教学效率和效果。</a:t>
            </a:r>
            <a:endParaRPr altLang="en-US" dirty="0" sz="1200" lang="zh-CN" spc="150">
              <a:solidFill>
                <a:schemeClr val="tx1">
                  <a:lumMod val="65000"/>
                  <a:lumOff val="35000"/>
                </a:schemeClr>
              </a:solidFill>
              <a:latin typeface="+mn-ea"/>
              <a:sym typeface="+mn-ea"/>
            </a:endParaRPr>
          </a:p>
        </p:txBody>
      </p:sp>
      <p:sp>
        <p:nvSpPr>
          <p:cNvPr id="1049884"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多元化评价方式逐渐成为实验教学和科学探究的评价标准，注重过程评价和学生个体差异的评价。</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18" name="标题 1"/>
          <p:cNvSpPr>
            <a:spLocks noGrp="1"/>
          </p:cNvSpPr>
          <p:nvPr>
            <p:ph type="title"/>
          </p:nvPr>
        </p:nvSpPr>
        <p:spPr/>
        <p:txBody>
          <a:bodyPr/>
          <a:p>
            <a:r>
              <a:rPr altLang="en-US" lang="zh-CN"/>
              <a:t>实验教学与科学探究的未来展望</a:t>
            </a:r>
            <a:endParaRPr altLang="en-US" lang="zh-CN"/>
          </a:p>
        </p:txBody>
      </p:sp>
      <p:sp>
        <p:nvSpPr>
          <p:cNvPr id="1049920"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2"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4"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6"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8"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科学探究将更加注重跨学科整合，培养学生的综合素质和解决实际问题的能力。</a:t>
            </a:r>
            <a:endParaRPr altLang="en-US" sz="1400" lang="zh-CN" spc="150">
              <a:solidFill>
                <a:schemeClr val="tx1"/>
              </a:solidFill>
              <a:effectLst/>
              <a:latin typeface="+mn-ea"/>
              <a:sym typeface="+mn-ea"/>
            </a:endParaRPr>
          </a:p>
        </p:txBody>
      </p:sp>
      <p:sp>
        <p:nvSpPr>
          <p:cNvPr id="1049930"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实验教学将更加注重实践与理论相结合，提高学生的动手能力和创新能力。</a:t>
            </a:r>
            <a:endParaRPr altLang="en-US" dirty="0" sz="1400" lang="zh-CN" spc="150">
              <a:solidFill>
                <a:schemeClr val="tx1"/>
              </a:solidFill>
              <a:effectLst/>
              <a:latin typeface="+mn-ea"/>
              <a:sym typeface="+mn-ea"/>
            </a:endParaRPr>
          </a:p>
        </p:txBody>
      </p:sp>
      <p:sp>
        <p:nvSpPr>
          <p:cNvPr id="1049932"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随着科技的不断进步，实验教学与科学探究将更加注重数字化、智能化技术的应用，提高教学效率和质量。</a:t>
            </a:r>
            <a:endParaRPr altLang="en-US" sz="1400" lang="zh-CN" spc="150">
              <a:solidFill>
                <a:schemeClr val="tx1"/>
              </a:solidFill>
              <a:effectLst/>
              <a:latin typeface="+mn-ea"/>
              <a:sym typeface="+mn-ea"/>
            </a:endParaRPr>
          </a:p>
        </p:txBody>
      </p:sp>
      <p:sp>
        <p:nvSpPr>
          <p:cNvPr id="1049934"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未来实验教学与科学探究将更加注重培养学生的合作精神和团队协作能力，提高学生的社会适应能力。</a:t>
            </a:r>
            <a:endParaRPr altLang="en-US" sz="1400" lang="zh-CN" spc="150">
              <a:solidFill>
                <a:schemeClr val="tx1"/>
              </a:solidFill>
              <a:effectLst/>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68" name="标题 1"/>
          <p:cNvSpPr>
            <a:spLocks noGrp="1"/>
          </p:cNvSpPr>
          <p:nvPr>
            <p:ph type="title"/>
          </p:nvPr>
        </p:nvSpPr>
        <p:spPr/>
        <p:txBody>
          <a:bodyPr/>
          <a:p>
            <a:r>
              <a:rPr altLang="en-US" lang="zh-CN"/>
              <a:t>推动实验教学与科学探究发展的策略建议</a:t>
            </a:r>
            <a:endParaRPr altLang="en-US" lang="zh-CN"/>
          </a:p>
        </p:txBody>
      </p:sp>
      <p:sp>
        <p:nvSpPr>
          <p:cNvPr id="1049970"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2"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4"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6"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8"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培训教师：加强教师培训，提高教师的实验教学与科学探究能力，鼓励教师创新教学方法。</a:t>
            </a:r>
            <a:endParaRPr altLang="en-US" sz="1400" lang="zh-CN" spc="150">
              <a:solidFill>
                <a:schemeClr val="tx1"/>
              </a:solidFill>
              <a:effectLst/>
              <a:latin typeface="+mn-ea"/>
              <a:sym typeface="+mn-ea"/>
            </a:endParaRPr>
          </a:p>
        </p:txBody>
      </p:sp>
      <p:sp>
        <p:nvSpPr>
          <p:cNvPr id="1049980"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增加投入：提高实验教学与科学探究的经费投入，确保设施完备、更新及时。</a:t>
            </a:r>
            <a:endParaRPr altLang="en-US" dirty="0" sz="1400" lang="zh-CN" spc="150">
              <a:solidFill>
                <a:schemeClr val="tx1"/>
              </a:solidFill>
              <a:effectLst/>
              <a:latin typeface="+mn-ea"/>
              <a:sym typeface="+mn-ea"/>
            </a:endParaRPr>
          </a:p>
        </p:txBody>
      </p:sp>
      <p:sp>
        <p:nvSpPr>
          <p:cNvPr id="1049982"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创新教学模式：推广探究式、互动式、合作式等新型教学模式，注重培养学生的实践能力和创新精神。</a:t>
            </a:r>
            <a:endParaRPr altLang="en-US" sz="1400" lang="zh-CN" spc="150">
              <a:solidFill>
                <a:schemeClr val="tx1"/>
              </a:solidFill>
              <a:effectLst/>
              <a:latin typeface="+mn-ea"/>
              <a:sym typeface="+mn-ea"/>
            </a:endParaRPr>
          </a:p>
        </p:txBody>
      </p:sp>
      <p:sp>
        <p:nvSpPr>
          <p:cNvPr id="1049984"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完善评价体系：建立完善的实验教学与科学探究评价体系，注重过程评价和成果评价的有机结合。</a:t>
            </a:r>
            <a:endParaRPr altLang="en-US" sz="1400" lang="zh-CN" spc="150">
              <a:solidFill>
                <a:schemeClr val="tx1"/>
              </a:solidFill>
              <a:effectLst/>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18" name="标题 1"/>
          <p:cNvSpPr>
            <a:spLocks noGrp="1"/>
          </p:cNvSpPr>
          <p:nvPr>
            <p:ph type="title"/>
          </p:nvPr>
        </p:nvSpPr>
        <p:spPr/>
        <p:txBody>
          <a:bodyPr/>
          <a:p>
            <a:r>
              <a:rPr altLang="en-US" lang="zh-CN"/>
              <a:t>提高实验教学与科学探究质量的措施建议</a:t>
            </a:r>
            <a:endParaRPr altLang="en-US" lang="zh-CN"/>
          </a:p>
        </p:txBody>
      </p:sp>
      <p:sp>
        <p:nvSpPr>
          <p:cNvPr id="1050020"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2"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4"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6"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8"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0"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2"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4"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增加投入：提高实验教学与科学探究的经费投入，确保设施设备更新和维护。</a:t>
            </a:r>
            <a:endPar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400" err="1">
                <a:solidFill>
                  <a:schemeClr val="tx1">
                    <a:lumMod val="75000"/>
                    <a:lumOff val="25000"/>
                  </a:schemeClr>
                </a:solidFill>
                <a:latin typeface="+mn-ea"/>
                <a:ea typeface="+mn-ea"/>
                <a:cs typeface="+mn-ea"/>
                <a:sym typeface="+mn-lt"/>
              </a:rPr>
              <a:t>创新教学方法：采用多种教学方法，如探究式、合作式等，激发学生的学习兴趣和主动性。</a:t>
            </a:r>
            <a:endParaRPr dirty="0" sz="1400" err="1">
              <a:solidFill>
                <a:schemeClr val="tx1">
                  <a:lumMod val="75000"/>
                  <a:lumOff val="25000"/>
                </a:schemeClr>
              </a:solidFill>
              <a:latin typeface="+mn-ea"/>
              <a:ea typeface="+mn-ea"/>
              <a:cs typeface="+mn-ea"/>
              <a:sym typeface="+mn-lt"/>
            </a:endParaRPr>
          </a:p>
        </p:txBody>
      </p:sp>
      <p:sp>
        <p:nvSpPr>
          <p:cNvPr id="1050040"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2"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4"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46"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8"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0"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2"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4"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fontScale="7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完善评价机制：建立完善的实验教学与科学探究评价体系，对学生的学习成果进行科学合理的评价。</a:t>
            </a:r>
            <a:endParaRPr dirty="0" sz="2000" err="1">
              <a:solidFill>
                <a:schemeClr val="tx1">
                  <a:lumMod val="75000"/>
                  <a:lumOff val="25000"/>
                </a:schemeClr>
              </a:solidFill>
              <a:latin typeface="+mn-ea"/>
              <a:ea typeface="+mn-ea"/>
              <a:cs typeface="+mn-ea"/>
              <a:sym typeface="+mn-lt"/>
            </a:endParaRPr>
          </a:p>
        </p:txBody>
      </p:sp>
      <p:sp>
        <p:nvSpPr>
          <p:cNvPr id="10500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400" lang="zh-CN">
                <a:solidFill>
                  <a:schemeClr val="tx1">
                    <a:lumMod val="75000"/>
                    <a:lumOff val="25000"/>
                  </a:schemeClr>
                </a:solidFill>
                <a:latin typeface="+mn-ea"/>
                <a:ea typeface="+mn-ea"/>
                <a:cs typeface="+mn-ea"/>
                <a:sym typeface="+mn-lt"/>
              </a:rPr>
              <a:t>培训教师：加强教师实验教学与科学探究的培训，提高教师的专业素养和教学能力。</a:t>
            </a:r>
            <a:endParaRPr altLang="en-US" dirty="0" sz="14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92" name="标题"/>
          <p:cNvSpPr>
            <a:spLocks noGrp="1"/>
          </p:cNvSpPr>
          <p:nvPr>
            <p:ph type="ctrTitle"/>
            <p:custDataLst>
              <p:tags r:id="rId1"/>
            </p:custDataLst>
          </p:nvPr>
        </p:nvSpPr>
        <p:spPr>
          <a:xfrm>
            <a:off x="2711116" y="1532672"/>
            <a:ext cx="6769768" cy="2139650"/>
          </a:xfrm>
        </p:spPr>
        <p:txBody>
          <a:bodyPr/>
          <a:p>
            <a:r>
              <a:rPr altLang="zh-CN" dirty="0" lang="en-US"/>
              <a:t>THANK YOU</a:t>
            </a:r>
            <a:endParaRPr altLang="en-US" dirty="0" lang="zh-CN"/>
          </a:p>
        </p:txBody>
      </p:sp>
      <p:sp>
        <p:nvSpPr>
          <p:cNvPr id="1050094" name="署名"/>
          <p:cNvSpPr>
            <a:spLocks noGrp="1"/>
          </p:cNvSpPr>
          <p:nvPr>
            <p:ph type="body" sz="quarter" idx="17"/>
            <p:custDataLst>
              <p:tags r:id="rId2"/>
            </p:custDataLst>
          </p:nvPr>
        </p:nvSpPr>
        <p:spPr>
          <a:xfrm>
            <a:off x="4724400" y="4154172"/>
            <a:ext cx="2743200" cy="504000"/>
          </a:xfrm>
        </p:spPr>
        <p:txBody>
          <a:bodyPr/>
          <a:p>
            <a:r>
              <a:rPr altLang="en-US" lang="zh-CN"/>
              <a:t>汇报人：</a:t>
            </a:r>
            <a:r>
              <a:rPr altLang="zh-CN" lang="en-US"/>
              <a:t>xxx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10"/>
  <p:tag name="KSO_WM_UNIT_TYPE" val="f"/>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72"/>
  <p:tag name="KSO_WM_UNIT_TYPE" val="f"/>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NOCLEAR" val="0"/>
  <p:tag name="KSO_WM_UNIT_PRESET_TEXT" val="单击此处编辑母版标题样式"/>
  <p:tag name="KSO_WM_UNIT_TYPE" val="a"/>
  <p:tag name="KSO_WM_UNIT_INDEX" val="1"/>
  <p:tag name="KSO_WM_TEMPLATE_CATEGORY" val="custom"/>
  <p:tag name="KSO_WM_TEMPLATE_INDEX" val="20230995"/>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NOCLEAR" val="0"/>
  <p:tag name="KSO_WM_UNIT_SUBTYPE" val="a"/>
  <p:tag name="KSO_WM_UNIT_PRESET_TEXT" val="单击此处编辑母版文本样式 二级 三级 四级 五级"/>
  <p:tag name="KSO_WM_UNIT_TYPE" val="f"/>
  <p:tag name="KSO_WM_UNIT_INDEX" val="1"/>
  <p:tag name="KSO_WM_TEMPLATE_CATEGORY" val="custom"/>
  <p:tag name="KSO_WM_TEMPLATE_INDEX" val="20230995"/>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5"/>
  <p:tag name="KSO_WM_TEMPLATE_THUMBS_INDEX" val="1、9"/>
</p:tagLst>
</file>

<file path=ppt/tags/tag5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5_1*a*1"/>
  <p:tag name="KSO_WM_TEMPLATE_CATEGORY" val="custom"/>
  <p:tag name="KSO_WM_TEMPLATE_INDEX" val="20230995"/>
  <p:tag name="KSO_WM_UNIT_LAYERLEVEL" val="1"/>
  <p:tag name="KSO_WM_TAG_VERSION" val="1.0"/>
  <p:tag name="KSO_WM_BEAUTIFY_FLAG" val="#wm#"/>
  <p:tag name="KSO_WM_UNIT_PRESET_TEXT" val="此处编辑 添加文档标题"/>
</p:tagLst>
</file>

<file path=ppt/tags/tag5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5_1*b*1"/>
  <p:tag name="KSO_WM_TEMPLATE_CATEGORY" val="custom"/>
  <p:tag name="KSO_WM_TEMPLATE_INDEX" val="20230995"/>
  <p:tag name="KSO_WM_UNIT_LAYERLEVEL" val="1"/>
  <p:tag name="KSO_WM_TAG_VERSION" val="1.0"/>
  <p:tag name="KSO_WM_BEAUTIFY_FLAG" val="#wm#"/>
  <p:tag name="KSO_WM_UNIT_PRESET_TEXT" val="单击此处添加副标题"/>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1*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60.xml><?xml version="1.0" encoding="utf-8"?>
<p:tagLst xmlns:p="http://schemas.openxmlformats.org/presentationml/2006/main">
  <p:tag name="KSO_WM_SLIDE_ID" val="custom2023099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5"/>
  <p:tag name="KSO_WM_SLIDE_LAYOUT" val="a_b_f"/>
  <p:tag name="KSO_WM_SLIDE_LAYOUT_CNT" val="1_1_1"/>
  <p:tag name="KSO_WM_SLIDE_TYPE" val="title"/>
  <p:tag name="KSO_WM_SLIDE_SUBTYPE" val="pureTxt"/>
  <p:tag name="KSO_WM_TEMPLATE_THUMBS_INDEX" val="1、9"/>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a*1"/>
  <p:tag name="KSO_WM_TEMPLATE_CATEGORY" val="custom"/>
  <p:tag name="KSO_WM_TEMPLATE_INDEX" val="20230995"/>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b*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1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2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3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4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1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1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5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2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2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3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3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4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4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5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5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5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5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SLIDE_ID" val="custom20230995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95"/>
  <p:tag name="KSO_WM_SLIDE_LAYOUT" val="a_b_l"/>
  <p:tag name="KSO_WM_SLIDE_LAYOUT_CNT" val="1_1_1"/>
  <p:tag name="KSO_WM_SLIDE_TYPE" val="contents"/>
  <p:tag name="KSO_WM_SLIDE_SUBTYPE" val="diag"/>
  <p:tag name="KSO_WM_DIAGRAM_GROUP_CODE" val="l1-1"/>
  <p:tag name="KSO_WM_SLIDE_DIAGTYPE" val="l"/>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1.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24.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5*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5*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5*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5*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5*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262_5*l_h_f*1_6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65.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33.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88.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331.xml><?xml version="1.0" encoding="utf-8"?>
<p:tagLst xmlns:p="http://schemas.openxmlformats.org/presentationml/2006/main">
  <p:tag name="KSO_WM_SLIDE_ID" val="custom2023099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5"/>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44546A"/>
      </a:dk2>
      <a:lt2>
        <a:srgbClr val="E7E6E6"/>
      </a:lt2>
      <a:accent1>
        <a:srgbClr val="00B0F0"/>
      </a:accent1>
      <a:accent2>
        <a:srgbClr val="8FCDFF"/>
      </a:accent2>
      <a:accent3>
        <a:srgbClr val="FF7860"/>
      </a:accent3>
      <a:accent4>
        <a:srgbClr val="46D1AC"/>
      </a:accent4>
      <a:accent5>
        <a:srgbClr val="FF7943"/>
      </a:accent5>
      <a:accent6>
        <a:srgbClr val="FFB268"/>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2023-12-31T14:55:42Z</dcterms:created>
  <dcterms:modified xsi:type="dcterms:W3CDTF">2023-12-31T14:55:42Z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e604f3c8fcf74b96b649d260ba37efa4_21</vt:lpwstr>
  </property>
</Properties>
</file>