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6088" r:id="rId1"/>
    <p:sldMasterId id="2147516125" r:id="rId2"/>
  </p:sldMasterIdLst>
  <p:notesMasterIdLst>
    <p:notesMasterId r:id="rId3"/>
  </p:notesMasterIdLst>
  <p:sldIdLst>
    <p:sldId id="14474" r:id="rId4"/>
    <p:sldId id="14477" r:id="rId5"/>
    <p:sldId id="14480" r:id="rId6"/>
    <p:sldId id="14483" r:id="rId7"/>
    <p:sldId id="14486" r:id="rId8"/>
    <p:sldId id="14489" r:id="rId9"/>
    <p:sldId id="14492" r:id="rId10"/>
    <p:sldId id="14495" r:id="rId11"/>
    <p:sldId id="14498" r:id="rId12"/>
    <p:sldId id="14501" r:id="rId13"/>
    <p:sldId id="14504" r:id="rId14"/>
    <p:sldId id="14507" r:id="rId15"/>
    <p:sldId id="14510" r:id="rId16"/>
    <p:sldId id="14513" r:id="rId17"/>
    <p:sldId id="14516" r:id="rId18"/>
    <p:sldId id="14519" r:id="rId19"/>
    <p:sldId id="14522" r:id="rId20"/>
    <p:sldId id="14525" r:id="rId21"/>
    <p:sldId id="14528" r:id="rId22"/>
    <p:sldId id="14531" r:id="rId23"/>
    <p:sldId id="14534" r:id="rId24"/>
    <p:sldId id="14537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6089" r:id="rId1"/>
    <p:sldLayoutId id="2147516090" r:id="rId2"/>
    <p:sldLayoutId id="2147516091" r:id="rId3"/>
    <p:sldLayoutId id="2147516092" r:id="rId4"/>
    <p:sldLayoutId id="2147516093" r:id="rId5"/>
    <p:sldLayoutId id="2147516094" r:id="rId6"/>
    <p:sldLayoutId id="2147516095" r:id="rId7"/>
    <p:sldLayoutId id="2147516096" r:id="rId8"/>
    <p:sldLayoutId id="2147516097" r:id="rId9"/>
    <p:sldLayoutId id="2147516098" r:id="rId10"/>
    <p:sldLayoutId id="21475160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6126" r:id="rId1"/>
    <p:sldLayoutId id="2147516127" r:id="rId2"/>
    <p:sldLayoutId id="2147516128" r:id="rId3"/>
    <p:sldLayoutId id="2147516129" r:id="rId4"/>
    <p:sldLayoutId id="2147516130" r:id="rId5"/>
    <p:sldLayoutId id="2147516131" r:id="rId6"/>
    <p:sldLayoutId id="2147516132" r:id="rId7"/>
    <p:sldLayoutId id="2147516133" r:id="rId8"/>
    <p:sldLayoutId id="2147516134" r:id="rId9"/>
    <p:sldLayoutId id="2147516135" r:id="rId10"/>
    <p:sldLayoutId id="21475161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学校双减的参与与反馈机制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双减政策的背景与意义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学校双减的参与方式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学校双减的反馈机制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学校双减的实践案例与经验分享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双减政策的背景与意义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94" name="对角圆角矩形 15"/>
          <p:cNvSpPr/>
          <p:nvPr>
            <p:custDataLst>
              <p:tags r:id="rId1"/>
            </p:custDataLst>
          </p:nvPr>
        </p:nvSpPr>
        <p:spPr>
          <a:xfrm>
            <a:off x="608400" y="4984567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对角圆角矩形 16"/>
          <p:cNvSpPr/>
          <p:nvPr>
            <p:custDataLst>
              <p:tags r:id="rId2"/>
            </p:custDataLst>
          </p:nvPr>
        </p:nvSpPr>
        <p:spPr>
          <a:xfrm>
            <a:off x="608400" y="4817016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直角三角形 17"/>
          <p:cNvSpPr/>
          <p:nvPr>
            <p:custDataLst>
              <p:tags r:id="rId3"/>
            </p:custDataLst>
          </p:nvPr>
        </p:nvSpPr>
        <p:spPr>
          <a:xfrm>
            <a:off x="1276057" y="4817016"/>
            <a:ext cx="100583" cy="16763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文本框 27"/>
          <p:cNvSpPr txBox="1"/>
          <p:nvPr>
            <p:custDataLst>
              <p:tags r:id="rId4"/>
            </p:custDataLst>
          </p:nvPr>
        </p:nvSpPr>
        <p:spPr>
          <a:xfrm>
            <a:off x="1319378" y="5038082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2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意义：提高学生综合素质，促进教育公平</a:t>
            </a:r>
            <a:endParaRPr altLang="zh-CN" dirty="0" sz="2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对角圆角矩形 52"/>
          <p:cNvSpPr/>
          <p:nvPr>
            <p:custDataLst>
              <p:tags r:id="rId5"/>
            </p:custDataLst>
          </p:nvPr>
        </p:nvSpPr>
        <p:spPr>
          <a:xfrm>
            <a:off x="608400" y="1999222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对角圆角矩形 53"/>
          <p:cNvSpPr/>
          <p:nvPr>
            <p:custDataLst>
              <p:tags r:id="rId6"/>
            </p:custDataLst>
          </p:nvPr>
        </p:nvSpPr>
        <p:spPr>
          <a:xfrm>
            <a:off x="608400" y="1831670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直角三角形 54"/>
          <p:cNvSpPr/>
          <p:nvPr>
            <p:custDataLst>
              <p:tags r:id="rId7"/>
            </p:custDataLst>
          </p:nvPr>
        </p:nvSpPr>
        <p:spPr>
          <a:xfrm>
            <a:off x="1276057" y="1831670"/>
            <a:ext cx="100583" cy="16763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文本框 56"/>
          <p:cNvSpPr txBox="1"/>
          <p:nvPr>
            <p:custDataLst>
              <p:tags r:id="rId8"/>
            </p:custDataLst>
          </p:nvPr>
        </p:nvSpPr>
        <p:spPr>
          <a:xfrm>
            <a:off x="1319378" y="2045091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背景：教育焦虑、学生课业负担过重等问题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对角圆角矩形 5"/>
          <p:cNvSpPr/>
          <p:nvPr>
            <p:custDataLst>
              <p:tags r:id="rId9"/>
            </p:custDataLst>
          </p:nvPr>
        </p:nvSpPr>
        <p:spPr>
          <a:xfrm>
            <a:off x="608400" y="3497628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对角圆角矩形 6"/>
          <p:cNvSpPr/>
          <p:nvPr>
            <p:custDataLst>
              <p:tags r:id="rId10"/>
            </p:custDataLst>
          </p:nvPr>
        </p:nvSpPr>
        <p:spPr>
          <a:xfrm>
            <a:off x="608400" y="3330077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直角三角形 7"/>
          <p:cNvSpPr/>
          <p:nvPr>
            <p:custDataLst>
              <p:tags r:id="rId11"/>
            </p:custDataLst>
          </p:nvPr>
        </p:nvSpPr>
        <p:spPr>
          <a:xfrm>
            <a:off x="1276057" y="3330077"/>
            <a:ext cx="100583" cy="16763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2"/>
            </p:custDataLst>
          </p:nvPr>
        </p:nvSpPr>
        <p:spPr>
          <a:xfrm>
            <a:off x="1319378" y="3551780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目的：减轻学生作业负担，促进学生的全面发展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减轻学生课业负担，促进青少年身心健康发展。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深化教育改革，推进素质教育，培养德智体美全面发展的社会主义建设者和接班人。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减轻家长负担，增强家庭幸福感，促进社会和谐稳定。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提高教育质量，增强国际竞争力，为中华民族伟大复兴奠定坚实基础。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双减政策的影响和价值</a:t>
            </a:r>
            <a:endParaRPr altLang="en-US" lang="zh-CN"/>
          </a:p>
        </p:txBody>
      </p:sp>
      <p:sp>
        <p:nvSpPr>
          <p:cNvPr id="10490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优化教育生态，提高教育质量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培养创新精神和实践能力，促进学生全面发展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减轻学生课业负担，促进青少年身心健康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推进教育公平，防止过度竞争和焦虑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学校双减的参与方式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学校在双减中的角色和责任</a:t>
            </a:r>
            <a:endParaRPr altLang="en-US" lang="zh-CN"/>
          </a:p>
        </p:txBody>
      </p:sp>
      <p:sp>
        <p:nvSpPr>
          <p:cNvPr id="10491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监督和管理学校双减工作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制定和执行双减政策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提供必要的支持和保障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建立完善的参与和反馈机制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教师如何参与双减工作</a:t>
            </a:r>
            <a:endParaRPr altLang="en-US" lang="zh-CN"/>
          </a:p>
        </p:txBody>
      </p:sp>
      <p:sp>
        <p:nvSpPr>
          <p:cNvPr id="104916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加强与家长的沟通，共同关注孩子成长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开展课外活动，丰富学生课余生活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关注学生个体差异，因材施教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制定教学计划，合理安排课程和作业量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学生及家长如何参与双减工作</a:t>
            </a:r>
            <a:endParaRPr altLang="en-US" lang="zh-CN"/>
          </a:p>
        </p:txBody>
      </p:sp>
      <p:sp>
        <p:nvSpPr>
          <p:cNvPr id="10492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了解双减政策：学生和家长应了解双减政策的具体内容和要求，以便更好地参与其中。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制定合理的学习计划：学生应根据自身实际情况，制定科学、合理的学习计划，提高学习效率。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参加课外活动：学生可以参加各类有益的课外活动，如体育、艺术等，以丰富自己的课余生活。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与老师沟通交流：家长应与老师保持密切联系，了解孩子的学习情况，共同促进孩子成长。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社会力量如何参与双减工作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企业：提供优质的教育资源和技术支持，助力学校开展双减工作。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社会组织和机构：提供课后托管、兴趣班等服务，丰富学生的课余生活。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家长：积极配合学校，合理安排孩子的课后时间，培养孩子的自主学习能力。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社区：组织各类文化活动和体育赛事，促进学生的全面发展。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学校双减的反馈机制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反馈机制的重要性与作用</a:t>
            </a:r>
            <a:endParaRPr altLang="en-US" lang="zh-CN"/>
          </a:p>
        </p:txBody>
      </p:sp>
      <p:sp>
        <p:nvSpPr>
          <p:cNvPr id="10494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提升教学质量：通过及时反馈，教师可以更好地了解学生的学习状况，调整教学方法和策略，提高教学质量。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促进家校沟通：有效的反馈机制能够让家长更好地了解孩子在学校的学习情况，增强家校之间的沟通与合作。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激励学生学习：学生得到及时反馈后，可以明确自己的学习目标，激发学习动力，提高学习效果。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完善学校管理：学校可以根据反馈信息对教育政策、课程设置、教学管理等方面进行改进和完善，提高学校的管理水平。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建立有效的反馈机制的方法和途径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定期调查：通过定期调查了解学生和家长的意见和建议，及时发现问题并改进。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开放渠道：建立多种反馈渠道，如在线反馈、电话反馈、面对面反馈等，方便学生和家长随时提出意见和建议。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及时回应：对学生和家长提出的意见和建议进行及时回应，对合理的建议进行采纳和改进。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建立反馈机制：学校应该建立完善的反馈机制，明确反馈流程和责任人，确保反馈渠道的畅通和有效。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反馈机制的运作流程和规范</a:t>
            </a:r>
            <a:endParaRPr altLang="en-US" lang="zh-CN"/>
          </a:p>
        </p:txBody>
      </p:sp>
      <p:sp>
        <p:nvSpPr>
          <p:cNvPr id="10495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学生向教师反馈学习情况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教师汇总反馈信息并进行分析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教师向学校反馈学生需求和建议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学校根据反馈调整教学计划和资源配置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反馈机制的监督与评估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监督主体：学校、家长、社会共同参与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监督方式：定期评估、随机抽查、专项检查等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评估标准：减负效果、教学质量、学生发展等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评估结果运用：改进教学、调整政策、优化资源配置等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学校双减的实践案例与经验分享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成功实施双减政策的学校案例</a:t>
            </a:r>
            <a:endParaRPr altLang="en-US" lang="zh-CN"/>
          </a:p>
        </p:txBody>
      </p:sp>
      <p:sp>
        <p:nvSpPr>
          <p:cNvPr id="10496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案例名称：XX小学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实施方式：制定详细方案，加强家校合作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实施效果：减轻学生负担，提高教学质量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经验分享：注重教师培训，加强监督评估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双减政策实施过程中的困难与挑战</a:t>
            </a:r>
            <a:endParaRPr altLang="en-US" lang="zh-CN"/>
          </a:p>
        </p:txBody>
      </p:sp>
      <p:sp>
        <p:nvSpPr>
          <p:cNvPr id="10497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教师负担过重：双减政策要求减轻学生负担，但同时也会增加教师的工作负担，如何平衡教师的工作负担和学生减负之间的关系是一个挑战。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缺乏有效的监督机制：双减政策实施过程中，缺乏有效的监督机制，难以保证政策的执行力度和效果。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资源不均衡：教育资源不均衡现象严重，一些学校和地区缺乏优质教育资源，导致双减政策难以在这些地方得到有效实施。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家长焦虑心理：家长们担心减负会降低孩子的学习成绩和竞争力，这种焦虑心理会影响双减政策的实施效果。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应对双减政策实施困难的策略与方法</a:t>
            </a:r>
            <a:endParaRPr altLang="en-US" lang="zh-CN"/>
          </a:p>
        </p:txBody>
      </p:sp>
      <p:sp>
        <p:nvSpPr>
          <p:cNvPr id="10498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强化政策宣传与培训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优化课程设置与教学方法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提升教师素质与能力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完善评价体系与激励机制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双减政策的未来发展趋势与展望</a:t>
            </a:r>
            <a:endParaRPr altLang="en-US" lang="zh-CN"/>
          </a:p>
        </p:txBody>
      </p:sp>
      <p:sp>
        <p:nvSpPr>
          <p:cNvPr id="10498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政策持续优化：随着双减政策的深入实施，未来政策将进一步优化，以更好地满足学生和家长的需求。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教育资源均衡分配：双减政策将推动教育资源的均衡分配，缩小城乡、区域之间的教育差距。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个性化教育崛起：在双减政策的背景下，个性化教育将得到更多的关注和发展，满足不同学生的个性化需求。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家校共育加强：双减政策将促进家校共育的加强，形成更加紧密的家校合作关系，共同促进学生的全面发展。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4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2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2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2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2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2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2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2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2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2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2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2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2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2024-01-05T06:13:35Z</dcterms:created>
  <dcterms:modified xsi:type="dcterms:W3CDTF">2024-01-05T06:13:35Z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cbe65ecbeab94ec99076814ce8babf09_21</vt:lpwstr>
  </property>
</Properties>
</file>