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6"/>
  </p:notesMasterIdLst>
  <p:sldIdLst>
    <p:sldId id="307" r:id="rId3"/>
    <p:sldId id="308" r:id="rId4"/>
    <p:sldId id="375" r:id="rId5"/>
    <p:sldId id="355" r:id="rId7"/>
    <p:sldId id="376" r:id="rId8"/>
    <p:sldId id="377" r:id="rId9"/>
    <p:sldId id="378" r:id="rId10"/>
    <p:sldId id="379" r:id="rId11"/>
    <p:sldId id="380" r:id="rId12"/>
    <p:sldId id="386" r:id="rId13"/>
    <p:sldId id="387" r:id="rId14"/>
  </p:sldIdLst>
  <p:sldSz cx="9906000" cy="6858000" type="A4"/>
  <p:notesSz cx="6669405" cy="9928225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400" kern="1200" baseline="0">
        <a:solidFill>
          <a:schemeClr val="tx1"/>
        </a:solidFill>
        <a:latin typeface="华文楷体" panose="02010600040101010101" pitchFamily="2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35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38" y="-102"/>
      </p:cViewPr>
      <p:guideLst>
        <p:guide orient="horz" pos="864"/>
        <p:guide pos="3547"/>
      </p:guideLst>
    </p:cSldViewPr>
  </p:slide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5123" name="Rectangle 5"/>
          <p:cNvSpPr>
            <a:spLocks noGrp="1" noRot="1" noChangeAspect="1" noTextEdit="1"/>
          </p:cNvSpPr>
          <p:nvPr/>
        </p:nvSpPr>
        <p:spPr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</a:ln>
        </p:spPr>
        <p:txBody>
          <a:bodyPr wrap="square" lIns="90616" tIns="45308" rIns="90616" bIns="45308" anchor="t" anchorCtr="0"/>
          <a:p>
            <a:pPr lvl="0"/>
            <a:r>
              <a:rPr lang="en-US" altLang="zh-CN" dirty="0"/>
              <a:t>Click to edit Master text styles</a:t>
            </a:r>
            <a:endParaRPr lang="zh-CN" altLang="en-US" dirty="0"/>
          </a:p>
          <a:p>
            <a:pPr lvl="1"/>
            <a:r>
              <a:rPr lang="en-US" altLang="zh-CN" dirty="0"/>
              <a:t>Second level</a:t>
            </a:r>
            <a:endParaRPr lang="zh-CN" altLang="en-US" dirty="0"/>
          </a:p>
          <a:p>
            <a:pPr lvl="2"/>
            <a:r>
              <a:rPr lang="en-US" altLang="zh-CN" dirty="0"/>
              <a:t>Third level</a:t>
            </a:r>
            <a:endParaRPr lang="zh-CN" altLang="en-US" dirty="0"/>
          </a:p>
          <a:p>
            <a:pPr lvl="3"/>
            <a:r>
              <a:rPr lang="en-US" altLang="zh-CN" dirty="0"/>
              <a:t>Fourth level</a:t>
            </a:r>
            <a:endParaRPr lang="zh-CN" altLang="en-US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5124" name="Rectangle 8"/>
          <p:cNvSpPr/>
          <p:nvPr/>
        </p:nvSpPr>
        <p:spPr>
          <a:xfrm>
            <a:off x="3162300" y="9377363"/>
            <a:ext cx="317500" cy="241300"/>
          </a:xfrm>
          <a:prstGeom prst="rect">
            <a:avLst/>
          </a:prstGeom>
          <a:noFill/>
          <a:ln w="9525">
            <a:noFill/>
          </a:ln>
        </p:spPr>
        <p:txBody>
          <a:bodyPr wrap="none" lIns="86526" tIns="44049" rIns="86526" bIns="44049" anchor="t" anchorCtr="0">
            <a:spAutoFit/>
          </a:bodyPr>
          <a:p>
            <a:pPr lvl="0" algn="ctr"/>
            <a:fld id="{9A0DB2DC-4C9A-4742-B13C-FB6460FD3503}" type="slidenum">
              <a:rPr lang="zh-CN" altLang="en-US" sz="1000" dirty="0">
                <a:solidFill>
                  <a:srgbClr val="C00000"/>
                </a:solidFill>
                <a:latin typeface="Times New Roman" panose="02020603050405020304" pitchFamily="2" charset="0"/>
                <a:ea typeface="华文楷体" panose="02010600040101010101" pitchFamily="2" charset="-122"/>
                <a:sym typeface="Times New Roman" panose="02020603050405020304" pitchFamily="2" charset="0"/>
              </a:rPr>
            </a:fld>
            <a:endParaRPr lang="zh-CN" altLang="en-US" sz="1000" dirty="0">
              <a:solidFill>
                <a:srgbClr val="C00000"/>
              </a:solidFill>
              <a:latin typeface="Times New Roman" panose="02020603050405020304" pitchFamily="2" charset="0"/>
              <a:ea typeface="华文楷体" panose="02010600040101010101" pitchFamily="2" charset="-122"/>
              <a:sym typeface="Times New Roman" panose="02020603050405020304" pitchFamily="2" charset="0"/>
            </a:endParaRPr>
          </a:p>
        </p:txBody>
      </p:sp>
      <p:sp>
        <p:nvSpPr>
          <p:cNvPr id="5125" name="Rectangle 9"/>
          <p:cNvSpPr/>
          <p:nvPr/>
        </p:nvSpPr>
        <p:spPr>
          <a:xfrm>
            <a:off x="6181725" y="9437688"/>
            <a:ext cx="425450" cy="180975"/>
          </a:xfrm>
          <a:prstGeom prst="rect">
            <a:avLst/>
          </a:prstGeom>
          <a:noFill/>
          <a:ln w="9525">
            <a:noFill/>
          </a:ln>
        </p:spPr>
        <p:txBody>
          <a:bodyPr wrap="none" lIns="86526" tIns="44049" rIns="86526" bIns="44049" anchor="t" anchorCtr="0">
            <a:spAutoFit/>
          </a:bodyPr>
          <a:p>
            <a:pPr lvl="0" algn="r"/>
            <a:r>
              <a:rPr lang="en-US" altLang="zh-CN" sz="600" dirty="0">
                <a:latin typeface="Times New Roman" panose="02020603050405020304" pitchFamily="2" charset="0"/>
                <a:sym typeface="Times New Roman" panose="02020603050405020304" pitchFamily="2" charset="0"/>
              </a:rPr>
              <a:t>[DocID]</a:t>
            </a:r>
            <a:endParaRPr lang="zh-CN" altLang="en-US" dirty="0"/>
          </a:p>
        </p:txBody>
      </p:sp>
      <p:sp>
        <p:nvSpPr>
          <p:cNvPr id="5126" name="Rectangle 10"/>
          <p:cNvSpPr/>
          <p:nvPr/>
        </p:nvSpPr>
        <p:spPr>
          <a:xfrm>
            <a:off x="61913" y="9398000"/>
            <a:ext cx="892175" cy="211138"/>
          </a:xfrm>
          <a:prstGeom prst="rect">
            <a:avLst/>
          </a:prstGeom>
          <a:noFill/>
          <a:ln w="9525">
            <a:noFill/>
          </a:ln>
        </p:spPr>
        <p:txBody>
          <a:bodyPr wrap="none" lIns="86526" tIns="44049" rIns="86526" bIns="44049" anchor="t" anchorCtr="0">
            <a:spAutoFit/>
          </a:bodyPr>
          <a:p>
            <a:pPr lvl="0"/>
            <a:r>
              <a:rPr lang="en-US" altLang="zh-CN" sz="800" dirty="0">
                <a:latin typeface="Times New Roman" panose="02020603050405020304" pitchFamily="2" charset="0"/>
                <a:sym typeface="Times New Roman" panose="02020603050405020304" pitchFamily="2" charset="0"/>
              </a:rPr>
              <a:t>Hewitt Associates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>
      <a:defRPr sz="1200" kern="1200">
        <a:latin typeface="+mn-lt"/>
        <a:ea typeface="+mn-ea"/>
        <a:cs typeface="+mn-cs"/>
      </a:defRPr>
    </a:lvl1pPr>
    <a:lvl2pPr marL="0" lvl="1" indent="0">
      <a:defRPr sz="1200" kern="1200">
        <a:latin typeface="+mn-lt"/>
        <a:ea typeface="+mn-ea"/>
        <a:cs typeface="+mn-cs"/>
      </a:defRPr>
    </a:lvl2pPr>
    <a:lvl3pPr marL="0" lvl="2" indent="0">
      <a:defRPr sz="1200" kern="1200">
        <a:latin typeface="+mn-lt"/>
        <a:ea typeface="+mn-ea"/>
        <a:cs typeface="+mn-cs"/>
      </a:defRPr>
    </a:lvl3pPr>
    <a:lvl4pPr marL="0" lvl="3" indent="0">
      <a:defRPr sz="1200" kern="1200">
        <a:latin typeface="+mn-lt"/>
        <a:ea typeface="+mn-ea"/>
        <a:cs typeface="+mn-cs"/>
      </a:defRPr>
    </a:lvl4pPr>
    <a:lvl5pPr marL="0" lvl="4" indent="0">
      <a:defRPr sz="1200" kern="1200">
        <a:latin typeface="+mn-lt"/>
        <a:ea typeface="+mn-ea"/>
        <a:cs typeface="+mn-cs"/>
      </a:defRPr>
    </a:lvl5pPr>
    <a:lvl6pPr marL="2286000" lvl="5" indent="0">
      <a:defRPr sz="1200" kern="1200">
        <a:latin typeface="+mn-lt"/>
        <a:ea typeface="+mn-ea"/>
        <a:cs typeface="+mn-cs"/>
      </a:defRPr>
    </a:lvl6pPr>
    <a:lvl7pPr marL="2743200" lvl="6" indent="0">
      <a:defRPr sz="1200" kern="1200">
        <a:latin typeface="+mn-lt"/>
        <a:ea typeface="+mn-ea"/>
        <a:cs typeface="+mn-cs"/>
      </a:defRPr>
    </a:lvl7pPr>
    <a:lvl8pPr marL="3200400" lvl="7" indent="0">
      <a:defRPr sz="1200" kern="1200">
        <a:latin typeface="+mn-lt"/>
        <a:ea typeface="+mn-ea"/>
        <a:cs typeface="+mn-cs"/>
      </a:defRPr>
    </a:lvl8pPr>
    <a:lvl9pPr marL="3657600" lvl="8" indent="0">
      <a:defRPr sz="1200" kern="1200"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9218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1266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3314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5362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7410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9458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23554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幻灯片图像占位符 1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25602" name="文本占位符 2"/>
          <p:cNvSpPr>
            <a:spLocks noGrp="1"/>
          </p:cNvSpPr>
          <p:nvPr>
            <p:ph type="body" sz="quarter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12"/>
            <a:ext cx="9926638" cy="686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标题 2050"/>
          <p:cNvSpPr>
            <a:spLocks noGrp="1"/>
          </p:cNvSpPr>
          <p:nvPr>
            <p:ph type="ctrTitle"/>
          </p:nvPr>
        </p:nvSpPr>
        <p:spPr>
          <a:xfrm>
            <a:off x="1209014" y="1196975"/>
            <a:ext cx="7484533" cy="10826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 algn="ctr">
              <a:defRPr kern="1200">
                <a:solidFill>
                  <a:schemeClr val="tx1"/>
                </a:solidFill>
              </a:defRPr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</p:nvPr>
        </p:nvSpPr>
        <p:spPr>
          <a:xfrm>
            <a:off x="1209014" y="2422525"/>
            <a:ext cx="7489692" cy="175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 algn="ctr">
              <a:buNone/>
              <a:defRPr kern="1200">
                <a:solidFill>
                  <a:schemeClr val="tx1"/>
                </a:solidFill>
              </a:defRPr>
            </a:lvl1pPr>
            <a:lvl2pPr marL="457200" lvl="1" indent="-457200" algn="ctr">
              <a:buNone/>
              <a:defRPr kern="1200">
                <a:solidFill>
                  <a:schemeClr val="tx1"/>
                </a:solidFill>
              </a:defRPr>
            </a:lvl2pPr>
            <a:lvl3pPr marL="914400" lvl="2" indent="-914400" algn="ctr">
              <a:buNone/>
              <a:defRPr kern="1200">
                <a:solidFill>
                  <a:schemeClr val="tx1"/>
                </a:solidFill>
              </a:defRPr>
            </a:lvl3pPr>
            <a:lvl4pPr marL="1371600" lvl="3" indent="-1371600" algn="ctr">
              <a:buNone/>
              <a:defRPr kern="1200">
                <a:solidFill>
                  <a:schemeClr val="tx1"/>
                </a:solidFill>
              </a:defRPr>
            </a:lvl4pPr>
            <a:lvl5pPr marL="1828800" lvl="4" indent="-1828800" algn="ctr">
              <a:buNone/>
              <a:defRPr kern="1200">
                <a:solidFill>
                  <a:schemeClr val="tx1"/>
                </a:solidFill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eaLnBrk="1" fontAlgn="base" hangingPunct="1"/>
            <a:endParaRPr lang="zh-CN" altLang="en-US" strike="noStrike" noProof="1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5879" y="1709738"/>
            <a:ext cx="8543925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879" y="4589463"/>
            <a:ext cx="85439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174750"/>
            <a:ext cx="4368546" cy="49530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42154" y="1174750"/>
            <a:ext cx="4368546" cy="49530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328" y="365125"/>
            <a:ext cx="8543925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4254" y="1778438"/>
            <a:ext cx="3959779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64254" y="2665379"/>
            <a:ext cx="3959779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3763" y="1778438"/>
            <a:ext cx="3979280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3763" y="2665379"/>
            <a:ext cx="3979280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384346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11340" y="457201"/>
            <a:ext cx="5014913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384346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190500"/>
            <a:ext cx="2228850" cy="59372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190500"/>
            <a:ext cx="6557341" cy="59372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754645" y="1628800"/>
            <a:ext cx="4368485" cy="4248472"/>
          </a:xfrm>
          <a:prstGeom prst="rect">
            <a:avLst/>
          </a:prstGeom>
        </p:spPr>
        <p:txBody>
          <a:bodyPr>
            <a:normAutofit/>
          </a:bodyPr>
          <a:lstStyle>
            <a:lvl1pPr marL="400050" indent="-400050" eaLnBrk="1" hangingPunct="1">
              <a:lnSpc>
                <a:spcPct val="120000"/>
              </a:lnSpc>
              <a:buFont typeface="+mj-ea"/>
              <a:buAutoNum type="ea1JpnChsDbPeriod"/>
              <a:defRPr sz="200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</a:lstStyle>
          <a:p>
            <a:pPr eaLnBrk="1" fontAlgn="base" hangingPunct="1">
              <a:lnSpc>
                <a:spcPct val="120000"/>
              </a:lnSpc>
            </a:pPr>
            <a:r>
              <a:rPr lang="zh-CN" altLang="en-US" strike="noStrike" noProof="1" dirty="0" smtClean="0">
                <a:solidFill>
                  <a:schemeClr val="bg1"/>
                </a:solidFill>
                <a:ea typeface="微软雅黑" panose="020B0503020204020204" charset="-122"/>
              </a:rPr>
              <a:t>单击此处添加标题</a:t>
            </a:r>
            <a:endParaRPr lang="zh-CN" altLang="en-US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  <a:p>
            <a:pPr eaLnBrk="1" fontAlgn="base" hangingPunct="1">
              <a:lnSpc>
                <a:spcPct val="120000"/>
              </a:lnSpc>
            </a:pPr>
            <a:r>
              <a:rPr lang="zh-CN" altLang="en-US" strike="noStrike" noProof="1" dirty="0" smtClean="0">
                <a:solidFill>
                  <a:schemeClr val="bg1"/>
                </a:solidFill>
                <a:ea typeface="微软雅黑" panose="020B0503020204020204" charset="-122"/>
              </a:rPr>
              <a:t>单击此处添加标题</a:t>
            </a:r>
            <a:endParaRPr lang="en-US" altLang="zh-CN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  <a:p>
            <a:pPr lvl="1" eaLnBrk="1" fontAlgn="base" hangingPunct="1">
              <a:lnSpc>
                <a:spcPct val="120000"/>
              </a:lnSpc>
            </a:pPr>
            <a:endParaRPr lang="en-US" altLang="zh-CN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  <a:p>
            <a:pPr lvl="2" eaLnBrk="1" fontAlgn="base" hangingPunct="1">
              <a:lnSpc>
                <a:spcPct val="120000"/>
              </a:lnSpc>
            </a:pPr>
            <a:endParaRPr lang="en-US" altLang="zh-CN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  <a:p>
            <a:pPr lvl="3" eaLnBrk="1" fontAlgn="base" hangingPunct="1">
              <a:lnSpc>
                <a:spcPct val="120000"/>
              </a:lnSpc>
            </a:pPr>
            <a:endParaRPr lang="en-US" altLang="zh-CN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  <a:p>
            <a:pPr lvl="4" eaLnBrk="1" fontAlgn="base" hangingPunct="1">
              <a:lnSpc>
                <a:spcPct val="120000"/>
              </a:lnSpc>
            </a:pPr>
            <a:endParaRPr lang="zh-CN" altLang="en-US" strike="noStrike" noProof="1" dirty="0" smtClean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584515" y="692696"/>
            <a:ext cx="7956884" cy="1368152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584515" y="2505230"/>
            <a:ext cx="6630737" cy="90012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84515" y="4365104"/>
            <a:ext cx="3276204" cy="5032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 fontAlgn="base"/>
            <a:r>
              <a:rPr lang="en-US" altLang="zh-CN" strike="noStrike" noProof="1" smtClean="0"/>
              <a:t>Date/Time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495300" y="190500"/>
            <a:ext cx="89154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1027"/>
          <p:cNvSpPr>
            <a:spLocks noGrp="1"/>
          </p:cNvSpPr>
          <p:nvPr>
            <p:ph type="body"/>
          </p:nvPr>
        </p:nvSpPr>
        <p:spPr>
          <a:xfrm>
            <a:off x="495300" y="1174750"/>
            <a:ext cx="8915400" cy="4953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eaLnBrk="1" fontAlgn="base" hangingPunct="1"/>
            <a:fld id="{BB962C8B-B14F-4D97-AF65-F5344CB8AC3E}" type="datetimeFigureOut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>
              <a:latin typeface="华文楷体" panose="0201060004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eaLnBrk="1" fontAlgn="base" hangingPunct="1"/>
            <a:endParaRPr lang="zh-CN" altLang="en-US" strike="noStrike" noProof="1" dirty="0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华文楷体" panose="02010600040101010101" pitchFamily="2" charset="-122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ctrTitle"/>
          </p:nvPr>
        </p:nvSpPr>
        <p:spPr>
          <a:xfrm>
            <a:off x="1314450" y="650875"/>
            <a:ext cx="7345363" cy="1247775"/>
          </a:xfrm>
        </p:spPr>
        <p:txBody>
          <a:bodyPr anchor="ctr" anchorCtr="0"/>
          <a:p>
            <a:pPr algn="ctr" defTabSz="914400">
              <a:buClrTx/>
              <a:buSzTx/>
              <a:buFontTx/>
              <a:buNone/>
            </a:pPr>
            <a:r>
              <a:rPr lang="zh-CN" altLang="en-US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 Light" panose="020F0302020204030204" charset="0"/>
              </a:rPr>
              <a:t>运维架构设计与实现</a:t>
            </a:r>
            <a:endParaRPr lang="zh-CN" altLang="en-US" kern="1200" baseline="0" dirty="0">
              <a:solidFill>
                <a:schemeClr val="tx1"/>
              </a:solidFill>
              <a:latin typeface="+mj-lt"/>
              <a:ea typeface="+mj-ea"/>
              <a:cs typeface="+mj-cs"/>
              <a:sym typeface="Calibri Light" panose="020F0302020204030204" charset="0"/>
            </a:endParaRPr>
          </a:p>
        </p:txBody>
      </p:sp>
      <p:sp>
        <p:nvSpPr>
          <p:cNvPr id="6146" name="副标题 2"/>
          <p:cNvSpPr>
            <a:spLocks noGrp="1"/>
          </p:cNvSpPr>
          <p:nvPr>
            <p:ph type="subTitle" idx="1"/>
          </p:nvPr>
        </p:nvSpPr>
        <p:spPr>
          <a:xfrm>
            <a:off x="614363" y="3333750"/>
            <a:ext cx="6119812" cy="900113"/>
          </a:xfrm>
        </p:spPr>
        <p:txBody>
          <a:bodyPr anchor="ctr" anchorCtr="0"/>
          <a:p>
            <a:pPr defTabSz="914400">
              <a:buClrTx/>
              <a:buSzTx/>
              <a:buFont typeface="Arial" panose="020B0604020202020204" pitchFamily="34" charset="0"/>
            </a:pPr>
            <a:r>
              <a:rPr lang="zh-CN" altLang="zh-CN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 Light" panose="020F0302020204030204" charset="0"/>
              </a:rPr>
              <a:t>腾讯云-大数据及</a:t>
            </a:r>
            <a:r>
              <a:rPr lang="en-US" altLang="zh-CN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 Light" panose="020F0302020204030204" charset="0"/>
              </a:rPr>
              <a:t>AI</a:t>
            </a:r>
            <a:r>
              <a:rPr lang="zh-CN" altLang="zh-CN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 Light" panose="020F0302020204030204" charset="0"/>
              </a:rPr>
              <a:t>产品中心</a:t>
            </a:r>
            <a:r>
              <a:rPr lang="en-US" altLang="zh-CN" kern="1200" baseline="0" dirty="0">
                <a:solidFill>
                  <a:schemeClr val="tx1"/>
                </a:solidFill>
                <a:latin typeface="方正书宋_GBK" charset="-122"/>
                <a:ea typeface="+mn-ea"/>
                <a:cs typeface="+mn-cs"/>
                <a:sym typeface="Calibri" panose="020F0502020204030204" charset="0"/>
              </a:rPr>
              <a:t>– </a:t>
            </a:r>
            <a:r>
              <a:rPr lang="zh-CN" altLang="en-US" kern="1200" baseline="0" dirty="0">
                <a:solidFill>
                  <a:schemeClr val="tx1"/>
                </a:solidFill>
                <a:latin typeface="+mn-lt"/>
                <a:ea typeface="方正书宋_GBK" charset="-122"/>
                <a:cs typeface="+mn-cs"/>
                <a:sym typeface="Calibri" panose="020F0502020204030204" charset="0"/>
              </a:rPr>
              <a:t>吴友强</a:t>
            </a:r>
            <a:endParaRPr lang="zh-CN" altLang="en-US" kern="1200" baseline="0" dirty="0">
              <a:solidFill>
                <a:schemeClr val="tx1"/>
              </a:solidFill>
              <a:latin typeface="+mn-lt"/>
              <a:ea typeface="方正书宋_GBK" charset="-122"/>
              <a:cs typeface="+mn-cs"/>
              <a:sym typeface="Calibri" panose="020F0502020204030204" charset="0"/>
            </a:endParaRPr>
          </a:p>
        </p:txBody>
      </p:sp>
      <p:sp>
        <p:nvSpPr>
          <p:cNvPr id="6147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4365625"/>
            <a:ext cx="3276600" cy="503238"/>
          </a:xfrm>
        </p:spPr>
        <p:txBody>
          <a:bodyPr anchor="ctr" anchorCtr="0"/>
          <a:p>
            <a:pPr defTabSz="914400">
              <a:buClrTx/>
              <a:buSzTx/>
              <a:buFont typeface="Arial" panose="020B0604020202020204" pitchFamily="34" charset="0"/>
            </a:pPr>
            <a:r>
              <a:rPr lang="en-US" altLang="zh-CN" kern="1200" baseline="0" dirty="0">
                <a:solidFill>
                  <a:schemeClr val="tx1"/>
                </a:solidFill>
                <a:latin typeface="方正书宋_GBK" charset="-122"/>
                <a:ea typeface="+mn-ea"/>
                <a:cs typeface="+mn-cs"/>
                <a:sym typeface="Calibri" panose="020F0502020204030204" charset="0"/>
              </a:rPr>
              <a:t>2017</a:t>
            </a:r>
            <a:r>
              <a:rPr lang="zh-CN" altLang="en-US" kern="1200" baseline="0" dirty="0">
                <a:solidFill>
                  <a:schemeClr val="tx1"/>
                </a:solidFill>
                <a:latin typeface="+mn-lt"/>
                <a:ea typeface="方正书宋_GBK" charset="-122"/>
                <a:cs typeface="+mn-cs"/>
                <a:sym typeface="Calibri" panose="020F0502020204030204" charset="0"/>
              </a:rPr>
              <a:t>年</a:t>
            </a:r>
            <a:r>
              <a:rPr lang="en-US" altLang="zh-CN" kern="1200" baseline="0" dirty="0">
                <a:solidFill>
                  <a:schemeClr val="tx1"/>
                </a:solidFill>
                <a:latin typeface="方正书宋_GBK" charset="-122"/>
                <a:ea typeface="+mn-ea"/>
                <a:cs typeface="+mn-cs"/>
                <a:sym typeface="Calibri" panose="020F0502020204030204" charset="0"/>
              </a:rPr>
              <a:t>11</a:t>
            </a:r>
            <a:r>
              <a:rPr lang="zh-CN" altLang="en-US" kern="1200" baseline="0" dirty="0">
                <a:solidFill>
                  <a:schemeClr val="tx1"/>
                </a:solidFill>
                <a:latin typeface="+mn-lt"/>
                <a:ea typeface="方正书宋_GBK" charset="-122"/>
                <a:cs typeface="+mn-cs"/>
                <a:sym typeface="Calibri" panose="020F0502020204030204" charset="0"/>
              </a:rPr>
              <a:t>月</a:t>
            </a:r>
            <a:r>
              <a:rPr lang="en-US" altLang="zh-CN" kern="1200" baseline="0" dirty="0">
                <a:solidFill>
                  <a:schemeClr val="tx1"/>
                </a:solidFill>
                <a:latin typeface="方正书宋_GBK" charset="-122"/>
                <a:ea typeface="+mn-ea"/>
                <a:cs typeface="+mn-cs"/>
                <a:sym typeface="Calibri" panose="020F0502020204030204" charset="0"/>
              </a:rPr>
              <a:t>04</a:t>
            </a:r>
            <a:r>
              <a:rPr lang="zh-CN" altLang="en-US" kern="1200" baseline="0" dirty="0">
                <a:solidFill>
                  <a:schemeClr val="tx1"/>
                </a:solidFill>
                <a:latin typeface="+mn-lt"/>
                <a:ea typeface="方正书宋_GBK" charset="-122"/>
                <a:cs typeface="+mn-cs"/>
                <a:sym typeface="Calibri" panose="020F0502020204030204" charset="0"/>
              </a:rPr>
              <a:t>日</a:t>
            </a:r>
            <a:endParaRPr lang="zh-CN" altLang="en-US" kern="1200" baseline="0" dirty="0">
              <a:solidFill>
                <a:schemeClr val="tx1"/>
              </a:solidFill>
              <a:latin typeface="+mn-lt"/>
              <a:ea typeface="方正书宋_GBK" charset="-122"/>
              <a:cs typeface="+mn-cs"/>
              <a:sym typeface="Calibri" panose="020F0502020204030204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文本占位符 1"/>
          <p:cNvSpPr>
            <a:spLocks noGrp="1"/>
          </p:cNvSpPr>
          <p:nvPr>
            <p:ph type="body" sz="quarter" idx="10" hasCustomPrompt="1"/>
          </p:nvPr>
        </p:nvSpPr>
        <p:spPr>
          <a:xfrm>
            <a:off x="2160588" y="352425"/>
            <a:ext cx="4467225" cy="6269038"/>
          </a:xfrm>
          <a:ln>
            <a:miter/>
          </a:ln>
        </p:spPr>
        <p:txBody>
          <a:bodyPr anchor="t">
            <a:normAutofit/>
          </a:bodyPr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x-none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一 概述</a:t>
            </a:r>
            <a:endParaRPr lang="x-none" altLang="zh-CN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x-none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二 运维架构</a:t>
            </a:r>
            <a:endParaRPr lang="zh-CN" altLang="x-none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x-none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1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）整体架构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2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）稳定性架构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3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SRE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团队（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devops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4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chatops</a:t>
            </a:r>
            <a:endParaRPr lang="en-US" altLang="zh-CN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5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）稳定性规范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6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）基于监控大数据的智能诊断系统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7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）研发运维工具链</a:t>
            </a:r>
            <a:endParaRPr lang="zh-CN" altLang="en-US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（</a:t>
            </a:r>
            <a:r>
              <a:rPr lang="en-US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8</a:t>
            </a:r>
            <a:r>
              <a:rPr lang="zh-CN" altLang="en-US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）全球负载均衡系统</a:t>
            </a:r>
            <a:endParaRPr lang="en-US" altLang="zh-CN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  <a:sym typeface="Calibri Light" panose="020F0302020204030204" charset="0"/>
            </a:endParaRPr>
          </a:p>
          <a:p>
            <a:pPr marL="0" indent="0" defTabSz="914400" fontAlgn="base">
              <a:buFont typeface="宋体" panose="02010600030101010101" pitchFamily="2" charset="-122"/>
              <a:buNone/>
            </a:pPr>
            <a:r>
              <a:rPr lang="zh-CN" altLang="x-none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三</a:t>
            </a:r>
            <a:r>
              <a:rPr lang="x-none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 </a:t>
            </a:r>
            <a:r>
              <a:rPr lang="zh-CN" altLang="zh-CN" sz="1600" strike="noStrike" kern="1200" noProof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总结</a:t>
            </a:r>
            <a:endParaRPr lang="zh-CN" altLang="zh-CN" sz="1600" strike="noStrike" kern="1200" noProof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  <a:p>
            <a:pPr defTabSz="914400" fontAlgn="base">
              <a:buFont typeface="宋体" panose="02010600030101010101" pitchFamily="2" charset="-122"/>
            </a:pPr>
            <a:endParaRPr lang="zh-CN" altLang="zh-CN" sz="1600" strike="noStrike" kern="1200" noProof="1" dirty="0">
              <a:latin typeface="方正书宋_GBK" charset="-122"/>
              <a:ea typeface="+mn-ea"/>
              <a:cs typeface="+mn-cs"/>
              <a:sym typeface="Calibri" panose="020F0502020204030204" charset="0"/>
            </a:endParaRPr>
          </a:p>
          <a:p>
            <a:pPr defTabSz="914400" fontAlgn="base">
              <a:buFont typeface="宋体" panose="02010600030101010101" pitchFamily="2" charset="-122"/>
            </a:pPr>
            <a:endParaRPr lang="zh-CN" altLang="zh-CN" sz="1600" strike="noStrike" kern="1200" noProof="1" dirty="0">
              <a:latin typeface="方正书宋_GBK" charset="-122"/>
              <a:ea typeface="+mn-ea"/>
              <a:cs typeface="+mn-cs"/>
              <a:sym typeface="Calibri" panose="020F050202020403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1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整体架构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55600" y="960438"/>
            <a:ext cx="3843338" cy="7889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（全球）负载均衡系统</a:t>
            </a:r>
            <a:endParaRPr lang="zh-CN" altLang="en-US" sz="2800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8299450" y="1000125"/>
            <a:ext cx="1460500" cy="56594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z="2800" strike="noStrike" noProof="1"/>
              <a:t>S</a:t>
            </a:r>
            <a:endParaRPr lang="en-US" altLang="zh-CN" sz="2800" strike="noStrike" noProof="1"/>
          </a:p>
          <a:p>
            <a:pPr algn="ctr" fontAlgn="base"/>
            <a:r>
              <a:rPr lang="en-US" altLang="zh-CN" sz="2800" strike="noStrike" noProof="1"/>
              <a:t>R</a:t>
            </a:r>
            <a:endParaRPr lang="en-US" altLang="zh-CN" sz="2800" strike="noStrike" noProof="1"/>
          </a:p>
          <a:p>
            <a:pPr algn="ctr" fontAlgn="base"/>
            <a:r>
              <a:rPr lang="en-US" altLang="zh-CN" sz="2800" strike="noStrike" noProof="1"/>
              <a:t>E</a:t>
            </a:r>
            <a:endParaRPr lang="en-US" altLang="zh-CN" sz="2800" strike="noStrike" noProof="1"/>
          </a:p>
          <a:p>
            <a:pPr algn="ctr" fontAlgn="base"/>
            <a:r>
              <a:rPr lang="zh-CN" altLang="en-US" sz="2800" strike="noStrike" noProof="1"/>
              <a:t>团</a:t>
            </a:r>
            <a:endParaRPr lang="zh-CN" altLang="en-US" sz="2800" strike="noStrike" noProof="1"/>
          </a:p>
          <a:p>
            <a:pPr algn="ctr" fontAlgn="base"/>
            <a:r>
              <a:rPr lang="zh-CN" altLang="en-US" sz="2800" strike="noStrike" noProof="1"/>
              <a:t>队</a:t>
            </a:r>
            <a:endParaRPr lang="zh-CN" altLang="en-US" sz="2800" strike="noStrike" noProof="1"/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（</a:t>
            </a:r>
            <a:r>
              <a:rPr lang="en-US" altLang="zh-CN" sz="2000" strike="noStrike" noProof="1">
                <a:solidFill>
                  <a:srgbClr val="FF0000"/>
                </a:solidFill>
              </a:rPr>
              <a:t>devops</a:t>
            </a:r>
            <a:r>
              <a:rPr lang="zh-CN" altLang="en-US" sz="2000" strike="noStrike" noProof="1">
                <a:solidFill>
                  <a:srgbClr val="FF0000"/>
                </a:solidFill>
              </a:rPr>
              <a:t>）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endParaRPr lang="zh-CN" altLang="en-US" strike="noStrike" noProof="1"/>
          </a:p>
        </p:txBody>
      </p:sp>
      <p:sp>
        <p:nvSpPr>
          <p:cNvPr id="4" name="圆角矩形 3"/>
          <p:cNvSpPr/>
          <p:nvPr/>
        </p:nvSpPr>
        <p:spPr>
          <a:xfrm>
            <a:off x="4340225" y="981075"/>
            <a:ext cx="3778250" cy="790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z="2800" strike="noStrike" noProof="1"/>
              <a:t>ChatOps</a:t>
            </a:r>
            <a:endParaRPr lang="en-US" altLang="zh-CN" sz="2800" strike="noStrike" noProof="1"/>
          </a:p>
        </p:txBody>
      </p:sp>
      <p:sp>
        <p:nvSpPr>
          <p:cNvPr id="5" name="圆角矩形 4"/>
          <p:cNvSpPr/>
          <p:nvPr/>
        </p:nvSpPr>
        <p:spPr>
          <a:xfrm>
            <a:off x="1279525" y="1901825"/>
            <a:ext cx="750888" cy="479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稳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定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性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架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构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endParaRPr lang="zh-CN" altLang="en-US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366713" y="1884363"/>
            <a:ext cx="750888" cy="48307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稳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定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性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r>
              <a:rPr lang="zh-CN" altLang="en-US" sz="2000" strike="noStrike" noProof="1">
                <a:solidFill>
                  <a:srgbClr val="FF0000"/>
                </a:solidFill>
              </a:rPr>
              <a:t>规范</a:t>
            </a:r>
            <a:endParaRPr lang="zh-CN" altLang="en-US" sz="2000" strike="noStrike" noProof="1">
              <a:solidFill>
                <a:srgbClr val="FF0000"/>
              </a:solidFill>
            </a:endParaRPr>
          </a:p>
          <a:p>
            <a:pPr algn="ctr" fontAlgn="base"/>
            <a:endParaRPr lang="zh-CN" altLang="en-US" strike="noStrike" noProof="1"/>
          </a:p>
        </p:txBody>
      </p:sp>
      <p:sp>
        <p:nvSpPr>
          <p:cNvPr id="7" name="圆角矩形 6"/>
          <p:cNvSpPr/>
          <p:nvPr/>
        </p:nvSpPr>
        <p:spPr>
          <a:xfrm>
            <a:off x="2206625" y="1995488"/>
            <a:ext cx="5830888" cy="301307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业务系统</a:t>
            </a:r>
            <a:endParaRPr lang="zh-CN" altLang="en-US" sz="2800" strike="noStrike" noProof="1"/>
          </a:p>
        </p:txBody>
      </p:sp>
      <p:sp>
        <p:nvSpPr>
          <p:cNvPr id="8" name="圆角矩形 7"/>
          <p:cNvSpPr/>
          <p:nvPr/>
        </p:nvSpPr>
        <p:spPr>
          <a:xfrm>
            <a:off x="2281238" y="5624513"/>
            <a:ext cx="2527300" cy="7889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实时监控系统</a:t>
            </a:r>
            <a:endParaRPr lang="zh-CN" altLang="en-US" sz="2800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5397500" y="5565775"/>
            <a:ext cx="2527300" cy="790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研发运维工具</a:t>
            </a:r>
            <a:endParaRPr lang="zh-CN" altLang="en-US" sz="2800" strike="noStrike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1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架构-运维原则</a:t>
            </a:r>
            <a:endParaRPr lang="x-none" altLang="zh-CN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Arial Unicode MS" pitchFamily="2" charset="-122"/>
            </a:endParaRPr>
          </a:p>
        </p:txBody>
      </p:sp>
      <p:pic>
        <p:nvPicPr>
          <p:cNvPr id="10242" name="图片 3" descr="系统运维原则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338" y="842963"/>
            <a:ext cx="8313737" cy="5172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2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稳定性架构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259263" y="1257300"/>
            <a:ext cx="3370263" cy="136842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业务系统</a:t>
            </a:r>
            <a:endParaRPr lang="zh-CN" altLang="en-US" sz="2800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4418013" y="2779713"/>
            <a:ext cx="14859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中间件</a:t>
            </a:r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6162675" y="2813050"/>
            <a:ext cx="1393825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存储系统</a:t>
            </a:r>
            <a:endParaRPr lang="zh-CN" altLang="en-US" strike="noStrike" noProof="1"/>
          </a:p>
        </p:txBody>
      </p:sp>
      <p:sp>
        <p:nvSpPr>
          <p:cNvPr id="4" name="圆角矩形 3"/>
          <p:cNvSpPr/>
          <p:nvPr/>
        </p:nvSpPr>
        <p:spPr>
          <a:xfrm>
            <a:off x="4240213" y="4216400"/>
            <a:ext cx="3094038" cy="115887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/>
              <a:t>弹性容错计算</a:t>
            </a:r>
            <a:endParaRPr lang="zh-CN" altLang="en-US" sz="2800" strike="noStrike" noProof="1"/>
          </a:p>
        </p:txBody>
      </p:sp>
      <p:sp>
        <p:nvSpPr>
          <p:cNvPr id="5" name="圆角矩形 4"/>
          <p:cNvSpPr/>
          <p:nvPr/>
        </p:nvSpPr>
        <p:spPr>
          <a:xfrm>
            <a:off x="8942388" y="1000125"/>
            <a:ext cx="817563" cy="56594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Chat</a:t>
            </a:r>
            <a:endParaRPr lang="en-US" altLang="zh-CN" strike="noStrike" noProof="1"/>
          </a:p>
          <a:p>
            <a:pPr algn="ctr" fontAlgn="base"/>
            <a:r>
              <a:rPr lang="en-US" altLang="zh-CN" strike="noStrike" noProof="1"/>
              <a:t>Ops</a:t>
            </a:r>
            <a:endParaRPr lang="en-US" altLang="zh-CN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7989888" y="1047750"/>
            <a:ext cx="817563" cy="56594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自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动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化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运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维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平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台</a:t>
            </a:r>
            <a:endParaRPr lang="zh-CN" altLang="en-US" strike="noStrike" noProof="1"/>
          </a:p>
        </p:txBody>
      </p:sp>
      <p:sp>
        <p:nvSpPr>
          <p:cNvPr id="8" name="矩形 7"/>
          <p:cNvSpPr/>
          <p:nvPr/>
        </p:nvSpPr>
        <p:spPr>
          <a:xfrm>
            <a:off x="4386263" y="5908675"/>
            <a:ext cx="3011488" cy="711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规则引擎</a:t>
            </a:r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2457450" y="1162050"/>
            <a:ext cx="817563" cy="56594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大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数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据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实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时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监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控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系</a:t>
            </a:r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统</a:t>
            </a:r>
            <a:endParaRPr lang="zh-CN" altLang="en-US" strike="noStrike" noProof="1"/>
          </a:p>
        </p:txBody>
      </p:sp>
      <p:cxnSp>
        <p:nvCxnSpPr>
          <p:cNvPr id="10" name="直接箭头连接符 9"/>
          <p:cNvCxnSpPr>
            <a:stCxn id="7" idx="1"/>
          </p:cNvCxnSpPr>
          <p:nvPr/>
        </p:nvCxnSpPr>
        <p:spPr>
          <a:xfrm flipH="1" flipV="1">
            <a:off x="3249613" y="1936750"/>
            <a:ext cx="1009650" cy="6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endCxn id="9" idx="3"/>
          </p:cNvCxnSpPr>
          <p:nvPr/>
        </p:nvCxnSpPr>
        <p:spPr>
          <a:xfrm flipH="1">
            <a:off x="3275013" y="3267075"/>
            <a:ext cx="1865313" cy="7254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3" idx="1"/>
          </p:cNvCxnSpPr>
          <p:nvPr/>
        </p:nvCxnSpPr>
        <p:spPr>
          <a:xfrm flipH="1">
            <a:off x="3276600" y="3352800"/>
            <a:ext cx="2886075" cy="596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8" idx="0"/>
          </p:cNvCxnSpPr>
          <p:nvPr/>
        </p:nvCxnSpPr>
        <p:spPr>
          <a:xfrm flipV="1">
            <a:off x="5892800" y="5345113"/>
            <a:ext cx="11113" cy="563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-57150" y="1209675"/>
            <a:ext cx="1685925" cy="563403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2800" strike="noStrike" noProof="1"/>
          </a:p>
        </p:txBody>
      </p:sp>
      <p:sp>
        <p:nvSpPr>
          <p:cNvPr id="15" name="矩形 14"/>
          <p:cNvSpPr/>
          <p:nvPr/>
        </p:nvSpPr>
        <p:spPr>
          <a:xfrm>
            <a:off x="130175" y="1435100"/>
            <a:ext cx="1301750" cy="5937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服务治理</a:t>
            </a:r>
            <a:endParaRPr lang="zh-CN" altLang="en-US" strike="noStrike" noProof="1"/>
          </a:p>
        </p:txBody>
      </p:sp>
      <p:sp>
        <p:nvSpPr>
          <p:cNvPr id="16" name="矩形 15"/>
          <p:cNvSpPr/>
          <p:nvPr/>
        </p:nvSpPr>
        <p:spPr>
          <a:xfrm>
            <a:off x="138113" y="2497138"/>
            <a:ext cx="1303338" cy="592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在线压测</a:t>
            </a:r>
            <a:endParaRPr lang="zh-CN" altLang="en-US" strike="noStrike" noProof="1"/>
          </a:p>
        </p:txBody>
      </p:sp>
      <p:sp>
        <p:nvSpPr>
          <p:cNvPr id="17" name="矩形 16"/>
          <p:cNvSpPr/>
          <p:nvPr/>
        </p:nvSpPr>
        <p:spPr>
          <a:xfrm>
            <a:off x="119063" y="3440113"/>
            <a:ext cx="1303338" cy="592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数据质量</a:t>
            </a:r>
            <a:endParaRPr lang="zh-CN" altLang="en-US" strike="noStrike" noProof="1"/>
          </a:p>
        </p:txBody>
      </p:sp>
      <p:sp>
        <p:nvSpPr>
          <p:cNvPr id="18" name="矩形 17"/>
          <p:cNvSpPr/>
          <p:nvPr/>
        </p:nvSpPr>
        <p:spPr>
          <a:xfrm>
            <a:off x="120650" y="4335463"/>
            <a:ext cx="1301750" cy="592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容量规划</a:t>
            </a:r>
            <a:endParaRPr lang="zh-CN" altLang="en-US" strike="noStrike" noProof="1"/>
          </a:p>
        </p:txBody>
      </p:sp>
      <p:sp>
        <p:nvSpPr>
          <p:cNvPr id="19" name="矩形 18"/>
          <p:cNvSpPr/>
          <p:nvPr/>
        </p:nvSpPr>
        <p:spPr>
          <a:xfrm>
            <a:off x="115888" y="5265738"/>
            <a:ext cx="1303338" cy="592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生命周期</a:t>
            </a:r>
            <a:endParaRPr lang="zh-CN" altLang="en-US" strike="noStrike" noProof="1"/>
          </a:p>
        </p:txBody>
      </p:sp>
      <p:sp>
        <p:nvSpPr>
          <p:cNvPr id="20" name="矩形 19"/>
          <p:cNvSpPr/>
          <p:nvPr/>
        </p:nvSpPr>
        <p:spPr>
          <a:xfrm>
            <a:off x="138113" y="6064250"/>
            <a:ext cx="1303338" cy="59213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依赖分析</a:t>
            </a:r>
            <a:endParaRPr lang="zh-CN" altLang="en-US" strike="noStrike" noProof="1"/>
          </a:p>
        </p:txBody>
      </p:sp>
      <p:sp>
        <p:nvSpPr>
          <p:cNvPr id="21" name="左箭头 20"/>
          <p:cNvSpPr/>
          <p:nvPr/>
        </p:nvSpPr>
        <p:spPr>
          <a:xfrm>
            <a:off x="1525588" y="3924300"/>
            <a:ext cx="1065213" cy="4349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2" name="右箭头 21"/>
          <p:cNvSpPr/>
          <p:nvPr/>
        </p:nvSpPr>
        <p:spPr>
          <a:xfrm>
            <a:off x="3195638" y="4529138"/>
            <a:ext cx="1225550" cy="434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3" name="右箭头 22"/>
          <p:cNvSpPr/>
          <p:nvPr/>
        </p:nvSpPr>
        <p:spPr>
          <a:xfrm>
            <a:off x="7237413" y="4635500"/>
            <a:ext cx="868363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4" name="左箭头 23"/>
          <p:cNvSpPr/>
          <p:nvPr/>
        </p:nvSpPr>
        <p:spPr>
          <a:xfrm>
            <a:off x="7475538" y="3187700"/>
            <a:ext cx="565150" cy="2492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5" name="左箭头 24"/>
          <p:cNvSpPr/>
          <p:nvPr/>
        </p:nvSpPr>
        <p:spPr>
          <a:xfrm>
            <a:off x="7470775" y="1865313"/>
            <a:ext cx="565150" cy="2508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3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en-US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SRE</a:t>
            </a:r>
            <a:r>
              <a:rPr lang="zh-CN" altLang="en-US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团队</a:t>
            </a:r>
            <a:endParaRPr lang="zh-CN" altLang="en-US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14338" name="文本框 1"/>
          <p:cNvSpPr txBox="1"/>
          <p:nvPr/>
        </p:nvSpPr>
        <p:spPr>
          <a:xfrm>
            <a:off x="782638" y="1604963"/>
            <a:ext cx="8504237" cy="2651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制定稳定性规范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飞虎队（事后救火）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稳定性小组（事前预防）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数据质量规范制定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稳定性架构探讨和推广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自动化运维平台和工具研发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在线压测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4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en-US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ChatOps</a:t>
            </a:r>
            <a:endParaRPr lang="en-US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16386" name="文本框 1"/>
          <p:cNvSpPr txBox="1"/>
          <p:nvPr/>
        </p:nvSpPr>
        <p:spPr>
          <a:xfrm>
            <a:off x="782638" y="1604963"/>
            <a:ext cx="8504237" cy="39322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好处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）不需要掌握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devops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的技能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）统一操作界面；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）重复劳动交给运维机器人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）其他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二、架构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开源机器人Hubot（插件）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+adapter+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开源聊天系统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hubot+hubot-mattermost+Mattermost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slake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403225" y="346075"/>
            <a:ext cx="6446838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5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稳定性规范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18434" name="文本框 1"/>
          <p:cNvSpPr txBox="1"/>
          <p:nvPr/>
        </p:nvSpPr>
        <p:spPr>
          <a:xfrm>
            <a:off x="782638" y="1604963"/>
            <a:ext cx="8504237" cy="3505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制定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2.kpi&amp;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红线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考试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&amp;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推广</a:t>
            </a:r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&amp;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宣讲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架构规范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5.7*24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小时值班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稳定性小组（值班长）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7.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飞虎队（救火）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8.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演练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336550" y="149225"/>
            <a:ext cx="9224963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6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en-US" sz="2400" strike="noStrike" noProof="1" dirty="0"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基于监控大数据的智能诊断系统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81075" y="3133725"/>
            <a:ext cx="7858125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实时计算平台</a:t>
            </a:r>
            <a:endParaRPr lang="zh-CN" altLang="en-US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2665413" y="4371975"/>
            <a:ext cx="4502150" cy="750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数据聚合器</a:t>
            </a:r>
            <a:endParaRPr lang="zh-CN" altLang="en-US" strike="noStrike" noProof="1"/>
          </a:p>
        </p:txBody>
      </p:sp>
      <p:sp>
        <p:nvSpPr>
          <p:cNvPr id="4" name="圆角矩形 3"/>
          <p:cNvSpPr/>
          <p:nvPr/>
        </p:nvSpPr>
        <p:spPr>
          <a:xfrm>
            <a:off x="133350" y="5626100"/>
            <a:ext cx="1384300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硬件监控数据</a:t>
            </a:r>
            <a:endParaRPr lang="zh-CN" altLang="en-US" strike="noStrike" noProof="1"/>
          </a:p>
        </p:txBody>
      </p:sp>
      <p:sp>
        <p:nvSpPr>
          <p:cNvPr id="5" name="圆角矩形 4"/>
          <p:cNvSpPr/>
          <p:nvPr/>
        </p:nvSpPr>
        <p:spPr>
          <a:xfrm>
            <a:off x="1630363" y="5626100"/>
            <a:ext cx="1541463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服务器监控数据</a:t>
            </a:r>
            <a:endParaRPr lang="zh-CN" altLang="en-US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3354388" y="5626100"/>
            <a:ext cx="1384300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网络监控数据</a:t>
            </a:r>
            <a:endParaRPr lang="zh-CN" altLang="en-US" strike="noStrike" noProof="1"/>
          </a:p>
        </p:txBody>
      </p:sp>
      <p:sp>
        <p:nvSpPr>
          <p:cNvPr id="7" name="圆角矩形 6"/>
          <p:cNvSpPr/>
          <p:nvPr/>
        </p:nvSpPr>
        <p:spPr>
          <a:xfrm>
            <a:off x="4954588" y="5626100"/>
            <a:ext cx="1384300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中间件</a:t>
            </a:r>
            <a:endParaRPr lang="zh-CN" altLang="en-US" strike="noStrike" noProof="1"/>
          </a:p>
        </p:txBody>
      </p:sp>
      <p:sp>
        <p:nvSpPr>
          <p:cNvPr id="8" name="圆角矩形 7"/>
          <p:cNvSpPr/>
          <p:nvPr/>
        </p:nvSpPr>
        <p:spPr>
          <a:xfrm>
            <a:off x="6570663" y="5626100"/>
            <a:ext cx="1382713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业务监控</a:t>
            </a:r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8158163" y="5626100"/>
            <a:ext cx="1382713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其他等等</a:t>
            </a:r>
            <a:endParaRPr lang="zh-CN" altLang="en-US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1016000" y="1984375"/>
            <a:ext cx="7858125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各种监控指标</a:t>
            </a:r>
            <a:endParaRPr lang="zh-CN" altLang="en-US" strike="noStrike" noProof="1"/>
          </a:p>
        </p:txBody>
      </p:sp>
      <p:sp>
        <p:nvSpPr>
          <p:cNvPr id="20491" name="文本框 10"/>
          <p:cNvSpPr txBox="1"/>
          <p:nvPr/>
        </p:nvSpPr>
        <p:spPr>
          <a:xfrm>
            <a:off x="869950" y="973138"/>
            <a:ext cx="5872163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>
                <a:latin typeface="华文楷体" panose="0201060004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>
                <a:latin typeface="华文楷体" panose="02010600040101010101" pitchFamily="2" charset="-122"/>
                <a:ea typeface="宋体" panose="02010600030101010101" pitchFamily="2" charset="-122"/>
              </a:rPr>
              <a:t>以应用为单位把相关数据聚合起来</a:t>
            </a:r>
            <a:endParaRPr lang="zh-CN" altLang="en-US" sz="2800">
              <a:latin typeface="华文楷体" panose="0201060004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336550" y="149225"/>
            <a:ext cx="9224963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7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en-US" sz="2400" strike="noStrike" noProof="1" dirty="0"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研发运维工具链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pic>
        <p:nvPicPr>
          <p:cNvPr id="22530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525" y="692150"/>
            <a:ext cx="9553575" cy="6105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1"/>
          <p:cNvSpPr/>
          <p:nvPr/>
        </p:nvSpPr>
        <p:spPr>
          <a:xfrm>
            <a:off x="336550" y="149225"/>
            <a:ext cx="9224963" cy="48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fontAlgn="base" hangingPunct="0"/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四（</a:t>
            </a:r>
            <a:r>
              <a:rPr lang="en-US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8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）运维</a:t>
            </a:r>
            <a:r>
              <a:rPr lang="x-none" altLang="zh-CN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架构-</a:t>
            </a:r>
            <a:r>
              <a:rPr lang="zh-CN" altLang="x-none" sz="2400" b="1" strike="noStrike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 Unicode MS" pitchFamily="2" charset="-122"/>
              </a:rPr>
              <a:t>全球负载均衡系统</a:t>
            </a:r>
            <a:endParaRPr lang="zh-CN" altLang="x-none" sz="2400" b="1" strike="noStrike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 Unicode MS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4650" y="2733675"/>
            <a:ext cx="2146300" cy="2279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中国大陆</a:t>
            </a:r>
            <a:endParaRPr lang="zh-CN" altLang="en-US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534988" y="4300538"/>
            <a:ext cx="1671638" cy="5667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数据中心</a:t>
            </a:r>
            <a:endParaRPr lang="zh-CN" altLang="en-US" strike="noStrike" noProof="1"/>
          </a:p>
        </p:txBody>
      </p:sp>
      <p:sp>
        <p:nvSpPr>
          <p:cNvPr id="4" name="矩形 3"/>
          <p:cNvSpPr/>
          <p:nvPr/>
        </p:nvSpPr>
        <p:spPr>
          <a:xfrm>
            <a:off x="2476500" y="5153025"/>
            <a:ext cx="1738313" cy="161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r>
              <a:rPr lang="zh-CN" altLang="en-US" strike="noStrike" noProof="1"/>
              <a:t>中国香港</a:t>
            </a:r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  <a:p>
            <a:pPr algn="ctr" fontAlgn="base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6926263" y="2889250"/>
            <a:ext cx="2144713" cy="2092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美国</a:t>
            </a:r>
            <a:endParaRPr lang="zh-CN" altLang="en-US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7229475" y="4322763"/>
            <a:ext cx="1671638" cy="6064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数据中心</a:t>
            </a:r>
            <a:endParaRPr lang="zh-CN" altLang="en-US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742950" y="2906713"/>
            <a:ext cx="1263650" cy="711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POP</a:t>
            </a:r>
            <a:r>
              <a:rPr lang="zh-CN" altLang="en-US" strike="noStrike" noProof="1"/>
              <a:t>点</a:t>
            </a:r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2727325" y="5245100"/>
            <a:ext cx="1263650" cy="5921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POP</a:t>
            </a:r>
            <a:r>
              <a:rPr lang="zh-CN" altLang="en-US" strike="noStrike" noProof="1"/>
              <a:t>点</a:t>
            </a:r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7421563" y="3094038"/>
            <a:ext cx="1263650" cy="5937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POP</a:t>
            </a:r>
            <a:r>
              <a:rPr lang="zh-CN" altLang="en-US" strike="noStrike" noProof="1"/>
              <a:t>点</a:t>
            </a:r>
            <a:endParaRPr lang="zh-CN" altLang="en-US" strike="noStrike" noProof="1"/>
          </a:p>
        </p:txBody>
      </p:sp>
      <p:sp>
        <p:nvSpPr>
          <p:cNvPr id="10" name="矩形 9"/>
          <p:cNvSpPr/>
          <p:nvPr/>
        </p:nvSpPr>
        <p:spPr>
          <a:xfrm>
            <a:off x="4881563" y="5095875"/>
            <a:ext cx="1882775" cy="1673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欧洲</a:t>
            </a:r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5000625" y="6200775"/>
            <a:ext cx="1671638" cy="5413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数据中心</a:t>
            </a:r>
            <a:endParaRPr lang="zh-CN" altLang="en-US" strike="noStrike" noProof="1"/>
          </a:p>
        </p:txBody>
      </p:sp>
      <p:sp>
        <p:nvSpPr>
          <p:cNvPr id="12" name="椭圆 11"/>
          <p:cNvSpPr/>
          <p:nvPr/>
        </p:nvSpPr>
        <p:spPr>
          <a:xfrm>
            <a:off x="5127625" y="5156200"/>
            <a:ext cx="1263650" cy="6334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POP</a:t>
            </a:r>
            <a:r>
              <a:rPr lang="zh-CN" altLang="en-US" strike="noStrike" noProof="1"/>
              <a:t>点</a:t>
            </a:r>
            <a:endParaRPr lang="zh-CN" altLang="en-US" strike="noStrike" noProof="1"/>
          </a:p>
        </p:txBody>
      </p:sp>
      <p:sp>
        <p:nvSpPr>
          <p:cNvPr id="14" name="矩形 13"/>
          <p:cNvSpPr/>
          <p:nvPr/>
        </p:nvSpPr>
        <p:spPr>
          <a:xfrm>
            <a:off x="4125913" y="3748088"/>
            <a:ext cx="1171575" cy="303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专线</a:t>
            </a:r>
            <a:endParaRPr lang="zh-CN" altLang="en-US" strike="noStrike" noProof="1"/>
          </a:p>
        </p:txBody>
      </p:sp>
      <p:sp>
        <p:nvSpPr>
          <p:cNvPr id="15" name="椭圆 14"/>
          <p:cNvSpPr/>
          <p:nvPr/>
        </p:nvSpPr>
        <p:spPr>
          <a:xfrm>
            <a:off x="4152900" y="628650"/>
            <a:ext cx="1381125" cy="64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全球用户</a:t>
            </a:r>
            <a:endParaRPr lang="zh-CN" altLang="en-US" strike="noStrike" noProof="1"/>
          </a:p>
        </p:txBody>
      </p:sp>
      <p:sp>
        <p:nvSpPr>
          <p:cNvPr id="20" name="矩形 19"/>
          <p:cNvSpPr/>
          <p:nvPr/>
        </p:nvSpPr>
        <p:spPr>
          <a:xfrm>
            <a:off x="1085850" y="1524000"/>
            <a:ext cx="7096125" cy="60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负载均衡（</a:t>
            </a:r>
            <a:r>
              <a:rPr lang="en-US" altLang="zh-CN" strike="noStrike" noProof="1"/>
              <a:t>DNS</a:t>
            </a:r>
            <a:r>
              <a:rPr lang="zh-CN" altLang="en-US" strike="noStrike" noProof="1"/>
              <a:t>、路由表）</a:t>
            </a:r>
            <a:endParaRPr lang="zh-CN" altLang="en-US" strike="noStrike" noProof="1"/>
          </a:p>
        </p:txBody>
      </p:sp>
      <p:cxnSp>
        <p:nvCxnSpPr>
          <p:cNvPr id="21" name="直接箭头连接符 20"/>
          <p:cNvCxnSpPr>
            <a:stCxn id="15" idx="4"/>
            <a:endCxn id="20" idx="0"/>
          </p:cNvCxnSpPr>
          <p:nvPr/>
        </p:nvCxnSpPr>
        <p:spPr>
          <a:xfrm flipH="1">
            <a:off x="4633913" y="1274763"/>
            <a:ext cx="209550" cy="249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15" idx="4"/>
          </p:cNvCxnSpPr>
          <p:nvPr/>
        </p:nvCxnSpPr>
        <p:spPr>
          <a:xfrm>
            <a:off x="4843463" y="1274763"/>
            <a:ext cx="204788" cy="249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20" idx="2"/>
            <a:endCxn id="7" idx="0"/>
          </p:cNvCxnSpPr>
          <p:nvPr/>
        </p:nvCxnSpPr>
        <p:spPr>
          <a:xfrm flipH="1">
            <a:off x="1374775" y="2130425"/>
            <a:ext cx="3259138" cy="7762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20" idx="2"/>
            <a:endCxn id="9" idx="0"/>
          </p:cNvCxnSpPr>
          <p:nvPr/>
        </p:nvCxnSpPr>
        <p:spPr>
          <a:xfrm>
            <a:off x="4633913" y="2130425"/>
            <a:ext cx="3419475" cy="9636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曲线连接符 24"/>
          <p:cNvCxnSpPr>
            <a:stCxn id="2" idx="2"/>
            <a:endCxn id="4" idx="1"/>
          </p:cNvCxnSpPr>
          <p:nvPr/>
        </p:nvCxnSpPr>
        <p:spPr>
          <a:xfrm rot="5400000" flipV="1">
            <a:off x="1487488" y="4973638"/>
            <a:ext cx="949325" cy="1028700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" idx="3"/>
            <a:endCxn id="5" idx="1"/>
          </p:cNvCxnSpPr>
          <p:nvPr/>
        </p:nvCxnSpPr>
        <p:spPr>
          <a:xfrm>
            <a:off x="2520950" y="3873500"/>
            <a:ext cx="4405313" cy="635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068388" y="5337175"/>
            <a:ext cx="1171575" cy="301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专线</a:t>
            </a:r>
            <a:endParaRPr lang="zh-CN" altLang="en-US" strike="noStrike" noProof="1"/>
          </a:p>
        </p:txBody>
      </p:sp>
      <p:cxnSp>
        <p:nvCxnSpPr>
          <p:cNvPr id="28" name="直接箭头连接符 27"/>
          <p:cNvCxnSpPr>
            <a:stCxn id="4" idx="3"/>
            <a:endCxn id="10" idx="1"/>
          </p:cNvCxnSpPr>
          <p:nvPr/>
        </p:nvCxnSpPr>
        <p:spPr>
          <a:xfrm flipV="1">
            <a:off x="4214813" y="5932488"/>
            <a:ext cx="666750" cy="301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曲线连接符 28"/>
          <p:cNvCxnSpPr>
            <a:stCxn id="5" idx="2"/>
            <a:endCxn id="10" idx="3"/>
          </p:cNvCxnSpPr>
          <p:nvPr/>
        </p:nvCxnSpPr>
        <p:spPr>
          <a:xfrm rot="5400000">
            <a:off x="6906419" y="4839494"/>
            <a:ext cx="950913" cy="1235075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endCxn id="12" idx="0"/>
          </p:cNvCxnSpPr>
          <p:nvPr/>
        </p:nvCxnSpPr>
        <p:spPr>
          <a:xfrm>
            <a:off x="4613275" y="2103438"/>
            <a:ext cx="1146175" cy="30527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endCxn id="8" idx="0"/>
          </p:cNvCxnSpPr>
          <p:nvPr/>
        </p:nvCxnSpPr>
        <p:spPr>
          <a:xfrm flipH="1">
            <a:off x="3359150" y="2143125"/>
            <a:ext cx="1254125" cy="31019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7" idx="4"/>
            <a:endCxn id="3" idx="0"/>
          </p:cNvCxnSpPr>
          <p:nvPr/>
        </p:nvCxnSpPr>
        <p:spPr>
          <a:xfrm flipH="1">
            <a:off x="1371600" y="3617913"/>
            <a:ext cx="3175" cy="682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9" idx="4"/>
            <a:endCxn id="6" idx="0"/>
          </p:cNvCxnSpPr>
          <p:nvPr/>
        </p:nvCxnSpPr>
        <p:spPr>
          <a:xfrm>
            <a:off x="8053388" y="3687763"/>
            <a:ext cx="11113" cy="635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12" idx="4"/>
          </p:cNvCxnSpPr>
          <p:nvPr/>
        </p:nvCxnSpPr>
        <p:spPr>
          <a:xfrm>
            <a:off x="5759450" y="5789613"/>
            <a:ext cx="12700" cy="4079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蓝色背景">
  <a:themeElements>
    <a:clrScheme name="">
      <a:dk1>
        <a:srgbClr val="FFFFFF"/>
      </a:dk1>
      <a:lt1>
        <a:srgbClr val="000000"/>
      </a:lt1>
      <a:dk2>
        <a:srgbClr val="E3EBF1"/>
      </a:dk2>
      <a:lt2>
        <a:srgbClr val="336699"/>
      </a:lt2>
      <a:accent1>
        <a:srgbClr val="DDDDDD"/>
      </a:accent1>
      <a:accent2>
        <a:srgbClr val="B2B2B2"/>
      </a:accent2>
      <a:accent3>
        <a:srgbClr val="AAAAAA"/>
      </a:accent3>
      <a:accent4>
        <a:srgbClr val="DCDCDC"/>
      </a:accent4>
      <a:accent5>
        <a:srgbClr val="EBEBEB"/>
      </a:accent5>
      <a:accent6>
        <a:srgbClr val="9F9F9F"/>
      </a:accent6>
      <a:hlink>
        <a:srgbClr val="0099FF"/>
      </a:hlink>
      <a:folHlink>
        <a:srgbClr val="0066FF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DDDDDD"/>
        </a:accent1>
        <a:accent2>
          <a:srgbClr val="B2B2B2"/>
        </a:accent2>
        <a:accent3>
          <a:srgbClr val="AAAAAA"/>
        </a:accent3>
        <a:accent4>
          <a:srgbClr val="DCDCDC"/>
        </a:accent4>
        <a:accent5>
          <a:srgbClr val="EBEBEB"/>
        </a:accent5>
        <a:accent6>
          <a:srgbClr val="9F9F9F"/>
        </a:accent6>
        <a:hlink>
          <a:srgbClr val="0099FF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C00000"/>
      </a:dk1>
      <a:lt1>
        <a:srgbClr val="FFFFFF"/>
      </a:lt1>
      <a:dk2>
        <a:srgbClr val="C00000"/>
      </a:dk2>
      <a:lt2>
        <a:srgbClr val="FFFFFF"/>
      </a:lt2>
      <a:accent1>
        <a:srgbClr val="C3DBEF"/>
      </a:accent1>
      <a:accent2>
        <a:srgbClr val="FFBFBF"/>
      </a:accent2>
      <a:accent3>
        <a:srgbClr val="FFFFFF"/>
      </a:accent3>
      <a:accent4>
        <a:srgbClr val="A50000"/>
      </a:accent4>
      <a:accent5>
        <a:srgbClr val="DDEAF5"/>
      </a:accent5>
      <a:accent6>
        <a:srgbClr val="E5ABA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WPS 演示</Application>
  <PresentationFormat>A4 纸张(210x297 毫米)</PresentationFormat>
  <Paragraphs>200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华文楷体</vt:lpstr>
      <vt:lpstr>微软雅黑</vt:lpstr>
      <vt:lpstr>Times New Roman</vt:lpstr>
      <vt:lpstr>Calibri Light</vt:lpstr>
      <vt:lpstr>方正书宋_GBK</vt:lpstr>
      <vt:lpstr>Calibri</vt:lpstr>
      <vt:lpstr>Arial Unicode MS</vt:lpstr>
      <vt:lpstr>Arial Unicode MS</vt:lpstr>
      <vt:lpstr>蓝色背景</vt:lpstr>
      <vt:lpstr>运维架构设计与实现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Hewitt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 CEO 领导力沟通稿</dc:title>
  <dc:creator>toshiba</dc:creator>
  <cp:lastModifiedBy>申伶</cp:lastModifiedBy>
  <cp:revision>1638</cp:revision>
  <cp:lastPrinted>2014-12-22T08:11:00Z</cp:lastPrinted>
  <dcterms:created xsi:type="dcterms:W3CDTF">2014-12-22T08:11:00Z</dcterms:created>
  <dcterms:modified xsi:type="dcterms:W3CDTF">2025-01-10T01:10:33Z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FD58CCD4B89A4A9EA5F28A58BC42CD92</vt:lpwstr>
  </property>
</Properties>
</file>