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066" r:id="rId1"/>
    <p:sldMasterId id="2147494103" r:id="rId2"/>
  </p:sldMasterIdLst>
  <p:notesMasterIdLst>
    <p:notesMasterId r:id="rId3"/>
  </p:notesMasterIdLst>
  <p:sldIdLst>
    <p:sldId id="5011" r:id="rId4"/>
    <p:sldId id="5014" r:id="rId5"/>
    <p:sldId id="5017" r:id="rId6"/>
    <p:sldId id="5020" r:id="rId7"/>
    <p:sldId id="5023" r:id="rId8"/>
    <p:sldId id="5026" r:id="rId9"/>
    <p:sldId id="5029" r:id="rId10"/>
    <p:sldId id="5032" r:id="rId11"/>
    <p:sldId id="5035" r:id="rId12"/>
    <p:sldId id="5038" r:id="rId13"/>
    <p:sldId id="5041" r:id="rId14"/>
    <p:sldId id="5044" r:id="rId15"/>
    <p:sldId id="5047" r:id="rId16"/>
    <p:sldId id="5050" r:id="rId17"/>
    <p:sldId id="5053" r:id="rId18"/>
    <p:sldId id="5056" r:id="rId19"/>
    <p:sldId id="5059" r:id="rId20"/>
    <p:sldId id="5062" r:id="rId21"/>
    <p:sldId id="5065" r:id="rId22"/>
    <p:sldId id="5068" r:id="rId23"/>
    <p:sldId id="5071" r:id="rId24"/>
    <p:sldId id="5074" r:id="rId25"/>
    <p:sldId id="5077" r:id="rId26"/>
    <p:sldId id="5080" r:id="rId27"/>
    <p:sldId id="5083" r:id="rId28"/>
    <p:sldId id="5086" r:id="rId29"/>
    <p:sldId id="5089" r:id="rId30"/>
    <p:sldId id="5092" r:id="rId31"/>
    <p:sldId id="5095" r:id="rId32"/>
    <p:sldId id="5098"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2.pn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4.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背景"/>
          <p:cNvPicPr>
            <a:picLocks noChangeAspect="1"/>
          </p:cNvPicPr>
          <p:nvPr userDrawn="1">
            <p:custDataLst>
              <p:tags r:id="rId1"/>
            </p:custDataLst>
          </p:nvPr>
        </p:nvPicPr>
        <p:blipFill>
          <a:blip xmlns:r="http://schemas.openxmlformats.org/officeDocument/2006/relationships" r:embed="rId2"/>
          <a:srcRect l="8797"/>
          <a:stretch>
            <a:fillRect/>
          </a:stretch>
        </p:blipFill>
        <p:spPr>
          <a:xfrm>
            <a:off x="0" y="0"/>
            <a:ext cx="12192000" cy="6858000"/>
          </a:xfrm>
          <a:prstGeom prst="rect"/>
        </p:spPr>
      </p:pic>
      <p:sp>
        <p:nvSpPr>
          <p:cNvPr id="1048670" name="标题 1"/>
          <p:cNvSpPr>
            <a:spLocks noGrp="1"/>
          </p:cNvSpPr>
          <p:nvPr>
            <p:ph type="ctrTitle" hasCustomPrompt="1"/>
            <p:custDataLst>
              <p:tags r:id="rId3"/>
            </p:custDataLst>
          </p:nvPr>
        </p:nvSpPr>
        <p:spPr>
          <a:xfrm>
            <a:off x="5587365" y="1017905"/>
            <a:ext cx="5766435" cy="2159000"/>
          </a:xfrm>
        </p:spPr>
        <p:txBody>
          <a:bodyPr anchor="b">
            <a:normAutofit/>
          </a:bodyPr>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672" name="副标题 2"/>
          <p:cNvSpPr>
            <a:spLocks noGrp="1"/>
          </p:cNvSpPr>
          <p:nvPr>
            <p:ph type="subTitle" idx="1"/>
            <p:custDataLst>
              <p:tags r:id="rId4"/>
            </p:custDataLst>
          </p:nvPr>
        </p:nvSpPr>
        <p:spPr>
          <a:xfrm>
            <a:off x="5586730" y="3231515"/>
            <a:ext cx="5767070" cy="751205"/>
          </a:xfrm>
        </p:spPr>
        <p:txBody>
          <a:bodyPr anchor="ctr" anchorCtr="0">
            <a:normAutofit/>
          </a:bodyPr>
          <a:lstStyle>
            <a:lvl1pPr algn="r" indent="0" marL="0">
              <a:lnSpc>
                <a:spcPct val="100000"/>
              </a:lnSpc>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5586730" y="473710"/>
            <a:ext cx="5767705" cy="504190"/>
          </a:xfrm>
        </p:spPr>
        <p:txBody>
          <a:bodyPr anchor="ctr">
            <a:normAutofit/>
          </a:bodyPr>
          <a:lstStyle>
            <a:lvl1pPr algn="r" indent="0" marL="0">
              <a:lnSpc>
                <a:spcPct val="100000"/>
              </a:lnSpc>
              <a:buNone/>
              <a:defRPr b="1" sz="1800">
                <a:solidFill>
                  <a:schemeClr val="accent1"/>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8303260" y="4082415"/>
            <a:ext cx="3050540"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5588000" y="4081780"/>
            <a:ext cx="2714625"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署名占位符</a:t>
            </a:r>
            <a:endParaRPr altLang="en-US" dirty="0" lang="zh-CN"/>
          </a:p>
        </p:txBody>
      </p:sp>
      <p:sp>
        <p:nvSpPr>
          <p:cNvPr id="1048686" name="椭圆 8"/>
          <p:cNvSpPr/>
          <p:nvPr userDrawn="1">
            <p:custDataLst>
              <p:tags r:id="rId11"/>
            </p:custDataLst>
          </p:nvPr>
        </p:nvSpPr>
        <p:spPr>
          <a:xfrm rot="5400000" flipH="1">
            <a:off x="111163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8" name="椭圆 10"/>
          <p:cNvSpPr/>
          <p:nvPr userDrawn="1">
            <p:custDataLst>
              <p:tags r:id="rId12"/>
            </p:custDataLst>
          </p:nvPr>
        </p:nvSpPr>
        <p:spPr>
          <a:xfrm rot="5400000" flipH="1">
            <a:off x="108927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90" name="椭圆 11"/>
          <p:cNvSpPr/>
          <p:nvPr userDrawn="1">
            <p:custDataLst>
              <p:tags r:id="rId13"/>
            </p:custDataLst>
          </p:nvPr>
        </p:nvSpPr>
        <p:spPr>
          <a:xfrm rot="5400000" flipH="1">
            <a:off x="106686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5" descr="C:\Users\wps\Desktop\商务-读书_01(2).png商务-读书_01(2)"/>
          <p:cNvPicPr>
            <a:picLocks noChangeAspect="1"/>
          </p:cNvPicPr>
          <p:nvPr userDrawn="1">
            <p:custDataLst>
              <p:tags r:id="rId1"/>
            </p:custDataLst>
          </p:nvPr>
        </p:nvPicPr>
        <p:blipFill>
          <a:blip xmlns:r="http://schemas.openxmlformats.org/officeDocument/2006/relationships" r:embed="rId2"/>
          <a:srcRect/>
          <a:stretch>
            <a:fillRect/>
          </a:stretch>
        </p:blipFill>
        <p:spPr>
          <a:xfrm>
            <a:off x="0" y="0"/>
            <a:ext cx="12192000" cy="6858000"/>
          </a:xfrm>
          <a:prstGeom prst="rect"/>
        </p:spPr>
      </p:pic>
      <p:sp>
        <p:nvSpPr>
          <p:cNvPr id="1048702" name="标题 1"/>
          <p:cNvSpPr>
            <a:spLocks noGrp="1"/>
          </p:cNvSpPr>
          <p:nvPr>
            <p:ph type="title" hasCustomPrompt="1"/>
            <p:custDataLst>
              <p:tags r:id="rId3"/>
            </p:custDataLst>
          </p:nvPr>
        </p:nvSpPr>
        <p:spPr>
          <a:xfrm>
            <a:off x="839153" y="453300"/>
            <a:ext cx="10513695" cy="1081405"/>
          </a:xfrm>
        </p:spPr>
        <p:txBody>
          <a:bodyPr anchor="b">
            <a:normAutofit/>
          </a:bodyPr>
          <a:lstStyle>
            <a:lvl1pPr algn="ctr">
              <a:defRPr sz="6000">
                <a:solidFill>
                  <a:schemeClr val="accent1">
                    <a:alpha val="60000"/>
                  </a:schemeClr>
                </a:solidFill>
              </a:defRPr>
            </a:lvl1pPr>
          </a:lstStyle>
          <a:p>
            <a:r>
              <a:rPr altLang="en-US" dirty="0" lang="zh-CN"/>
              <a:t>标题</a:t>
            </a:r>
            <a:endParaRPr altLang="en-US" dirty="0" lang="zh-CN"/>
          </a:p>
        </p:txBody>
      </p:sp>
      <p:sp>
        <p:nvSpPr>
          <p:cNvPr id="1048704"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7"/>
          <p:cNvSpPr>
            <a:spLocks noGrp="1"/>
          </p:cNvSpPr>
          <p:nvPr>
            <p:ph type="ftr" sz="quarter" idx="11"/>
            <p:custDataLst>
              <p:tags r:id="rId5"/>
            </p:custDataLst>
          </p:nvPr>
        </p:nvSpPr>
        <p:spPr/>
        <p:txBody>
          <a:bodyPr/>
          <a:p>
            <a:endParaRPr altLang="en-US" lang="zh-CN"/>
          </a:p>
        </p:txBody>
      </p:sp>
      <p:sp>
        <p:nvSpPr>
          <p:cNvPr id="1048708"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descr="商务-读书_01(1)"/>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标题 1"/>
          <p:cNvSpPr>
            <a:spLocks noGrp="1"/>
          </p:cNvSpPr>
          <p:nvPr>
            <p:ph type="title"/>
            <p:custDataLst>
              <p:tags r:id="rId3"/>
            </p:custDataLst>
          </p:nvPr>
        </p:nvSpPr>
        <p:spPr>
          <a:xfrm>
            <a:off x="769620" y="2511425"/>
            <a:ext cx="10652760" cy="1697355"/>
          </a:xfrm>
        </p:spPr>
        <p:txBody>
          <a:bodyPr anchor="t" anchorCtr="0" tIns="144145"/>
          <a:lstStyle>
            <a:lvl1pPr algn="ctr">
              <a:defRPr sz="5400">
                <a:solidFill>
                  <a:schemeClr val="tx1"/>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5"/>
            </p:custDataLst>
          </p:nvPr>
        </p:nvSpPr>
        <p:spPr/>
        <p:txBody>
          <a:bodyPr/>
          <a:p>
            <a:endParaRPr altLang="en-US" lang="zh-CN"/>
          </a:p>
        </p:txBody>
      </p:sp>
      <p:sp>
        <p:nvSpPr>
          <p:cNvPr id="104871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7"/>
            </p:custDataLst>
          </p:nvPr>
        </p:nvSpPr>
        <p:spPr>
          <a:xfrm>
            <a:off x="769938" y="1246505"/>
            <a:ext cx="10652125" cy="2004060"/>
          </a:xfrm>
        </p:spPr>
        <p:txBody>
          <a:bodyPr anchor="b" anchorCtr="0">
            <a:noAutofit/>
          </a:bodyPr>
          <a:lstStyle>
            <a:lvl1pPr algn="ctr" indent="0" marL="0">
              <a:buNone/>
              <a:defRPr b="1" sz="11500">
                <a:ln>
                  <a:gradFill>
                    <a:gsLst>
                      <a:gs pos="0">
                        <a:schemeClr val="accent1">
                          <a:lumMod val="60000"/>
                          <a:lumOff val="40000"/>
                        </a:schemeClr>
                      </a:gs>
                      <a:gs pos="100000">
                        <a:schemeClr val="accent1">
                          <a:lumMod val="60000"/>
                          <a:lumOff val="40000"/>
                          <a:alpha val="0"/>
                        </a:schemeClr>
                      </a:gs>
                    </a:gsLst>
                    <a:lin ang="5400000" scaled="1"/>
                  </a:gradFill>
                </a:ln>
                <a:no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descr="商务-读书_03"/>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hasCustomPrompt="1"/>
            <p:custDataLst>
              <p:tags r:id="rId3"/>
            </p:custDataLst>
          </p:nvPr>
        </p:nvSpPr>
        <p:spPr>
          <a:xfrm>
            <a:off x="5579110" y="1732280"/>
            <a:ext cx="5621655" cy="1800225"/>
          </a:xfrm>
        </p:spPr>
        <p:txBody>
          <a:bodyPr anchor="b"/>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5578475" y="660400"/>
            <a:ext cx="5622925" cy="1071880"/>
          </a:xfrm>
        </p:spPr>
        <p:txBody>
          <a:bodyPr anchor="t" anchorCtr="0" bIns="0" lIns="0" rIns="0" rtlCol="0" tIns="179705"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公司名占位符</a:t>
            </a:r>
            <a:endParaRPr>
              <a:sym typeface="+mn-ea"/>
            </a:endParaRPr>
          </a:p>
        </p:txBody>
      </p:sp>
      <p:sp>
        <p:nvSpPr>
          <p:cNvPr id="1048790" name="文本占位符 13"/>
          <p:cNvSpPr>
            <a:spLocks noGrp="1"/>
          </p:cNvSpPr>
          <p:nvPr>
            <p:ph type="body" sz="quarter" idx="14" hasCustomPrompt="1"/>
            <p:custDataLst>
              <p:tags r:id="rId8"/>
            </p:custDataLst>
          </p:nvPr>
        </p:nvSpPr>
        <p:spPr>
          <a:xfrm>
            <a:off x="8321675" y="3835400"/>
            <a:ext cx="2879725"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日期时间占位符</a:t>
            </a:r>
            <a:endParaRPr>
              <a:sym typeface="+mn-ea"/>
            </a:endParaRPr>
          </a:p>
        </p:txBody>
      </p:sp>
      <p:sp>
        <p:nvSpPr>
          <p:cNvPr id="1048792" name="文本占位符 23"/>
          <p:cNvSpPr>
            <a:spLocks noGrp="1"/>
          </p:cNvSpPr>
          <p:nvPr>
            <p:ph type="body" sz="quarter" idx="17" hasCustomPrompt="1"/>
            <p:custDataLst>
              <p:tags r:id="rId9"/>
            </p:custDataLst>
          </p:nvPr>
        </p:nvSpPr>
        <p:spPr>
          <a:xfrm>
            <a:off x="5578475" y="3835400"/>
            <a:ext cx="2743200"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署名占位符</a:t>
            </a:r>
            <a:endParaRPr>
              <a:sym typeface="+mn-ea"/>
            </a:endParaRPr>
          </a:p>
        </p:txBody>
      </p:sp>
      <p:sp>
        <p:nvSpPr>
          <p:cNvPr id="1048794" name="椭圆 8"/>
          <p:cNvSpPr/>
          <p:nvPr userDrawn="1">
            <p:custDataLst>
              <p:tags r:id="rId10"/>
            </p:custDataLst>
          </p:nvPr>
        </p:nvSpPr>
        <p:spPr>
          <a:xfrm rot="5400000" flipH="1">
            <a:off x="109639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6" name="椭圆 10"/>
          <p:cNvSpPr/>
          <p:nvPr userDrawn="1">
            <p:custDataLst>
              <p:tags r:id="rId11"/>
            </p:custDataLst>
          </p:nvPr>
        </p:nvSpPr>
        <p:spPr>
          <a:xfrm rot="5400000" flipH="1">
            <a:off x="107403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8" name="椭圆 11"/>
          <p:cNvSpPr/>
          <p:nvPr userDrawn="1">
            <p:custDataLst>
              <p:tags r:id="rId12"/>
            </p:custDataLst>
          </p:nvPr>
        </p:nvSpPr>
        <p:spPr>
          <a:xfrm rot="5400000" flipH="1">
            <a:off x="105162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0.xml"/><Relationship Id="rId13" Type="http://schemas.openxmlformats.org/officeDocument/2006/relationships/image" Target="../media/image5.png"/><Relationship Id="rId14" Type="http://schemas.openxmlformats.org/officeDocument/2006/relationships/tags" Target="../tags/tag71.xml"/><Relationship Id="rId15" Type="http://schemas.openxmlformats.org/officeDocument/2006/relationships/tags" Target="../tags/tag72.xml"/><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067" r:id="rId1"/>
    <p:sldLayoutId id="2147494068" r:id="rId2"/>
    <p:sldLayoutId id="2147494069" r:id="rId3"/>
    <p:sldLayoutId id="2147494070" r:id="rId4"/>
    <p:sldLayoutId id="2147494071" r:id="rId5"/>
    <p:sldLayoutId id="2147494072" r:id="rId6"/>
    <p:sldLayoutId id="2147494073" r:id="rId7"/>
    <p:sldLayoutId id="2147494074" r:id="rId8"/>
    <p:sldLayoutId id="2147494075" r:id="rId9"/>
    <p:sldLayoutId id="2147494076" r:id="rId10"/>
    <p:sldLayoutId id="214749407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商务-读书_04"/>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4104" r:id="rId1"/>
    <p:sldLayoutId id="2147494105" r:id="rId2"/>
    <p:sldLayoutId id="2147494106" r:id="rId3"/>
    <p:sldLayoutId id="2147494107" r:id="rId4"/>
    <p:sldLayoutId id="2147494108" r:id="rId5"/>
    <p:sldLayoutId id="2147494109" r:id="rId6"/>
    <p:sldLayoutId id="2147494110" r:id="rId7"/>
    <p:sldLayoutId id="2147494111" r:id="rId8"/>
    <p:sldLayoutId id="2147494112" r:id="rId9"/>
    <p:sldLayoutId id="2147494113" r:id="rId10"/>
    <p:sldLayoutId id="2147494114" r:id="rId11"/>
  </p:sldLayoutIdLst>
  <p:txStyles>
    <p:titleStyle>
      <a:lvl1pPr algn="l" defTabSz="914400" eaLnBrk="1" hangingPunct="1" latinLnBrk="0" rtl="0">
        <a:lnSpc>
          <a:spcPct val="100000"/>
        </a:lnSpc>
        <a:spcBef>
          <a:spcPct val="0"/>
        </a:spcBef>
        <a:buNone/>
        <a:defRPr b="1" sz="44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tags" Target="../tags/tag81.xml"/><Relationship Id="rId6" Type="http://schemas.openxmlformats.org/officeDocument/2006/relationships/tags" Target="../tags/tag82.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tags" Target="../tags/tag163.xml"/><Relationship Id="rId14" Type="http://schemas.openxmlformats.org/officeDocument/2006/relationships/tags" Target="../tags/tag164.xml"/><Relationship Id="rId15" Type="http://schemas.openxmlformats.org/officeDocument/2006/relationships/tags" Target="../tags/tag165.xml"/><Relationship Id="rId16" Type="http://schemas.openxmlformats.org/officeDocument/2006/relationships/tags" Target="../tags/tag166.xml"/><Relationship Id="rId17" Type="http://schemas.openxmlformats.org/officeDocument/2006/relationships/tags" Target="../tags/tag167.xml"/><Relationship Id="rId18" Type="http://schemas.openxmlformats.org/officeDocument/2006/relationships/tags" Target="../tags/tag168.xml"/><Relationship Id="rId19" Type="http://schemas.openxmlformats.org/officeDocument/2006/relationships/tags" Target="../tags/tag169.xml"/><Relationship Id="rId20" Type="http://schemas.openxmlformats.org/officeDocument/2006/relationships/tags" Target="../tags/tag170.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tags" Target="../tags/tag221.xml"/><Relationship Id="rId14" Type="http://schemas.openxmlformats.org/officeDocument/2006/relationships/tags" Target="../tags/tag222.xml"/><Relationship Id="rId15" Type="http://schemas.openxmlformats.org/officeDocument/2006/relationships/tags" Target="../tags/tag223.xml"/><Relationship Id="rId16" Type="http://schemas.openxmlformats.org/officeDocument/2006/relationships/tags" Target="../tags/tag224.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tags" Target="../tags/tag264.xml"/><Relationship Id="rId14" Type="http://schemas.openxmlformats.org/officeDocument/2006/relationships/tags" Target="../tags/tag265.xml"/><Relationship Id="rId15" Type="http://schemas.openxmlformats.org/officeDocument/2006/relationships/tags" Target="../tags/tag266.xml"/><Relationship Id="rId16" Type="http://schemas.openxmlformats.org/officeDocument/2006/relationships/tags" Target="../tags/tag267.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tags" Target="../tags/tag280.xml"/><Relationship Id="rId14" Type="http://schemas.openxmlformats.org/officeDocument/2006/relationships/tags" Target="../tags/tag281.xml"/><Relationship Id="rId15" Type="http://schemas.openxmlformats.org/officeDocument/2006/relationships/tags" Target="../tags/tag282.xml"/><Relationship Id="rId16" Type="http://schemas.openxmlformats.org/officeDocument/2006/relationships/tags" Target="../tags/tag283.xml"/><Relationship Id="rId17" Type="http://schemas.openxmlformats.org/officeDocument/2006/relationships/tags" Target="../tags/tag284.xml"/><Relationship Id="rId18" Type="http://schemas.openxmlformats.org/officeDocument/2006/relationships/tags" Target="../tags/tag285.xml"/><Relationship Id="rId19" Type="http://schemas.openxmlformats.org/officeDocument/2006/relationships/tags" Target="../tags/tag286.xml"/><Relationship Id="rId20" Type="http://schemas.openxmlformats.org/officeDocument/2006/relationships/tags" Target="../tags/tag287.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tags" Target="../tags/tag315.xml"/><Relationship Id="rId10" Type="http://schemas.openxmlformats.org/officeDocument/2006/relationships/tags" Target="../tags/tag316.xml"/><Relationship Id="rId11" Type="http://schemas.openxmlformats.org/officeDocument/2006/relationships/tags" Target="../tags/tag317.xml"/><Relationship Id="rId12" Type="http://schemas.openxmlformats.org/officeDocument/2006/relationships/tags" Target="../tags/tag318.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solidFill>
                  <a:schemeClr val="lt1">
                    <a:lumMod val="100000"/>
                  </a:schemeClr>
                </a:solidFill>
              </a:rPr>
              <a:t>酒类经销行业市场分析及投资前景预测</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p:txBody>
          <a:bodyPr/>
          <a:p>
            <a:r>
              <a:rPr altLang="en-US" lang="zh-CN">
                <a:solidFill>
                  <a:schemeClr val="lt1">
                    <a:lumMod val="100000"/>
                  </a:schemeClr>
                </a:solidFill>
              </a:rPr>
              <a:t>XX,a click to unlimited possibilities</a:t>
            </a:r>
            <a:endParaRPr altLang="en-US" lang="zh-CN">
              <a:solidFill>
                <a:schemeClr val="lt1">
                  <a:lumMod val="100000"/>
                </a:schemeClr>
              </a:solidFill>
            </a:endParaRPr>
          </a:p>
        </p:txBody>
      </p:sp>
      <p:sp>
        <p:nvSpPr>
          <p:cNvPr id="1048652" name="公司名"/>
          <p:cNvSpPr>
            <a:spLocks noGrp="1"/>
          </p:cNvSpPr>
          <p:nvPr>
            <p:ph type="body" sz="quarter" idx="13"/>
            <p:custDataLst>
              <p:tags r:id="rId3"/>
            </p:custDataLst>
          </p:nvPr>
        </p:nvSpPr>
        <p:spPr/>
        <p:txBody>
          <a:bodyPr/>
          <a:p>
            <a:r>
              <a:rPr altLang="zh-CN" lang="en-US"/>
              <a:t>YOUR LOGO</a:t>
            </a:r>
            <a:endParaRPr altLang="zh-CN" lang="en-US"/>
          </a:p>
        </p:txBody>
      </p:sp>
      <p:sp>
        <p:nvSpPr>
          <p:cNvPr id="1048654" name="日期时间"/>
          <p:cNvSpPr>
            <a:spLocks noGrp="1"/>
          </p:cNvSpPr>
          <p:nvPr>
            <p:ph type="body" sz="quarter" idx="14"/>
            <p:custDataLst>
              <p:tags r:id="rId4"/>
            </p:custDataLst>
          </p:nvPr>
        </p:nvSpPr>
        <p:spPr/>
        <p:txBody>
          <a:bodyPr/>
          <a:p>
            <a:r>
              <a:rPr altLang="en-US" lang="zh-CN"/>
              <a:t>汇报时间：</a:t>
            </a:r>
            <a:r>
              <a:rPr altLang="zh-CN" lang="en-US"/>
              <a:t>20X-XX-XX</a:t>
            </a:r>
            <a:endParaRPr altLang="zh-CN" lang="en-US"/>
          </a:p>
        </p:txBody>
      </p:sp>
      <p:sp>
        <p:nvSpPr>
          <p:cNvPr id="1048656" name="署名"/>
          <p:cNvSpPr>
            <a:spLocks noGrp="1"/>
          </p:cNvSpPr>
          <p:nvPr>
            <p:ph type="body" sz="quarter" idx="17"/>
            <p:custDataLst>
              <p:tags r:id="rId5"/>
            </p:custDataLst>
          </p:nvPr>
        </p:nvSpPr>
        <p:spPr/>
        <p:txBody>
          <a:bodyPr/>
          <a:p>
            <a:r>
              <a:rPr altLang="en-US" lang="zh-CN"/>
              <a:t>汇报人：</a:t>
            </a:r>
            <a:r>
              <a:rPr altLang="zh-CN" lang="en-US"/>
              <a:t>XX</a:t>
            </a:r>
            <a:endParaRPr altLang="en-US"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p:cNvSpPr>
            <a:spLocks noGrp="1"/>
          </p:cNvSpPr>
          <p:nvPr>
            <p:ph type="title"/>
            <p:custDataLst>
              <p:tags r:id="rId1"/>
            </p:custDataLst>
          </p:nvPr>
        </p:nvSpPr>
        <p:spPr/>
        <p:txBody>
          <a:bodyPr/>
          <a:p>
            <a:r>
              <a:rPr altLang="zh-CN" lang="en-US"/>
              <a:t>目录</a:t>
            </a:r>
            <a:endParaRPr altLang="zh-CN" lang="en-US"/>
          </a:p>
        </p:txBody>
      </p:sp>
      <p:sp>
        <p:nvSpPr>
          <p:cNvPr id="1048824" name="序号"/>
          <p:cNvSpPr txBox="1"/>
          <p:nvPr>
            <p:custDataLst>
              <p:tags r:id="rId2"/>
            </p:custDataLst>
          </p:nvPr>
        </p:nvSpPr>
        <p:spPr>
          <a:xfrm>
            <a:off x="11715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01</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26" name="项标题"/>
          <p:cNvSpPr txBox="1"/>
          <p:nvPr>
            <p:custDataLst>
              <p:tags r:id="rId3"/>
            </p:custDataLst>
          </p:nvPr>
        </p:nvSpPr>
        <p:spPr>
          <a:xfrm>
            <a:off x="1171575" y="2767965"/>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酒类经销行业概述</a:t>
            </a:r>
            <a:endParaRPr altLang="en-US" b="1" dirty="0" sz="1900" lang="zh-CN" spc="300">
              <a:solidFill>
                <a:schemeClr val="lt1">
                  <a:lumMod val="100000"/>
                </a:schemeClr>
              </a:solidFill>
              <a:latin typeface="+mj-ea"/>
              <a:ea typeface="+mj-ea"/>
            </a:endParaRPr>
          </a:p>
        </p:txBody>
      </p:sp>
      <p:sp>
        <p:nvSpPr>
          <p:cNvPr id="1048828" name="序号"/>
          <p:cNvSpPr txBox="1"/>
          <p:nvPr>
            <p:custDataLst>
              <p:tags r:id="rId4"/>
            </p:custDataLst>
          </p:nvPr>
        </p:nvSpPr>
        <p:spPr>
          <a:xfrm>
            <a:off x="487362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02</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0" name="项标题"/>
          <p:cNvSpPr txBox="1"/>
          <p:nvPr>
            <p:custDataLst>
              <p:tags r:id="rId5"/>
            </p:custDataLst>
          </p:nvPr>
        </p:nvSpPr>
        <p:spPr>
          <a:xfrm>
            <a:off x="4873625" y="2767965"/>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酒类经销行业市场分析</a:t>
            </a:r>
            <a:endParaRPr altLang="en-US" b="1" dirty="0" sz="1900" lang="zh-CN" spc="300">
              <a:solidFill>
                <a:schemeClr val="lt1">
                  <a:lumMod val="100000"/>
                </a:schemeClr>
              </a:solidFill>
              <a:latin typeface="+mj-ea"/>
              <a:ea typeface="+mj-ea"/>
            </a:endParaRPr>
          </a:p>
        </p:txBody>
      </p:sp>
      <p:sp>
        <p:nvSpPr>
          <p:cNvPr id="1048832" name="序号"/>
          <p:cNvSpPr txBox="1"/>
          <p:nvPr>
            <p:custDataLst>
              <p:tags r:id="rId6"/>
            </p:custDataLst>
          </p:nvPr>
        </p:nvSpPr>
        <p:spPr>
          <a:xfrm>
            <a:off x="85756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03</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4" name="项标题"/>
          <p:cNvSpPr txBox="1"/>
          <p:nvPr>
            <p:custDataLst>
              <p:tags r:id="rId7"/>
            </p:custDataLst>
          </p:nvPr>
        </p:nvSpPr>
        <p:spPr>
          <a:xfrm>
            <a:off x="8575675" y="2767965"/>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酒类经销行业投资前景预测</a:t>
            </a:r>
            <a:endParaRPr altLang="en-US" b="1" dirty="0" sz="1900" lang="zh-CN" spc="300">
              <a:solidFill>
                <a:schemeClr val="lt1">
                  <a:lumMod val="100000"/>
                </a:schemeClr>
              </a:solidFill>
              <a:latin typeface="+mj-ea"/>
              <a:ea typeface="+mj-ea"/>
            </a:endParaRPr>
          </a:p>
        </p:txBody>
      </p:sp>
      <p:sp>
        <p:nvSpPr>
          <p:cNvPr id="1048836" name="序号"/>
          <p:cNvSpPr txBox="1"/>
          <p:nvPr>
            <p:custDataLst>
              <p:tags r:id="rId8"/>
            </p:custDataLst>
          </p:nvPr>
        </p:nvSpPr>
        <p:spPr>
          <a:xfrm>
            <a:off x="11715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04</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8" name="项标题"/>
          <p:cNvSpPr txBox="1"/>
          <p:nvPr>
            <p:custDataLst>
              <p:tags r:id="rId9"/>
            </p:custDataLst>
          </p:nvPr>
        </p:nvSpPr>
        <p:spPr>
          <a:xfrm>
            <a:off x="1171575" y="4497070"/>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酒类经销行业的企业经营策略</a:t>
            </a:r>
            <a:endParaRPr altLang="en-US" b="1" dirty="0" sz="1900" lang="zh-CN" spc="300">
              <a:solidFill>
                <a:schemeClr val="lt1">
                  <a:lumMod val="100000"/>
                </a:schemeClr>
              </a:solidFill>
              <a:latin typeface="+mj-ea"/>
              <a:ea typeface="+mj-ea"/>
            </a:endParaRPr>
          </a:p>
        </p:txBody>
      </p:sp>
      <p:sp>
        <p:nvSpPr>
          <p:cNvPr id="1048840" name="序号"/>
          <p:cNvSpPr txBox="1"/>
          <p:nvPr>
            <p:custDataLst>
              <p:tags r:id="rId10"/>
            </p:custDataLst>
          </p:nvPr>
        </p:nvSpPr>
        <p:spPr>
          <a:xfrm>
            <a:off x="487362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05</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2" name="项标题"/>
          <p:cNvSpPr txBox="1"/>
          <p:nvPr>
            <p:custDataLst>
              <p:tags r:id="rId11"/>
            </p:custDataLst>
          </p:nvPr>
        </p:nvSpPr>
        <p:spPr>
          <a:xfrm>
            <a:off x="4873625" y="4497070"/>
            <a:ext cx="2447925" cy="720090"/>
          </a:xfrm>
          <a:prstGeom prst="rect"/>
          <a:noFill/>
        </p:spPr>
        <p:txBody>
          <a:bodyPr anchor="t" anchorCtr="0" bIns="0" lIns="0" rIns="0" rtlCol="0" tIns="0" wrap="square">
            <a:normAutofit fontScale="88333"/>
          </a:bodyPr>
          <a:p>
            <a:pPr algn="ctr">
              <a:lnSpc>
                <a:spcPct val="100000"/>
              </a:lnSpc>
            </a:pPr>
            <a:r>
              <a:rPr altLang="en-US" b="1" dirty="0" sz="2400" lang="zh-CN" spc="300">
                <a:solidFill>
                  <a:schemeClr val="lt1">
                    <a:lumMod val="100000"/>
                  </a:schemeClr>
                </a:solidFill>
                <a:latin typeface="+mj-ea"/>
                <a:ea typeface="+mj-ea"/>
              </a:rPr>
              <a:t>酒类经销行业的政策法规与监管环境</a:t>
            </a:r>
            <a:endParaRPr altLang="en-US" b="1" dirty="0" sz="2400" lang="zh-CN" spc="300">
              <a:solidFill>
                <a:schemeClr val="lt1">
                  <a:lumMod val="100000"/>
                </a:schemeClr>
              </a:solidFill>
              <a:latin typeface="+mj-ea"/>
              <a:ea typeface="+mj-ea"/>
            </a:endParaRPr>
          </a:p>
        </p:txBody>
      </p:sp>
      <p:sp>
        <p:nvSpPr>
          <p:cNvPr id="1048844" name="序号"/>
          <p:cNvSpPr txBox="1"/>
          <p:nvPr>
            <p:custDataLst>
              <p:tags r:id="rId12"/>
            </p:custDataLst>
          </p:nvPr>
        </p:nvSpPr>
        <p:spPr>
          <a:xfrm>
            <a:off x="85756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06</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6" name="项标题"/>
          <p:cNvSpPr txBox="1"/>
          <p:nvPr>
            <p:custDataLst>
              <p:tags r:id="rId13"/>
            </p:custDataLst>
          </p:nvPr>
        </p:nvSpPr>
        <p:spPr>
          <a:xfrm>
            <a:off x="8575675" y="4497070"/>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总结与展望</a:t>
            </a:r>
            <a:endParaRPr altLang="en-US" b="1" dirty="0" sz="1900" lang="zh-CN" spc="300">
              <a:solidFill>
                <a:schemeClr val="lt1">
                  <a:lumMod val="100000"/>
                </a:schemeClr>
              </a:solidFill>
              <a:latin typeface="+mj-ea"/>
              <a:ea typeface="+mj-ea"/>
            </a:endParaRPr>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6" name="标题"/>
          <p:cNvSpPr>
            <a:spLocks noGrp="1"/>
          </p:cNvSpPr>
          <p:nvPr>
            <p:ph type="title"/>
            <p:custDataLst>
              <p:tags r:id="rId1"/>
            </p:custDataLst>
          </p:nvPr>
        </p:nvSpPr>
        <p:spPr/>
        <p:txBody>
          <a:bodyPr/>
          <a:p>
            <a:r>
              <a:rPr altLang="en-US" dirty="0" lang="zh-CN">
                <a:solidFill>
                  <a:schemeClr val="lt1">
                    <a:lumMod val="100000"/>
                  </a:schemeClr>
                </a:solidFill>
              </a:rPr>
              <a:t>酒类经销行业概述</a:t>
            </a:r>
            <a:endParaRPr altLang="en-US" dirty="0" lang="zh-CN">
              <a:solidFill>
                <a:schemeClr val="lt1">
                  <a:lumMod val="100000"/>
                </a:schemeClr>
              </a:solidFill>
            </a:endParaRPr>
          </a:p>
        </p:txBody>
      </p:sp>
      <p:sp>
        <p:nvSpPr>
          <p:cNvPr id="1048878" name="节编号"/>
          <p:cNvSpPr>
            <a:spLocks noGrp="1"/>
          </p:cNvSpPr>
          <p:nvPr>
            <p:ph type="body" sz="quarter" idx="13"/>
            <p:custDataLst>
              <p:tags r:id="rId2"/>
            </p:custDataLst>
          </p:nvPr>
        </p:nvSpPr>
        <p:spPr/>
        <p:txBody>
          <a:bodyPr/>
          <a:p>
            <a:r>
              <a:rPr altLang="en-US" dirty="0" lang="zh-CN"/>
              <a:t>01</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2" name="标题 1"/>
          <p:cNvSpPr>
            <a:spLocks noGrp="1"/>
          </p:cNvSpPr>
          <p:nvPr>
            <p:ph type="title"/>
          </p:nvPr>
        </p:nvSpPr>
        <p:spPr/>
        <p:txBody>
          <a:bodyPr/>
          <a:p>
            <a:r>
              <a:rPr altLang="en-US" lang="zh-CN"/>
              <a:t>酒类经销行业的定义与分类</a:t>
            </a:r>
            <a:endParaRPr altLang="en-US" lang="zh-CN"/>
          </a:p>
        </p:txBody>
      </p:sp>
      <p:sp>
        <p:nvSpPr>
          <p:cNvPr id="1048914" name="矩形 31"/>
          <p:cNvSpPr/>
          <p:nvPr>
            <p:custDataLst>
              <p:tags r:id="rId1"/>
            </p:custDataLst>
          </p:nvPr>
        </p:nvSpPr>
        <p:spPr>
          <a:xfrm>
            <a:off x="838200" y="2009390"/>
            <a:ext cx="10517145" cy="16218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定义：酒类经销行业是指从事酒类商品批发、零售和品牌运营等业务的行业。</a:t>
            </a:r>
            <a:endParaRPr altLang="en-US" dirty="0" sz="1200" lang="zh-CN" spc="150">
              <a:solidFill>
                <a:schemeClr val="tx1">
                  <a:lumMod val="65000"/>
                  <a:lumOff val="35000"/>
                </a:schemeClr>
              </a:solidFill>
              <a:latin typeface="+mn-ea"/>
              <a:sym typeface="+mn-ea"/>
            </a:endParaRPr>
          </a:p>
        </p:txBody>
      </p:sp>
      <p:sp>
        <p:nvSpPr>
          <p:cNvPr id="1048916" name="矩形 4"/>
          <p:cNvSpPr/>
          <p:nvPr>
            <p:custDataLst>
              <p:tags r:id="rId2"/>
            </p:custDataLst>
          </p:nvPr>
        </p:nvSpPr>
        <p:spPr>
          <a:xfrm>
            <a:off x="838200" y="3910786"/>
            <a:ext cx="10517145" cy="16218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分类：根据酒类商品的类型和特点，酒类经销行业可以分为白酒、啤酒、葡萄酒、黄酒等子行业。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50" name="标题 1"/>
          <p:cNvSpPr>
            <a:spLocks noGrp="1"/>
          </p:cNvSpPr>
          <p:nvPr>
            <p:ph type="title"/>
          </p:nvPr>
        </p:nvSpPr>
        <p:spPr/>
        <p:txBody>
          <a:bodyPr/>
          <a:p>
            <a:r>
              <a:rPr altLang="en-US" lang="zh-CN"/>
              <a:t>酒类经销行业的市场规模与增长趋势</a:t>
            </a:r>
            <a:endParaRPr altLang="en-US" lang="zh-CN"/>
          </a:p>
        </p:txBody>
      </p:sp>
      <p:sp>
        <p:nvSpPr>
          <p:cNvPr id="1048952" name="正文"/>
          <p:cNvSpPr txBox="1"/>
          <p:nvPr>
            <p:custDataLst>
              <p:tags r:id="rId1"/>
            </p:custDataLst>
          </p:nvPr>
        </p:nvSpPr>
        <p:spPr>
          <a:xfrm>
            <a:off x="3493911" y="188880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2019年酒类市场规模约为5000亿元人民币，预计未来几年将保持稳定增长。</a:t>
            </a:r>
            <a:endParaRPr altLang="en-US" dirty="0" sz="1200" lang="zh-CN" spc="150">
              <a:solidFill>
                <a:schemeClr val="tx1">
                  <a:lumMod val="65000"/>
                  <a:lumOff val="35000"/>
                </a:schemeClr>
              </a:solidFill>
              <a:latin typeface="+mn-ea"/>
              <a:sym typeface="+mn-ea"/>
            </a:endParaRPr>
          </a:p>
        </p:txBody>
      </p:sp>
      <p:sp>
        <p:nvSpPr>
          <p:cNvPr id="1048954" name="标题"/>
          <p:cNvSpPr txBox="1"/>
          <p:nvPr>
            <p:custDataLst>
              <p:tags r:id="rId2"/>
            </p:custDataLst>
          </p:nvPr>
        </p:nvSpPr>
        <p:spPr>
          <a:xfrm>
            <a:off x="3493911" y="1364400"/>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8956" name="正文"/>
          <p:cNvSpPr txBox="1"/>
          <p:nvPr>
            <p:custDataLst>
              <p:tags r:id="rId3"/>
            </p:custDataLst>
          </p:nvPr>
        </p:nvSpPr>
        <p:spPr>
          <a:xfrm>
            <a:off x="3493911" y="310687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白酒、啤酒、葡萄酒等是酒类市场的主要品类，其中白酒占据最大市场份额。</a:t>
            </a:r>
            <a:endParaRPr altLang="en-US" dirty="0" sz="1200" lang="zh-CN" spc="150">
              <a:solidFill>
                <a:schemeClr val="tx1">
                  <a:lumMod val="65000"/>
                  <a:lumOff val="35000"/>
                </a:schemeClr>
              </a:solidFill>
              <a:latin typeface="+mn-ea"/>
              <a:sym typeface="+mn-ea"/>
            </a:endParaRPr>
          </a:p>
        </p:txBody>
      </p:sp>
      <p:sp>
        <p:nvSpPr>
          <p:cNvPr id="1048958" name="标题"/>
          <p:cNvSpPr txBox="1"/>
          <p:nvPr>
            <p:custDataLst>
              <p:tags r:id="rId4"/>
            </p:custDataLst>
          </p:nvPr>
        </p:nvSpPr>
        <p:spPr>
          <a:xfrm>
            <a:off x="3493911" y="258246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8960" name="正文"/>
          <p:cNvSpPr txBox="1"/>
          <p:nvPr>
            <p:custDataLst>
              <p:tags r:id="rId5"/>
            </p:custDataLst>
          </p:nvPr>
        </p:nvSpPr>
        <p:spPr>
          <a:xfrm>
            <a:off x="3493911" y="432493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随着消费升级和人们健康意识的提高，低度酒和果酒等品类逐渐受到消费者的青睐，未来市场潜力较大。</a:t>
            </a:r>
            <a:endParaRPr altLang="en-US" dirty="0" sz="1200" lang="zh-CN" spc="150">
              <a:solidFill>
                <a:schemeClr val="tx1">
                  <a:lumMod val="65000"/>
                  <a:lumOff val="35000"/>
                </a:schemeClr>
              </a:solidFill>
              <a:latin typeface="+mn-ea"/>
              <a:sym typeface="+mn-ea"/>
            </a:endParaRPr>
          </a:p>
        </p:txBody>
      </p:sp>
      <p:sp>
        <p:nvSpPr>
          <p:cNvPr id="1048962" name="标题"/>
          <p:cNvSpPr txBox="1"/>
          <p:nvPr>
            <p:custDataLst>
              <p:tags r:id="rId6"/>
            </p:custDataLst>
          </p:nvPr>
        </p:nvSpPr>
        <p:spPr>
          <a:xfrm>
            <a:off x="3493911" y="380053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8964" name="正文"/>
          <p:cNvSpPr txBox="1"/>
          <p:nvPr>
            <p:custDataLst>
              <p:tags r:id="rId7"/>
            </p:custDataLst>
          </p:nvPr>
        </p:nvSpPr>
        <p:spPr>
          <a:xfrm>
            <a:off x="3493911" y="554300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酒类经销行业的市场规模和增长趋势受到宏观经济环境和政策因素的影响，未来市场发展仍需关注相关因素的变化。</a:t>
            </a:r>
            <a:endParaRPr altLang="en-US" dirty="0" sz="1200" lang="zh-CN" spc="150">
              <a:solidFill>
                <a:schemeClr val="tx1">
                  <a:lumMod val="65000"/>
                  <a:lumOff val="35000"/>
                </a:schemeClr>
              </a:solidFill>
              <a:latin typeface="+mn-ea"/>
              <a:sym typeface="+mn-ea"/>
            </a:endParaRPr>
          </a:p>
        </p:txBody>
      </p:sp>
      <p:sp>
        <p:nvSpPr>
          <p:cNvPr id="1048966" name="标题"/>
          <p:cNvSpPr txBox="1"/>
          <p:nvPr>
            <p:custDataLst>
              <p:tags r:id="rId8"/>
            </p:custDataLst>
          </p:nvPr>
        </p:nvSpPr>
        <p:spPr>
          <a:xfrm>
            <a:off x="3493911" y="5018608"/>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0" name="标题 1"/>
          <p:cNvSpPr>
            <a:spLocks noGrp="1"/>
          </p:cNvSpPr>
          <p:nvPr>
            <p:ph type="title"/>
          </p:nvPr>
        </p:nvSpPr>
        <p:spPr/>
        <p:txBody>
          <a:bodyPr/>
          <a:p>
            <a:r>
              <a:rPr altLang="en-US" lang="zh-CN"/>
              <a:t>酒类经销行业的竞争格局与市场参与者</a:t>
            </a:r>
            <a:endParaRPr altLang="en-US" lang="zh-CN"/>
          </a:p>
        </p:txBody>
      </p:sp>
      <p:sp>
        <p:nvSpPr>
          <p:cNvPr id="104900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竞争格局：酒类经销行业存在激烈的竞争，企业需要不断提高产品质量和服务水平，以吸引消费者并保持市场份额。</a:t>
            </a:r>
            <a:endParaRPr altLang="en-US" dirty="0" sz="1200" lang="zh-CN" spc="150">
              <a:solidFill>
                <a:schemeClr val="tx1">
                  <a:lumMod val="65000"/>
                  <a:lumOff val="35000"/>
                </a:schemeClr>
              </a:solidFill>
              <a:latin typeface="+mn-ea"/>
              <a:sym typeface="+mn-ea"/>
            </a:endParaRPr>
          </a:p>
        </p:txBody>
      </p:sp>
      <p:sp>
        <p:nvSpPr>
          <p:cNvPr id="104900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市场参与者：主要包括大型连锁超市、百货商场、专卖店、电商平台等多种渠道。其中，大型连锁超市和电商平台在酒类经销行业中占据主导地位。</a:t>
            </a:r>
            <a:endParaRPr altLang="en-US" dirty="0" sz="1200" lang="zh-CN" spc="150">
              <a:solidFill>
                <a:schemeClr val="tx1">
                  <a:lumMod val="65000"/>
                  <a:lumOff val="35000"/>
                </a:schemeClr>
              </a:solidFill>
              <a:latin typeface="+mn-ea"/>
              <a:sym typeface="+mn-ea"/>
            </a:endParaRPr>
          </a:p>
        </p:txBody>
      </p:sp>
      <p:sp>
        <p:nvSpPr>
          <p:cNvPr id="104900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行业趋势：随着消费者对酒类品质和服务需求的提高，酒类经销行业将朝着更加专业化和精细化的方向发展。</a:t>
            </a:r>
            <a:endParaRPr altLang="en-US" dirty="0" sz="1200" lang="zh-CN" spc="150">
              <a:solidFill>
                <a:schemeClr val="tx1">
                  <a:lumMod val="65000"/>
                  <a:lumOff val="35000"/>
                </a:schemeClr>
              </a:solidFill>
              <a:latin typeface="+mn-ea"/>
              <a:sym typeface="+mn-ea"/>
            </a:endParaRPr>
          </a:p>
        </p:txBody>
      </p:sp>
      <p:sp>
        <p:nvSpPr>
          <p:cNvPr id="104900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未来展望：酒类经销企业需要不断创新和升级，提高品牌影响力和市场竞争力，以适应不断变化的市场环境。同时，随着科技的不断发展，酒类经销行业也将迎来更多的发展机遇和挑战。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2" name="标题"/>
          <p:cNvSpPr>
            <a:spLocks noGrp="1"/>
          </p:cNvSpPr>
          <p:nvPr>
            <p:ph type="title"/>
            <p:custDataLst>
              <p:tags r:id="rId1"/>
            </p:custDataLst>
          </p:nvPr>
        </p:nvSpPr>
        <p:spPr/>
        <p:txBody>
          <a:bodyPr/>
          <a:p>
            <a:r>
              <a:rPr altLang="en-US" dirty="0" lang="zh-CN">
                <a:solidFill>
                  <a:schemeClr val="lt1">
                    <a:lumMod val="100000"/>
                  </a:schemeClr>
                </a:solidFill>
              </a:rPr>
              <a:t>酒类经销行业市场分析</a:t>
            </a:r>
            <a:endParaRPr altLang="en-US" dirty="0" lang="zh-CN">
              <a:solidFill>
                <a:schemeClr val="lt1">
                  <a:lumMod val="100000"/>
                </a:schemeClr>
              </a:solidFill>
            </a:endParaRPr>
          </a:p>
        </p:txBody>
      </p:sp>
      <p:sp>
        <p:nvSpPr>
          <p:cNvPr id="1049044" name="节编号"/>
          <p:cNvSpPr>
            <a:spLocks noGrp="1"/>
          </p:cNvSpPr>
          <p:nvPr>
            <p:ph type="body" sz="quarter" idx="13"/>
            <p:custDataLst>
              <p:tags r:id="rId2"/>
            </p:custDataLst>
          </p:nvPr>
        </p:nvSpPr>
        <p:spPr/>
        <p:txBody>
          <a:bodyPr/>
          <a:p>
            <a:r>
              <a:rPr altLang="en-US" dirty="0" lang="zh-CN"/>
              <a:t>02</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78" name="标题 1"/>
          <p:cNvSpPr>
            <a:spLocks noGrp="1"/>
          </p:cNvSpPr>
          <p:nvPr>
            <p:ph type="title"/>
          </p:nvPr>
        </p:nvSpPr>
        <p:spPr/>
        <p:txBody>
          <a:bodyPr/>
          <a:p>
            <a:r>
              <a:rPr altLang="en-US" lang="zh-CN"/>
              <a:t>酒类产品市场需求分析</a:t>
            </a:r>
            <a:endParaRPr altLang="en-US" lang="zh-CN"/>
          </a:p>
        </p:txBody>
      </p:sp>
      <p:sp>
        <p:nvSpPr>
          <p:cNvPr id="104908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8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8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8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8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酒类产品的品质和口感需求</a:t>
            </a:r>
            <a:endParaRPr altLang="en-US" dirty="0" sz="1200" lang="zh-CN" spc="150">
              <a:solidFill>
                <a:srgbClr val="FFFFFF"/>
              </a:solidFill>
              <a:latin typeface="+mn-ea"/>
              <a:sym typeface="+mn-ea"/>
            </a:endParaRPr>
          </a:p>
        </p:txBody>
      </p:sp>
      <p:sp>
        <p:nvSpPr>
          <p:cNvPr id="104909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酒类产品的消费场景和用途</a:t>
            </a:r>
            <a:endParaRPr altLang="en-US" dirty="0" sz="1200" lang="zh-CN" spc="150">
              <a:solidFill>
                <a:schemeClr val="tx1">
                  <a:lumMod val="65000"/>
                  <a:lumOff val="35000"/>
                </a:schemeClr>
              </a:solidFill>
              <a:latin typeface="+mn-ea"/>
              <a:sym typeface="+mn-ea"/>
            </a:endParaRPr>
          </a:p>
        </p:txBody>
      </p:sp>
      <p:sp>
        <p:nvSpPr>
          <p:cNvPr id="104909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不同地区消费者对酒类产品的需求差异</a:t>
            </a:r>
            <a:endParaRPr altLang="en-US" dirty="0" sz="1200" lang="zh-CN" spc="150">
              <a:solidFill>
                <a:srgbClr val="FFFFFF"/>
              </a:solidFill>
              <a:latin typeface="+mn-ea"/>
              <a:sym typeface="+mn-ea"/>
            </a:endParaRPr>
          </a:p>
        </p:txBody>
      </p:sp>
      <p:sp>
        <p:nvSpPr>
          <p:cNvPr id="104910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不同年龄段消费者对酒类产品的偏好</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40" name="标题 1"/>
          <p:cNvSpPr>
            <a:spLocks noGrp="1"/>
          </p:cNvSpPr>
          <p:nvPr>
            <p:ph type="title"/>
          </p:nvPr>
        </p:nvSpPr>
        <p:spPr/>
        <p:txBody>
          <a:bodyPr/>
          <a:p>
            <a:r>
              <a:rPr altLang="en-US" lang="zh-CN"/>
              <a:t>酒类产品消费趋势分析</a:t>
            </a:r>
            <a:endParaRPr altLang="en-US" lang="zh-CN"/>
          </a:p>
        </p:txBody>
      </p:sp>
      <p:sp>
        <p:nvSpPr>
          <p:cNvPr id="104914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年轻化趋势：越来越多的年轻人开始接触和喜欢酒类产品，特别是葡萄酒和精酿啤酒。</a:t>
            </a:r>
            <a:endParaRPr altLang="en-US" dirty="0" lang="zh-CN" spc="150">
              <a:solidFill>
                <a:schemeClr val="tx1">
                  <a:lumMod val="75000"/>
                  <a:lumOff val="25000"/>
                </a:schemeClr>
              </a:solidFill>
              <a:latin typeface="+mn-ea"/>
              <a:sym typeface="+mn-ea"/>
            </a:endParaRPr>
          </a:p>
        </p:txBody>
      </p:sp>
      <p:sp>
        <p:nvSpPr>
          <p:cNvPr id="104914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4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5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品质化趋势：消费者对酒类产品的品质要求越来越高，更加注重产地、酿造方法、口感等因素。</a:t>
            </a:r>
            <a:endParaRPr altLang="en-US" dirty="0" lang="zh-CN" spc="150">
              <a:solidFill>
                <a:schemeClr val="tx1">
                  <a:lumMod val="75000"/>
                  <a:lumOff val="25000"/>
                </a:schemeClr>
              </a:solidFill>
              <a:latin typeface="+mn-ea"/>
              <a:sym typeface="+mn-ea"/>
            </a:endParaRPr>
          </a:p>
        </p:txBody>
      </p:sp>
      <p:sp>
        <p:nvSpPr>
          <p:cNvPr id="104915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5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5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多样化趋势：随着消费者口味的多样化，酒类产品也在不断创新和多样化，如低度酒、果味酒等。</a:t>
            </a:r>
            <a:endParaRPr altLang="en-US" dirty="0" lang="zh-CN" spc="150">
              <a:solidFill>
                <a:schemeClr val="tx1">
                  <a:lumMod val="75000"/>
                  <a:lumOff val="25000"/>
                </a:schemeClr>
              </a:solidFill>
              <a:latin typeface="+mn-ea"/>
              <a:sym typeface="+mn-ea"/>
            </a:endParaRPr>
          </a:p>
        </p:txBody>
      </p:sp>
      <p:sp>
        <p:nvSpPr>
          <p:cNvPr id="104915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6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健康化趋势：随着健康意识的提高，消费者对酒类产品的健康成分和功能越来越关注，如红酒中的抗氧化物质等。</a:t>
            </a:r>
            <a:endParaRPr altLang="en-US" dirty="0" sz="2000" lang="zh-CN" spc="150">
              <a:solidFill>
                <a:schemeClr val="tx1">
                  <a:lumMod val="75000"/>
                  <a:lumOff val="25000"/>
                </a:schemeClr>
              </a:solidFill>
              <a:latin typeface="+mn-ea"/>
              <a:sym typeface="+mn-ea"/>
            </a:endParaRPr>
          </a:p>
        </p:txBody>
      </p:sp>
      <p:sp>
        <p:nvSpPr>
          <p:cNvPr id="104916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98" name="标题 1"/>
          <p:cNvSpPr>
            <a:spLocks noGrp="1"/>
          </p:cNvSpPr>
          <p:nvPr>
            <p:ph type="title"/>
          </p:nvPr>
        </p:nvSpPr>
        <p:spPr/>
        <p:txBody>
          <a:bodyPr/>
          <a:p>
            <a:r>
              <a:rPr altLang="en-US" lang="zh-CN"/>
              <a:t>酒类产品价格走势分析</a:t>
            </a:r>
            <a:endParaRPr altLang="en-US" lang="zh-CN"/>
          </a:p>
        </p:txBody>
      </p:sp>
      <p:sp>
        <p:nvSpPr>
          <p:cNvPr id="104920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0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0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0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0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近年来，随着消费者对酒类品质的要求不断提高，高品质的酒类产品价格不断攀升。</a:t>
            </a:r>
            <a:endParaRPr altLang="en-US" sz="1400" lang="zh-CN" spc="150">
              <a:solidFill>
                <a:schemeClr val="tx1"/>
              </a:solidFill>
              <a:effectLst/>
              <a:latin typeface="+mn-ea"/>
              <a:sym typeface="+mn-ea"/>
            </a:endParaRPr>
          </a:p>
        </p:txBody>
      </p:sp>
      <p:sp>
        <p:nvSpPr>
          <p:cNvPr id="104921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酒类产品价格受到多种因素影响，包括生产成本、市场需求、竞争状况等。</a:t>
            </a:r>
            <a:endParaRPr altLang="en-US" dirty="0" sz="1400" lang="zh-CN" spc="150">
              <a:solidFill>
                <a:schemeClr val="tx1"/>
              </a:solidFill>
              <a:effectLst/>
              <a:latin typeface="+mn-ea"/>
              <a:sym typeface="+mn-ea"/>
            </a:endParaRPr>
          </a:p>
        </p:txBody>
      </p:sp>
      <p:sp>
        <p:nvSpPr>
          <p:cNvPr id="104921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不同种类的酒类产品价格走势存在差异，白酒、啤酒、葡萄酒等价格走势各有特点。</a:t>
            </a:r>
            <a:endParaRPr altLang="en-US" sz="1400" lang="zh-CN" spc="150">
              <a:solidFill>
                <a:schemeClr val="tx1"/>
              </a:solidFill>
              <a:effectLst/>
              <a:latin typeface="+mn-ea"/>
              <a:sym typeface="+mn-ea"/>
            </a:endParaRPr>
          </a:p>
        </p:txBody>
      </p:sp>
      <p:sp>
        <p:nvSpPr>
          <p:cNvPr id="104921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未来，随着消费升级和市场竞争的加剧，酒类产品价格走势仍将保持波动。</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48" name="标题 1"/>
          <p:cNvSpPr>
            <a:spLocks noGrp="1"/>
          </p:cNvSpPr>
          <p:nvPr>
            <p:ph type="title"/>
          </p:nvPr>
        </p:nvSpPr>
        <p:spPr/>
        <p:txBody>
          <a:bodyPr/>
          <a:p>
            <a:r>
              <a:rPr altLang="en-US" lang="zh-CN"/>
              <a:t>酒类产品渠道销售分析</a:t>
            </a:r>
            <a:endParaRPr altLang="en-US" lang="zh-CN"/>
          </a:p>
        </p:txBody>
      </p:sp>
      <p:sp>
        <p:nvSpPr>
          <p:cNvPr id="104925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传统销售渠道：包括餐饮、零售和夜店等实体店销售，是酒类产品的主要销售渠道。</a:t>
            </a:r>
            <a:endPar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专卖店销售渠道：一些高端酒类产品选择在专卖店销售，以提升品牌形象和产品品质。</a:t>
            </a:r>
            <a:endParaRPr dirty="0" sz="1400" err="1">
              <a:solidFill>
                <a:schemeClr val="tx1">
                  <a:lumMod val="75000"/>
                  <a:lumOff val="25000"/>
                </a:schemeClr>
              </a:solidFill>
              <a:latin typeface="+mn-ea"/>
              <a:ea typeface="+mn-ea"/>
              <a:cs typeface="+mn-ea"/>
              <a:sym typeface="+mn-lt"/>
            </a:endParaRPr>
          </a:p>
        </p:txBody>
      </p:sp>
      <p:sp>
        <p:nvSpPr>
          <p:cNvPr id="104927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7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定制销售渠道：一些酒类产品通过定制销售渠道进行销售，如企业定制、私人定制等。</a:t>
            </a:r>
            <a:endParaRPr dirty="0" sz="1400" err="1">
              <a:solidFill>
                <a:schemeClr val="tx1">
                  <a:lumMod val="75000"/>
                  <a:lumOff val="25000"/>
                </a:schemeClr>
              </a:solidFill>
              <a:latin typeface="+mn-ea"/>
              <a:ea typeface="+mn-ea"/>
              <a:cs typeface="+mn-ea"/>
              <a:sym typeface="+mn-lt"/>
            </a:endParaRPr>
          </a:p>
        </p:txBody>
      </p:sp>
      <p:sp>
        <p:nvSpPr>
          <p:cNvPr id="10492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线上销售渠道：随着电商平台的兴起，越来越多的酒类产品通过线上渠道进行销售，如京东、天猫等电商平台。</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2" name="标题"/>
          <p:cNvSpPr>
            <a:spLocks noGrp="1"/>
          </p:cNvSpPr>
          <p:nvPr>
            <p:ph type="title"/>
            <p:custDataLst>
              <p:tags r:id="rId1"/>
            </p:custDataLst>
          </p:nvPr>
        </p:nvSpPr>
        <p:spPr/>
        <p:txBody>
          <a:bodyPr/>
          <a:p>
            <a:r>
              <a:rPr altLang="en-US" dirty="0" lang="zh-CN">
                <a:solidFill>
                  <a:schemeClr val="lt1">
                    <a:lumMod val="100000"/>
                  </a:schemeClr>
                </a:solidFill>
              </a:rPr>
              <a:t>酒类经销行业投资前景预测</a:t>
            </a:r>
            <a:endParaRPr altLang="en-US" dirty="0" lang="zh-CN">
              <a:solidFill>
                <a:schemeClr val="lt1">
                  <a:lumMod val="100000"/>
                </a:schemeClr>
              </a:solidFill>
            </a:endParaRPr>
          </a:p>
        </p:txBody>
      </p:sp>
      <p:sp>
        <p:nvSpPr>
          <p:cNvPr id="1049324" name="节编号"/>
          <p:cNvSpPr>
            <a:spLocks noGrp="1"/>
          </p:cNvSpPr>
          <p:nvPr>
            <p:ph type="body" sz="quarter" idx="13"/>
            <p:custDataLst>
              <p:tags r:id="rId2"/>
            </p:custDataLst>
          </p:nvPr>
        </p:nvSpPr>
        <p:spPr/>
        <p:txBody>
          <a:bodyPr/>
          <a:p>
            <a:r>
              <a:rPr altLang="en-US" dirty="0" lang="zh-CN"/>
              <a:t>03</a:t>
            </a:r>
            <a:endParaRPr altLang="en-US" dirty="0"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8" name="标题 1"/>
          <p:cNvSpPr>
            <a:spLocks noGrp="1"/>
          </p:cNvSpPr>
          <p:nvPr>
            <p:ph type="title"/>
          </p:nvPr>
        </p:nvSpPr>
        <p:spPr/>
        <p:txBody>
          <a:bodyPr/>
          <a:p>
            <a:r>
              <a:rPr altLang="en-US" lang="zh-CN"/>
              <a:t>酒类经销行业的投资机会与风险</a:t>
            </a:r>
            <a:endParaRPr altLang="en-US" lang="zh-CN"/>
          </a:p>
        </p:txBody>
      </p:sp>
      <p:sp>
        <p:nvSpPr>
          <p:cNvPr id="104936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6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建议：投资者需要充分了解市场和行业情况，选择有实力和品牌影响力的企业进行投资。</a:t>
            </a:r>
            <a:endParaRPr altLang="en-US" dirty="0" sz="2400" lang="zh-CN">
              <a:latin typeface="+mn-ea"/>
              <a:ea typeface="+mn-ea"/>
            </a:endParaRPr>
          </a:p>
        </p:txBody>
      </p:sp>
      <p:sp>
        <p:nvSpPr>
          <p:cNvPr id="104937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未来趋势：酒类经销行业将朝着专业化、品牌化和规模化的方向发展，投资者需要紧跟行业趋势，把握投资机会。</a:t>
            </a:r>
            <a:endParaRPr altLang="en-US" dirty="0" sz="2400" lang="zh-CN">
              <a:latin typeface="+mn-ea"/>
              <a:ea typeface="+mn-ea"/>
            </a:endParaRPr>
          </a:p>
        </p:txBody>
      </p:sp>
      <p:sp>
        <p:nvSpPr>
          <p:cNvPr id="104938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投资机会：随着消费升级和酒类市场的不断扩大，酒类经销行业具有较大的投资潜力。</a:t>
            </a:r>
            <a:endParaRPr altLang="en-US" dirty="0" sz="2400" lang="zh-CN">
              <a:latin typeface="+mn-ea"/>
              <a:ea typeface="+mn-ea"/>
            </a:endParaRPr>
          </a:p>
        </p:txBody>
      </p:sp>
      <p:sp>
        <p:nvSpPr>
          <p:cNvPr id="104938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风险：市场竞争激烈，品牌和渠道建设需要大量投入；同时，政策和法规风险也需要投资者关注。</a:t>
            </a:r>
            <a:endParaRPr altLang="en-US" dirty="0" sz="2400" lang="zh-CN">
              <a:latin typeface="+mn-ea"/>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16" name="标题 1"/>
          <p:cNvSpPr>
            <a:spLocks noGrp="1"/>
          </p:cNvSpPr>
          <p:nvPr>
            <p:ph type="title"/>
          </p:nvPr>
        </p:nvSpPr>
        <p:spPr/>
        <p:txBody>
          <a:bodyPr/>
          <a:p>
            <a:r>
              <a:rPr altLang="en-US" lang="zh-CN"/>
              <a:t>酒类经销行业的未来发展趋势</a:t>
            </a:r>
            <a:endParaRPr altLang="en-US" lang="zh-CN"/>
          </a:p>
        </p:txBody>
      </p:sp>
      <p:sp>
        <p:nvSpPr>
          <p:cNvPr id="104941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数字化转型：酒类经销企业将加强数字化转型，提高运营效率和客户体验。</a:t>
            </a:r>
            <a:endParaRPr altLang="en-US" dirty="0" sz="1200" lang="zh-CN" spc="150">
              <a:solidFill>
                <a:schemeClr val="tx1">
                  <a:lumMod val="65000"/>
                  <a:lumOff val="35000"/>
                </a:schemeClr>
              </a:solidFill>
              <a:latin typeface="+mn-ea"/>
              <a:sym typeface="+mn-ea"/>
            </a:endParaRPr>
          </a:p>
        </p:txBody>
      </p:sp>
      <p:sp>
        <p:nvSpPr>
          <p:cNvPr id="104942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线上线下融合：酒类经销企业将加强线上线下融合，拓展销售渠道和品牌影响力。</a:t>
            </a:r>
            <a:endParaRPr altLang="en-US" dirty="0" sz="1200" lang="zh-CN" spc="150">
              <a:solidFill>
                <a:schemeClr val="tx1">
                  <a:lumMod val="65000"/>
                  <a:lumOff val="35000"/>
                </a:schemeClr>
              </a:solidFill>
              <a:latin typeface="+mn-ea"/>
              <a:sym typeface="+mn-ea"/>
            </a:endParaRPr>
          </a:p>
        </p:txBody>
      </p:sp>
      <p:sp>
        <p:nvSpPr>
          <p:cNvPr id="104942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定制化服务：酒类经销企业将提供更加定制化的服务，满足消费者多样化的需求。</a:t>
            </a:r>
            <a:endParaRPr altLang="en-US" dirty="0" sz="1200" lang="zh-CN" spc="150">
              <a:solidFill>
                <a:schemeClr val="tx1">
                  <a:lumMod val="65000"/>
                  <a:lumOff val="35000"/>
                </a:schemeClr>
              </a:solidFill>
              <a:latin typeface="+mn-ea"/>
              <a:sym typeface="+mn-ea"/>
            </a:endParaRPr>
          </a:p>
        </p:txBody>
      </p:sp>
      <p:sp>
        <p:nvSpPr>
          <p:cNvPr id="104942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绿色环保：酒类经销企业将更加注重环保和可持续发展，推广绿色生产和消费理念。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58" name="标题 1"/>
          <p:cNvSpPr>
            <a:spLocks noGrp="1"/>
          </p:cNvSpPr>
          <p:nvPr>
            <p:ph type="title"/>
          </p:nvPr>
        </p:nvSpPr>
        <p:spPr/>
        <p:txBody>
          <a:bodyPr/>
          <a:p>
            <a:r>
              <a:rPr altLang="en-US" lang="zh-CN"/>
              <a:t>酒类经销行业的投资前景预测</a:t>
            </a:r>
            <a:endParaRPr altLang="en-US" lang="zh-CN"/>
          </a:p>
        </p:txBody>
      </p:sp>
      <p:sp>
        <p:nvSpPr>
          <p:cNvPr id="104946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6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6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6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6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7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7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7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7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线上线下融合发展：随着互联网技术的普及，酒类经销企业将加强线上线下融合，提升消费者购物体验。</a:t>
            </a:r>
            <a:endParaRPr altLang="en-US" dirty="0" sz="2400" lang="zh-CN">
              <a:latin typeface="+mn-ea"/>
              <a:ea typeface="+mn-ea"/>
            </a:endParaRPr>
          </a:p>
        </p:txBody>
      </p:sp>
      <p:sp>
        <p:nvSpPr>
          <p:cNvPr id="104947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跨界合作与创新成为发展新动力：酒类经销企业将积极开展跨界合作，探索新的商业模式和创新产品，以满足消费者多样化的需求。</a:t>
            </a:r>
            <a:endParaRPr altLang="en-US" dirty="0" sz="2400" lang="zh-CN">
              <a:latin typeface="+mn-ea"/>
              <a:ea typeface="+mn-ea"/>
            </a:endParaRPr>
          </a:p>
        </p:txBody>
      </p:sp>
      <p:sp>
        <p:nvSpPr>
          <p:cNvPr id="104948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酒类市场持续增长：随着消费升级和人们生活水平的提高，酒类市场将继续保持增长趋势。</a:t>
            </a:r>
            <a:endParaRPr altLang="en-US" dirty="0" sz="2400" lang="zh-CN">
              <a:latin typeface="+mn-ea"/>
              <a:ea typeface="+mn-ea"/>
            </a:endParaRPr>
          </a:p>
        </p:txBody>
      </p:sp>
      <p:sp>
        <p:nvSpPr>
          <p:cNvPr id="104948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品牌化与品质化成为主流：消费者对酒类品质和品牌的关注度越来越高，这将促使酒类经销企业加强品牌建设和品质管理。</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16" name="标题 1"/>
          <p:cNvSpPr>
            <a:spLocks noGrp="1"/>
          </p:cNvSpPr>
          <p:nvPr>
            <p:ph type="title"/>
          </p:nvPr>
        </p:nvSpPr>
        <p:spPr/>
        <p:txBody>
          <a:bodyPr/>
          <a:p>
            <a:r>
              <a:rPr altLang="en-US" lang="zh-CN"/>
              <a:t>酒类经销行业的投资策略建议</a:t>
            </a:r>
            <a:endParaRPr altLang="en-US" lang="zh-CN"/>
          </a:p>
        </p:txBody>
      </p:sp>
      <p:sp>
        <p:nvSpPr>
          <p:cNvPr id="104951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了解市场趋势：关注酒类市场的变化，了解消费者需求和口味，以及行业政策法规的调整。</a:t>
            </a:r>
            <a:endParaRPr altLang="en-US" dirty="0" sz="1200" lang="zh-CN" spc="150">
              <a:solidFill>
                <a:schemeClr val="tx1">
                  <a:lumMod val="65000"/>
                  <a:lumOff val="35000"/>
                </a:schemeClr>
              </a:solidFill>
              <a:latin typeface="+mn-ea"/>
              <a:sym typeface="+mn-ea"/>
            </a:endParaRPr>
          </a:p>
        </p:txBody>
      </p:sp>
      <p:sp>
        <p:nvSpPr>
          <p:cNvPr id="104952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选择优质品牌：与知名酒类品牌合作，保证产品质量和市场需求。</a:t>
            </a:r>
            <a:endParaRPr altLang="en-US" dirty="0" sz="1200" lang="zh-CN" spc="150">
              <a:solidFill>
                <a:schemeClr val="tx1">
                  <a:lumMod val="65000"/>
                  <a:lumOff val="35000"/>
                </a:schemeClr>
              </a:solidFill>
              <a:latin typeface="+mn-ea"/>
              <a:sym typeface="+mn-ea"/>
            </a:endParaRPr>
          </a:p>
        </p:txBody>
      </p:sp>
      <p:sp>
        <p:nvSpPr>
          <p:cNvPr id="104952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建立销售网络：拓展销售渠道，包括线上和线下，提高市场覆盖率。</a:t>
            </a:r>
            <a:endParaRPr altLang="en-US" dirty="0" sz="1200" lang="zh-CN" spc="150">
              <a:solidFill>
                <a:schemeClr val="tx1">
                  <a:lumMod val="65000"/>
                  <a:lumOff val="35000"/>
                </a:schemeClr>
              </a:solidFill>
              <a:latin typeface="+mn-ea"/>
              <a:sym typeface="+mn-ea"/>
            </a:endParaRPr>
          </a:p>
        </p:txBody>
      </p:sp>
      <p:sp>
        <p:nvSpPr>
          <p:cNvPr id="104952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强化营销策略：制定有针对性的营销策略，提高品牌知名度和美誉度。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58" name="标题"/>
          <p:cNvSpPr>
            <a:spLocks noGrp="1"/>
          </p:cNvSpPr>
          <p:nvPr>
            <p:ph type="title"/>
            <p:custDataLst>
              <p:tags r:id="rId1"/>
            </p:custDataLst>
          </p:nvPr>
        </p:nvSpPr>
        <p:spPr/>
        <p:txBody>
          <a:bodyPr/>
          <a:p>
            <a:r>
              <a:rPr altLang="en-US" dirty="0" lang="zh-CN">
                <a:solidFill>
                  <a:schemeClr val="lt1">
                    <a:lumMod val="100000"/>
                  </a:schemeClr>
                </a:solidFill>
              </a:rPr>
              <a:t>酒类经销行业的企业经营策略</a:t>
            </a:r>
            <a:endParaRPr altLang="en-US" dirty="0" lang="zh-CN">
              <a:solidFill>
                <a:schemeClr val="lt1">
                  <a:lumMod val="100000"/>
                </a:schemeClr>
              </a:solidFill>
            </a:endParaRPr>
          </a:p>
        </p:txBody>
      </p:sp>
      <p:sp>
        <p:nvSpPr>
          <p:cNvPr id="1049560" name="节编号"/>
          <p:cNvSpPr>
            <a:spLocks noGrp="1"/>
          </p:cNvSpPr>
          <p:nvPr>
            <p:ph type="body" sz="quarter" idx="13"/>
            <p:custDataLst>
              <p:tags r:id="rId2"/>
            </p:custDataLst>
          </p:nvPr>
        </p:nvSpPr>
        <p:spPr/>
        <p:txBody>
          <a:bodyPr/>
          <a:p>
            <a:r>
              <a:rPr altLang="en-US" dirty="0" lang="zh-CN"/>
              <a:t>04</a:t>
            </a:r>
            <a:endParaRPr altLang="en-US" dirty="0"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94" name="标题 1"/>
          <p:cNvSpPr>
            <a:spLocks noGrp="1"/>
          </p:cNvSpPr>
          <p:nvPr>
            <p:ph type="title"/>
          </p:nvPr>
        </p:nvSpPr>
        <p:spPr/>
        <p:txBody>
          <a:bodyPr/>
          <a:p>
            <a:r>
              <a:rPr altLang="en-US" lang="zh-CN"/>
              <a:t>酒类经销企业的经营模式与特点</a:t>
            </a:r>
            <a:endParaRPr altLang="en-US" lang="zh-CN"/>
          </a:p>
        </p:txBody>
      </p:sp>
      <p:sp>
        <p:nvSpPr>
          <p:cNvPr id="1049596" name="Rectangle 6"/>
          <p:cNvSpPr/>
          <p:nvPr>
            <p:custDataLst>
              <p:tags r:id="rId1"/>
            </p:custDataLst>
          </p:nvPr>
        </p:nvSpPr>
        <p:spPr>
          <a:xfrm>
            <a:off x="1032008" y="1776851"/>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98" name="Rectangle 6"/>
          <p:cNvSpPr/>
          <p:nvPr>
            <p:custDataLst>
              <p:tags r:id="rId2"/>
            </p:custDataLst>
          </p:nvPr>
        </p:nvSpPr>
        <p:spPr>
          <a:xfrm>
            <a:off x="1032008" y="2865344"/>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600" name="Rectangle 6"/>
          <p:cNvSpPr/>
          <p:nvPr>
            <p:custDataLst>
              <p:tags r:id="rId3"/>
            </p:custDataLst>
          </p:nvPr>
        </p:nvSpPr>
        <p:spPr>
          <a:xfrm>
            <a:off x="1032008" y="3954447"/>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602" name="Rectangle 6"/>
          <p:cNvSpPr/>
          <p:nvPr>
            <p:custDataLst>
              <p:tags r:id="rId4"/>
            </p:custDataLst>
          </p:nvPr>
        </p:nvSpPr>
        <p:spPr>
          <a:xfrm>
            <a:off x="1032008" y="5042940"/>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604" name="矩形: 圆角 26"/>
          <p:cNvSpPr/>
          <p:nvPr>
            <p:custDataLst>
              <p:tags r:id="rId5"/>
            </p:custDataLst>
          </p:nvPr>
        </p:nvSpPr>
        <p:spPr>
          <a:xfrm>
            <a:off x="838200" y="2862907"/>
            <a:ext cx="1885867" cy="72819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606" name="矩形: 圆角 27"/>
          <p:cNvSpPr/>
          <p:nvPr>
            <p:custDataLst>
              <p:tags r:id="rId6"/>
            </p:custDataLst>
          </p:nvPr>
        </p:nvSpPr>
        <p:spPr>
          <a:xfrm>
            <a:off x="838200" y="1774413"/>
            <a:ext cx="1885867" cy="72819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608" name="矩形: 圆角 28"/>
          <p:cNvSpPr/>
          <p:nvPr>
            <p:custDataLst>
              <p:tags r:id="rId7"/>
            </p:custDataLst>
          </p:nvPr>
        </p:nvSpPr>
        <p:spPr>
          <a:xfrm>
            <a:off x="838200" y="5039893"/>
            <a:ext cx="1885867" cy="72819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610" name="矩形: 圆角 29"/>
          <p:cNvSpPr/>
          <p:nvPr>
            <p:custDataLst>
              <p:tags r:id="rId8"/>
            </p:custDataLst>
          </p:nvPr>
        </p:nvSpPr>
        <p:spPr>
          <a:xfrm>
            <a:off x="838200" y="3951400"/>
            <a:ext cx="1885867" cy="72819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612" name="正文"/>
          <p:cNvSpPr txBox="1"/>
          <p:nvPr>
            <p:custDataLst>
              <p:tags r:id="rId9"/>
            </p:custDataLst>
          </p:nvPr>
        </p:nvSpPr>
        <p:spPr>
          <a:xfrm>
            <a:off x="2932909" y="1781117"/>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直接销售模式：企业通过自己的销售团队或渠道直接将产品销往终端客户，如超市、餐厅等。</a:t>
            </a:r>
            <a:endParaRPr altLang="en-US" sz="1400" lang="zh-CN" spc="150">
              <a:solidFill>
                <a:schemeClr val="tx1">
                  <a:lumMod val="65000"/>
                  <a:lumOff val="35000"/>
                </a:schemeClr>
              </a:solidFill>
              <a:latin typeface="+mn-ea"/>
            </a:endParaRPr>
          </a:p>
        </p:txBody>
      </p:sp>
      <p:sp>
        <p:nvSpPr>
          <p:cNvPr id="1049614" name="标题"/>
          <p:cNvSpPr txBox="1"/>
          <p:nvPr>
            <p:custDataLst>
              <p:tags r:id="rId10"/>
            </p:custDataLst>
          </p:nvPr>
        </p:nvSpPr>
        <p:spPr>
          <a:xfrm>
            <a:off x="937542" y="1781117"/>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16" name="正文"/>
          <p:cNvSpPr txBox="1"/>
          <p:nvPr>
            <p:custDataLst>
              <p:tags r:id="rId11"/>
            </p:custDataLst>
          </p:nvPr>
        </p:nvSpPr>
        <p:spPr>
          <a:xfrm>
            <a:off x="2932909" y="2869611"/>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经销商模式：企业通过与经销商合作，将产品分销到更广泛的渠道中，从而提高市场覆盖率。</a:t>
            </a:r>
            <a:endParaRPr altLang="en-US" sz="1400" lang="zh-CN" spc="150">
              <a:solidFill>
                <a:schemeClr val="tx1">
                  <a:lumMod val="65000"/>
                  <a:lumOff val="35000"/>
                </a:schemeClr>
              </a:solidFill>
              <a:latin typeface="+mn-ea"/>
            </a:endParaRPr>
          </a:p>
        </p:txBody>
      </p:sp>
      <p:sp>
        <p:nvSpPr>
          <p:cNvPr id="1049618" name="标题"/>
          <p:cNvSpPr txBox="1"/>
          <p:nvPr>
            <p:custDataLst>
              <p:tags r:id="rId12"/>
            </p:custDataLst>
          </p:nvPr>
        </p:nvSpPr>
        <p:spPr>
          <a:xfrm>
            <a:off x="937542" y="2869611"/>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20" name="正文"/>
          <p:cNvSpPr txBox="1"/>
          <p:nvPr>
            <p:custDataLst>
              <p:tags r:id="rId13"/>
            </p:custDataLst>
          </p:nvPr>
        </p:nvSpPr>
        <p:spPr>
          <a:xfrm>
            <a:off x="2932909" y="3958104"/>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线上线下结合模式：企业通过线上平台（如电商平台、自有官方网站等）和线下实体店（如专卖店、超市等）相结合的方式进行销售，以满足不同消费者的需求。</a:t>
            </a:r>
            <a:endParaRPr altLang="en-US" sz="1400" lang="zh-CN" spc="150">
              <a:solidFill>
                <a:schemeClr val="tx1">
                  <a:lumMod val="65000"/>
                  <a:lumOff val="35000"/>
                </a:schemeClr>
              </a:solidFill>
              <a:latin typeface="+mn-ea"/>
            </a:endParaRPr>
          </a:p>
        </p:txBody>
      </p:sp>
      <p:sp>
        <p:nvSpPr>
          <p:cNvPr id="1049622" name="标题"/>
          <p:cNvSpPr txBox="1"/>
          <p:nvPr>
            <p:custDataLst>
              <p:tags r:id="rId14"/>
            </p:custDataLst>
          </p:nvPr>
        </p:nvSpPr>
        <p:spPr>
          <a:xfrm>
            <a:off x="937542" y="3958104"/>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24" name="正文"/>
          <p:cNvSpPr txBox="1"/>
          <p:nvPr>
            <p:custDataLst>
              <p:tags r:id="rId15"/>
            </p:custDataLst>
          </p:nvPr>
        </p:nvSpPr>
        <p:spPr>
          <a:xfrm>
            <a:off x="2932909" y="5046597"/>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定制化模式：企业根据客户需求，为其量身定制酒类产品，以满足其特殊需求。这种模式需要企业具有较强的研发和生产能力。</a:t>
            </a:r>
            <a:endParaRPr altLang="en-US" sz="1400" lang="zh-CN" spc="150">
              <a:solidFill>
                <a:schemeClr val="tx1">
                  <a:lumMod val="65000"/>
                  <a:lumOff val="35000"/>
                </a:schemeClr>
              </a:solidFill>
              <a:latin typeface="+mn-ea"/>
            </a:endParaRPr>
          </a:p>
        </p:txBody>
      </p:sp>
      <p:sp>
        <p:nvSpPr>
          <p:cNvPr id="1049626" name="标题"/>
          <p:cNvSpPr txBox="1"/>
          <p:nvPr>
            <p:custDataLst>
              <p:tags r:id="rId16"/>
            </p:custDataLst>
          </p:nvPr>
        </p:nvSpPr>
        <p:spPr>
          <a:xfrm>
            <a:off x="937542" y="5046597"/>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60" name="标题 1"/>
          <p:cNvSpPr>
            <a:spLocks noGrp="1"/>
          </p:cNvSpPr>
          <p:nvPr>
            <p:ph type="title"/>
          </p:nvPr>
        </p:nvSpPr>
        <p:spPr/>
        <p:txBody>
          <a:bodyPr/>
          <a:p>
            <a:r>
              <a:rPr altLang="en-US" lang="zh-CN"/>
              <a:t>酒类经销企业的品牌建设与营销策略</a:t>
            </a:r>
            <a:endParaRPr altLang="en-US" lang="zh-CN"/>
          </a:p>
        </p:txBody>
      </p:sp>
      <p:sp>
        <p:nvSpPr>
          <p:cNvPr id="104966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品牌定位：根据目标消费群体和市场需求，明确品牌的核心价值和特色。</a:t>
            </a:r>
            <a:endParaRPr altLang="en-US" dirty="0" sz="1200" lang="zh-CN" spc="150">
              <a:solidFill>
                <a:schemeClr val="tx1">
                  <a:lumMod val="65000"/>
                  <a:lumOff val="35000"/>
                </a:schemeClr>
              </a:solidFill>
              <a:latin typeface="+mn-ea"/>
              <a:sym typeface="+mn-ea"/>
            </a:endParaRPr>
          </a:p>
        </p:txBody>
      </p:sp>
      <p:sp>
        <p:nvSpPr>
          <p:cNvPr id="104966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品牌形象：塑造独特的品牌形象，包括品牌名称、标志、包装等视觉元素。</a:t>
            </a:r>
            <a:endParaRPr altLang="en-US" dirty="0" sz="1200" lang="zh-CN" spc="150">
              <a:solidFill>
                <a:schemeClr val="tx1">
                  <a:lumMod val="65000"/>
                  <a:lumOff val="35000"/>
                </a:schemeClr>
              </a:solidFill>
              <a:latin typeface="+mn-ea"/>
              <a:sym typeface="+mn-ea"/>
            </a:endParaRPr>
          </a:p>
        </p:txBody>
      </p:sp>
      <p:sp>
        <p:nvSpPr>
          <p:cNvPr id="104966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营销策略：制定有针对性的营销策略，包括广告宣传、促销活动、渠道拓展等。</a:t>
            </a:r>
            <a:endParaRPr altLang="en-US" dirty="0" sz="1200" lang="zh-CN" spc="150">
              <a:solidFill>
                <a:schemeClr val="tx1">
                  <a:lumMod val="65000"/>
                  <a:lumOff val="35000"/>
                </a:schemeClr>
              </a:solidFill>
              <a:latin typeface="+mn-ea"/>
              <a:sym typeface="+mn-ea"/>
            </a:endParaRPr>
          </a:p>
        </p:txBody>
      </p:sp>
      <p:sp>
        <p:nvSpPr>
          <p:cNvPr id="104966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客户关系管理：建立良好的客户关系，提高客户满意度和忠诚度，促进口碑传播。</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02" name="标题 1"/>
          <p:cNvSpPr>
            <a:spLocks noGrp="1"/>
          </p:cNvSpPr>
          <p:nvPr>
            <p:ph type="title"/>
          </p:nvPr>
        </p:nvSpPr>
        <p:spPr/>
        <p:txBody>
          <a:bodyPr/>
          <a:p>
            <a:r>
              <a:rPr altLang="en-US" lang="zh-CN"/>
              <a:t>酒类经销企业的供应链管理与物流优化</a:t>
            </a:r>
            <a:endParaRPr altLang="en-US" lang="zh-CN"/>
          </a:p>
        </p:txBody>
      </p:sp>
      <p:sp>
        <p:nvSpPr>
          <p:cNvPr id="104970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8" name="TextBox 2"/>
          <p:cNvSpPr txBox="1"/>
          <p:nvPr>
            <p:custDataLst>
              <p:tags r:id="rId3"/>
            </p:custDataLst>
          </p:nvPr>
        </p:nvSpPr>
        <p:spPr>
          <a:xfrm>
            <a:off x="986772"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酒类经销企业需要建立高效的供应链管理体系，确保产品质量和运输效率。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1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14" name="TextBox 2"/>
          <p:cNvSpPr txBox="1"/>
          <p:nvPr>
            <p:custDataLst>
              <p:tags r:id="rId6"/>
            </p:custDataLst>
          </p:nvPr>
        </p:nvSpPr>
        <p:spPr>
          <a:xfrm>
            <a:off x="3669017"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通过物流优化，酒类经销企业可以降低运输成本，提高仓储效率，从而提升企业竞争力。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1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20" name="TextBox 2"/>
          <p:cNvSpPr txBox="1"/>
          <p:nvPr>
            <p:custDataLst>
              <p:tags r:id="rId9"/>
            </p:custDataLst>
          </p:nvPr>
        </p:nvSpPr>
        <p:spPr>
          <a:xfrm>
            <a:off x="6348206"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酒类经销企业需要与供应商、物流公司等建立紧密的合作关系，实现信息共享和协同作业。</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2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2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26" name="TextBox 2"/>
          <p:cNvSpPr txBox="1"/>
          <p:nvPr>
            <p:custDataLst>
              <p:tags r:id="rId12"/>
            </p:custDataLst>
          </p:nvPr>
        </p:nvSpPr>
        <p:spPr>
          <a:xfrm>
            <a:off x="9021280"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酒类经销企业需要注重物流信息系统的建设和完善，提高信息化水平，提升物流管理效率。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60" name="标题 1"/>
          <p:cNvSpPr>
            <a:spLocks noGrp="1"/>
          </p:cNvSpPr>
          <p:nvPr>
            <p:ph type="title"/>
          </p:nvPr>
        </p:nvSpPr>
        <p:spPr/>
        <p:txBody>
          <a:bodyPr/>
          <a:p>
            <a:r>
              <a:rPr altLang="en-US" lang="zh-CN"/>
              <a:t>酒类经销企业的客户关系管理</a:t>
            </a:r>
            <a:endParaRPr altLang="en-US" lang="zh-CN"/>
          </a:p>
        </p:txBody>
      </p:sp>
      <p:sp>
        <p:nvSpPr>
          <p:cNvPr id="104976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定期回访：通过电话、邮件等方式定期回访客户，了解客户对产品的满意度和反馈，及时解决客户问题。</a:t>
            </a:r>
            <a:endParaRPr altLang="en-US" sz="1400" lang="zh-CN" spc="150">
              <a:solidFill>
                <a:schemeClr val="tx1"/>
              </a:solidFill>
              <a:effectLst/>
              <a:latin typeface="+mn-ea"/>
              <a:sym typeface="+mn-ea"/>
            </a:endParaRPr>
          </a:p>
        </p:txBody>
      </p:sp>
      <p:sp>
        <p:nvSpPr>
          <p:cNvPr id="104977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建立客户档案：记录客户的购买历史、喜好和联系方式等，以便更好地了解客户需求和提供个性化服务。</a:t>
            </a:r>
            <a:endParaRPr altLang="en-US" dirty="0" sz="1400" lang="zh-CN" spc="150">
              <a:solidFill>
                <a:schemeClr val="tx1"/>
              </a:solidFill>
              <a:effectLst/>
              <a:latin typeface="+mn-ea"/>
              <a:sym typeface="+mn-ea"/>
            </a:endParaRPr>
          </a:p>
        </p:txBody>
      </p:sp>
      <p:sp>
        <p:nvSpPr>
          <p:cNvPr id="104977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客户关怀：通过赠送礼品、生日祝福等方式，增强客户对企业的认同感和忠诚度。</a:t>
            </a:r>
            <a:endParaRPr altLang="en-US" sz="1400" lang="zh-CN" spc="150">
              <a:solidFill>
                <a:schemeClr val="tx1"/>
              </a:solidFill>
              <a:effectLst/>
              <a:latin typeface="+mn-ea"/>
              <a:sym typeface="+mn-ea"/>
            </a:endParaRPr>
          </a:p>
        </p:txBody>
      </p:sp>
      <p:sp>
        <p:nvSpPr>
          <p:cNvPr id="104977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数据分析：通过数据分析，了解客户的消费习惯和需求，优化产品和服务，提高客户满意度和销售额。</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10" name="标题"/>
          <p:cNvSpPr>
            <a:spLocks noGrp="1"/>
          </p:cNvSpPr>
          <p:nvPr>
            <p:ph type="title"/>
            <p:custDataLst>
              <p:tags r:id="rId1"/>
            </p:custDataLst>
          </p:nvPr>
        </p:nvSpPr>
        <p:spPr/>
        <p:txBody>
          <a:bodyPr>
            <a:normAutofit fontScale="97407"/>
          </a:bodyPr>
          <a:p>
            <a:r>
              <a:rPr altLang="en-US" dirty="0" lang="zh-CN">
                <a:solidFill>
                  <a:schemeClr val="lt1">
                    <a:lumMod val="100000"/>
                  </a:schemeClr>
                </a:solidFill>
              </a:rPr>
              <a:t>酒类经销行业的政策法规与监管环境</a:t>
            </a:r>
            <a:endParaRPr altLang="en-US" dirty="0" lang="zh-CN">
              <a:solidFill>
                <a:schemeClr val="lt1">
                  <a:lumMod val="100000"/>
                </a:schemeClr>
              </a:solidFill>
            </a:endParaRPr>
          </a:p>
        </p:txBody>
      </p:sp>
      <p:sp>
        <p:nvSpPr>
          <p:cNvPr id="1049812" name="节编号"/>
          <p:cNvSpPr>
            <a:spLocks noGrp="1"/>
          </p:cNvSpPr>
          <p:nvPr>
            <p:ph type="body" sz="quarter" idx="13"/>
            <p:custDataLst>
              <p:tags r:id="rId2"/>
            </p:custDataLst>
          </p:nvPr>
        </p:nvSpPr>
        <p:spPr/>
        <p:txBody>
          <a:bodyPr/>
          <a:p>
            <a:r>
              <a:rPr altLang="en-US" dirty="0" lang="zh-CN"/>
              <a:t>05</a:t>
            </a:r>
            <a:endParaRPr altLang="en-US" dirty="0"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46" name="标题 1"/>
          <p:cNvSpPr>
            <a:spLocks noGrp="1"/>
          </p:cNvSpPr>
          <p:nvPr>
            <p:ph type="title"/>
          </p:nvPr>
        </p:nvSpPr>
        <p:spPr/>
        <p:txBody>
          <a:bodyPr/>
          <a:p>
            <a:r>
              <a:rPr altLang="en-US" lang="zh-CN"/>
              <a:t>酒类经销行业的政策法规体系</a:t>
            </a:r>
            <a:endParaRPr altLang="en-US" lang="zh-CN"/>
          </a:p>
        </p:txBody>
      </p:sp>
      <p:sp>
        <p:nvSpPr>
          <p:cNvPr id="104984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酒类税收政策：国家对酒类产品征收消费税，税率为从价税和从量税相结合。</a:t>
            </a:r>
            <a:endParaRPr altLang="zh-CN" dirty="0" sz="1600" lang="en-US">
              <a:solidFill>
                <a:schemeClr val="dk1">
                  <a:lumMod val="80000"/>
                  <a:lumOff val="20000"/>
                </a:schemeClr>
              </a:solidFill>
              <a:latin typeface="+mn-ea"/>
              <a:sym typeface="+mn-ea"/>
            </a:endParaRPr>
          </a:p>
        </p:txBody>
      </p:sp>
      <p:sp>
        <p:nvSpPr>
          <p:cNvPr id="104985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酒类专卖制度：国家对酒类生产、流通和销售实行专卖管理，设立专门的机构进行监管。</a:t>
            </a:r>
            <a:endParaRPr altLang="en-US" dirty="0" lang="zh-CN">
              <a:solidFill>
                <a:schemeClr val="dk1">
                  <a:lumMod val="80000"/>
                  <a:lumOff val="20000"/>
                </a:schemeClr>
              </a:solidFill>
              <a:latin typeface="+mn-ea"/>
              <a:sym typeface="+mn-ea"/>
            </a:endParaRPr>
          </a:p>
        </p:txBody>
      </p:sp>
      <p:sp>
        <p:nvSpPr>
          <p:cNvPr id="104986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酒类流通管理办法：规定酒类经营者应当取得酒类经营许可证，并按照规定进行年检和换证。</a:t>
            </a:r>
            <a:endParaRPr altLang="en-US" dirty="0" lang="zh-CN">
              <a:solidFill>
                <a:schemeClr val="dk1">
                  <a:lumMod val="80000"/>
                  <a:lumOff val="20000"/>
                </a:schemeClr>
              </a:solidFill>
              <a:latin typeface="+mn-ea"/>
              <a:sym typeface="+mn-ea"/>
            </a:endParaRPr>
          </a:p>
        </p:txBody>
      </p:sp>
      <p:sp>
        <p:nvSpPr>
          <p:cNvPr id="104987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酒类广告管理规定：酒类广告应当遵守国家法律法规，不得误导消费者，禁止虚假宣传和夸大宣传。</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12" name="标题 1"/>
          <p:cNvSpPr>
            <a:spLocks noGrp="1"/>
          </p:cNvSpPr>
          <p:nvPr>
            <p:ph type="title"/>
          </p:nvPr>
        </p:nvSpPr>
        <p:spPr/>
        <p:txBody>
          <a:bodyPr/>
          <a:p>
            <a:r>
              <a:rPr altLang="en-US" lang="zh-CN"/>
              <a:t>酒类经销行业的税收政策与标准</a:t>
            </a:r>
            <a:endParaRPr altLang="en-US" lang="zh-CN"/>
          </a:p>
        </p:txBody>
      </p:sp>
      <p:sp>
        <p:nvSpPr>
          <p:cNvPr id="104991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酒类经销行业的主要税种：增值税、消费税、企业所得税等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酒类产品的税收标准及计算方法</a:t>
            </a:r>
            <a:endParaRPr dirty="0" sz="2000" err="1">
              <a:solidFill>
                <a:schemeClr val="tx1">
                  <a:lumMod val="75000"/>
                  <a:lumOff val="25000"/>
                </a:schemeClr>
              </a:solidFill>
              <a:latin typeface="+mn-ea"/>
              <a:ea typeface="+mn-ea"/>
              <a:cs typeface="+mn-ea"/>
              <a:sym typeface="+mn-lt"/>
            </a:endParaRPr>
          </a:p>
        </p:txBody>
      </p:sp>
      <p:sp>
        <p:nvSpPr>
          <p:cNvPr id="104993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4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酒类经销行业税收监管的措施与规定</a:t>
            </a:r>
            <a:endParaRPr dirty="0" sz="2000" err="1">
              <a:solidFill>
                <a:schemeClr val="tx1">
                  <a:lumMod val="75000"/>
                  <a:lumOff val="25000"/>
                </a:schemeClr>
              </a:solidFill>
              <a:latin typeface="+mn-ea"/>
              <a:ea typeface="+mn-ea"/>
              <a:cs typeface="+mn-ea"/>
              <a:sym typeface="+mn-lt"/>
            </a:endParaRPr>
          </a:p>
        </p:txBody>
      </p:sp>
      <p:sp>
        <p:nvSpPr>
          <p:cNvPr id="10499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税收政策的调整对酒类经销行业的影响</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86" name="标题 1"/>
          <p:cNvSpPr>
            <a:spLocks noGrp="1"/>
          </p:cNvSpPr>
          <p:nvPr>
            <p:ph type="title"/>
          </p:nvPr>
        </p:nvSpPr>
        <p:spPr/>
        <p:txBody>
          <a:bodyPr/>
          <a:p>
            <a:r>
              <a:rPr altLang="en-US" lang="zh-CN"/>
              <a:t>酒类经销行业的监管环境与要求</a:t>
            </a:r>
            <a:endParaRPr altLang="en-US" lang="zh-CN"/>
          </a:p>
        </p:txBody>
      </p:sp>
      <p:sp>
        <p:nvSpPr>
          <p:cNvPr id="104998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9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9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9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9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酒类经销行业法规：国家颁布的《酒类流通管理办法》和地方制定的酒类管理条例</a:t>
            </a:r>
            <a:endParaRPr altLang="en-US" sz="1400" lang="zh-CN" spc="150">
              <a:solidFill>
                <a:schemeClr val="tx1"/>
              </a:solidFill>
              <a:effectLst/>
              <a:latin typeface="+mn-ea"/>
              <a:sym typeface="+mn-ea"/>
            </a:endParaRPr>
          </a:p>
        </p:txBody>
      </p:sp>
      <p:sp>
        <p:nvSpPr>
          <p:cNvPr id="104999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酒类经销行业监管机构：国家酒类管理机构和地方酒类管理机构</a:t>
            </a:r>
            <a:endParaRPr altLang="en-US" dirty="0" sz="1400" lang="zh-CN" spc="150">
              <a:solidFill>
                <a:schemeClr val="tx1"/>
              </a:solidFill>
              <a:effectLst/>
              <a:latin typeface="+mn-ea"/>
              <a:sym typeface="+mn-ea"/>
            </a:endParaRPr>
          </a:p>
        </p:txBody>
      </p:sp>
      <p:sp>
        <p:nvSpPr>
          <p:cNvPr id="105000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酒类经销行业监管要求：酒类经销商需要取得酒类经营许可证，建立酒类流通追溯体系，确保酒类产品质量安全</a:t>
            </a:r>
            <a:endParaRPr altLang="en-US" sz="1400" lang="zh-CN" spc="150">
              <a:solidFill>
                <a:schemeClr val="tx1"/>
              </a:solidFill>
              <a:effectLst/>
              <a:latin typeface="+mn-ea"/>
              <a:sym typeface="+mn-ea"/>
            </a:endParaRPr>
          </a:p>
        </p:txBody>
      </p:sp>
      <p:sp>
        <p:nvSpPr>
          <p:cNvPr id="1050002" name="文本框 8"/>
          <p:cNvSpPr txBox="1"/>
          <p:nvPr>
            <p:custDataLst>
              <p:tags r:id="rId8"/>
            </p:custDataLst>
          </p:nvPr>
        </p:nvSpPr>
        <p:spPr>
          <a:xfrm>
            <a:off x="8347895" y="4592597"/>
            <a:ext cx="3005905" cy="1317090"/>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酒类经销行业监管环境变化趋势：随着国家对食品安全的重视，酒类经销行业的监管将更加严格，对酒类产品质量安全的监管将更加严密</a:t>
            </a:r>
            <a:endParaRPr altLang="en-US" sz="1400" lang="zh-CN" spc="150">
              <a:solidFill>
                <a:schemeClr val="tx1"/>
              </a:solidFill>
              <a:effectLst/>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36" name="标题 1"/>
          <p:cNvSpPr>
            <a:spLocks noGrp="1"/>
          </p:cNvSpPr>
          <p:nvPr>
            <p:ph type="title"/>
          </p:nvPr>
        </p:nvSpPr>
        <p:spPr/>
        <p:txBody>
          <a:bodyPr/>
          <a:p>
            <a:r>
              <a:rPr altLang="en-US" lang="zh-CN"/>
              <a:t>酒类经销行业的合规经营与风险防范</a:t>
            </a:r>
            <a:endParaRPr altLang="en-US" lang="zh-CN"/>
          </a:p>
        </p:txBody>
      </p:sp>
      <p:sp>
        <p:nvSpPr>
          <p:cNvPr id="105003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酒类经销行业法规概述：包括酒类经销行业的法律法规、政策文件等。</a:t>
            </a:r>
            <a:endParaRPr altLang="en-US" dirty="0" sz="1200" lang="zh-CN" spc="150">
              <a:solidFill>
                <a:schemeClr val="tx1">
                  <a:lumMod val="65000"/>
                  <a:lumOff val="35000"/>
                </a:schemeClr>
              </a:solidFill>
              <a:latin typeface="+mn-ea"/>
              <a:sym typeface="+mn-ea"/>
            </a:endParaRPr>
          </a:p>
        </p:txBody>
      </p:sp>
      <p:sp>
        <p:nvSpPr>
          <p:cNvPr id="105004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酒类经销行业合规经营要求：包括酒类经销企业的资质要求、经营许可、酒类质量标准等方面的规定。</a:t>
            </a:r>
            <a:endParaRPr altLang="en-US" dirty="0" sz="1200" lang="zh-CN" spc="150">
              <a:solidFill>
                <a:schemeClr val="tx1">
                  <a:lumMod val="65000"/>
                  <a:lumOff val="35000"/>
                </a:schemeClr>
              </a:solidFill>
              <a:latin typeface="+mn-ea"/>
              <a:sym typeface="+mn-ea"/>
            </a:endParaRPr>
          </a:p>
        </p:txBody>
      </p:sp>
      <p:sp>
        <p:nvSpPr>
          <p:cNvPr id="105004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酒类经销行业风险防范措施：包括酒类经销企业的风险评估、酒类质量安全控制、酒类追溯等方面的措施。</a:t>
            </a:r>
            <a:endParaRPr altLang="en-US" dirty="0" sz="1200" lang="zh-CN" spc="150">
              <a:solidFill>
                <a:schemeClr val="tx1">
                  <a:lumMod val="65000"/>
                  <a:lumOff val="35000"/>
                </a:schemeClr>
              </a:solidFill>
              <a:latin typeface="+mn-ea"/>
              <a:sym typeface="+mn-ea"/>
            </a:endParaRPr>
          </a:p>
        </p:txBody>
      </p:sp>
      <p:sp>
        <p:nvSpPr>
          <p:cNvPr id="105004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酒类经销行业监管环境分析：包括酒类经销行业的监管机构、监管政策、监管手段等方面的分析。</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78" name="标题"/>
          <p:cNvSpPr>
            <a:spLocks noGrp="1"/>
          </p:cNvSpPr>
          <p:nvPr>
            <p:ph type="title"/>
            <p:custDataLst>
              <p:tags r:id="rId1"/>
            </p:custDataLst>
          </p:nvPr>
        </p:nvSpPr>
        <p:spPr/>
        <p:txBody>
          <a:bodyPr/>
          <a:p>
            <a:r>
              <a:rPr altLang="en-US" dirty="0" lang="zh-CN">
                <a:solidFill>
                  <a:schemeClr val="lt1">
                    <a:lumMod val="100000"/>
                  </a:schemeClr>
                </a:solidFill>
              </a:rPr>
              <a:t>总结与展望</a:t>
            </a:r>
            <a:endParaRPr altLang="en-US" dirty="0" lang="zh-CN">
              <a:solidFill>
                <a:schemeClr val="lt1">
                  <a:lumMod val="100000"/>
                </a:schemeClr>
              </a:solidFill>
            </a:endParaRPr>
          </a:p>
        </p:txBody>
      </p:sp>
      <p:sp>
        <p:nvSpPr>
          <p:cNvPr id="1050080" name="节编号"/>
          <p:cNvSpPr>
            <a:spLocks noGrp="1"/>
          </p:cNvSpPr>
          <p:nvPr>
            <p:ph type="body" sz="quarter" idx="13"/>
            <p:custDataLst>
              <p:tags r:id="rId2"/>
            </p:custDataLst>
          </p:nvPr>
        </p:nvSpPr>
        <p:spPr/>
        <p:txBody>
          <a:bodyPr/>
          <a:p>
            <a:r>
              <a:rPr altLang="en-US" dirty="0" lang="zh-CN"/>
              <a:t>06</a:t>
            </a:r>
            <a:endParaRPr altLang="en-US" dirty="0" lang="zh-CN"/>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14" name="标题 1"/>
          <p:cNvSpPr>
            <a:spLocks noGrp="1"/>
          </p:cNvSpPr>
          <p:nvPr>
            <p:ph type="title"/>
          </p:nvPr>
        </p:nvSpPr>
        <p:spPr/>
        <p:txBody>
          <a:bodyPr/>
          <a:p>
            <a:r>
              <a:rPr altLang="en-US" lang="zh-CN"/>
              <a:t>对酒类经销行业的总结</a:t>
            </a:r>
            <a:endParaRPr altLang="en-US" lang="zh-CN"/>
          </a:p>
        </p:txBody>
      </p:sp>
      <p:sp>
        <p:nvSpPr>
          <p:cNvPr id="105011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酒类经销行业市场规模不断扩大，竞争激烈。</a:t>
            </a:r>
            <a:endParaRPr altLang="en-US" dirty="0" sz="1200" lang="zh-CN" spc="150">
              <a:solidFill>
                <a:schemeClr val="tx1">
                  <a:lumMod val="65000"/>
                  <a:lumOff val="35000"/>
                </a:schemeClr>
              </a:solidFill>
              <a:latin typeface="+mn-ea"/>
              <a:sym typeface="+mn-ea"/>
            </a:endParaRPr>
          </a:p>
        </p:txBody>
      </p:sp>
      <p:sp>
        <p:nvSpPr>
          <p:cNvPr id="105011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酒类品牌众多，品质参差不齐，品牌竞争激烈。</a:t>
            </a:r>
            <a:endParaRPr altLang="en-US" dirty="0" sz="1200" lang="zh-CN" spc="150">
              <a:solidFill>
                <a:schemeClr val="tx1">
                  <a:lumMod val="65000"/>
                  <a:lumOff val="35000"/>
                </a:schemeClr>
              </a:solidFill>
              <a:latin typeface="+mn-ea"/>
              <a:sym typeface="+mn-ea"/>
            </a:endParaRPr>
          </a:p>
        </p:txBody>
      </p:sp>
      <p:sp>
        <p:nvSpPr>
          <p:cNvPr id="105012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酒类经销行业受到政策法规、消费习惯、技术进步等多方面因素的影响。</a:t>
            </a:r>
            <a:endParaRPr altLang="en-US" dirty="0" sz="1200" lang="zh-CN" spc="150">
              <a:solidFill>
                <a:schemeClr val="tx1">
                  <a:lumMod val="65000"/>
                  <a:lumOff val="35000"/>
                </a:schemeClr>
              </a:solidFill>
              <a:latin typeface="+mn-ea"/>
              <a:sym typeface="+mn-ea"/>
            </a:endParaRPr>
          </a:p>
        </p:txBody>
      </p:sp>
      <p:sp>
        <p:nvSpPr>
          <p:cNvPr id="105012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酒类经销行业需要不断创新，提高服务质量，满足消费者需求。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56" name="标题 1"/>
          <p:cNvSpPr>
            <a:spLocks noGrp="1"/>
          </p:cNvSpPr>
          <p:nvPr>
            <p:ph type="title"/>
          </p:nvPr>
        </p:nvSpPr>
        <p:spPr/>
        <p:txBody>
          <a:bodyPr/>
          <a:p>
            <a:r>
              <a:rPr altLang="en-US" lang="zh-CN"/>
              <a:t>对酒类经销行业的展望</a:t>
            </a:r>
            <a:endParaRPr altLang="en-US" lang="zh-CN"/>
          </a:p>
        </p:txBody>
      </p:sp>
      <p:sp>
        <p:nvSpPr>
          <p:cNvPr id="105015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6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数字化转型：随着科技的发展，酒类经销行业将加速数字化转型，提升运营效率和客户体验。</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6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6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品质与品牌：消费者对酒类品质和品牌的要求将不断提高，品牌建设和品质保障将成为酒类经销行业的重要发展方向。</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7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7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线上线下融合：线上线下的融合将进一步加深，线上平台将发挥更大的销售和营销作用，线下实体店则提供更好的体验和服务。</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7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7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多元化与个性化：酒类经销行业将更加注重多元化和个性化的发展，满足不同消费者群体的需求。</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14" name="标题"/>
          <p:cNvSpPr>
            <a:spLocks noGrp="1"/>
          </p:cNvSpPr>
          <p:nvPr>
            <p:ph type="ctrTitle"/>
            <p:custDataLst>
              <p:tags r:id="rId1"/>
            </p:custDataLst>
          </p:nvPr>
        </p:nvSpPr>
        <p:spPr/>
        <p:txBody>
          <a:bodyPr/>
          <a:p>
            <a:r>
              <a:rPr altLang="zh-CN" dirty="0" lang="en-US">
                <a:solidFill>
                  <a:schemeClr val="lt1">
                    <a:lumMod val="100000"/>
                  </a:schemeClr>
                </a:solidFill>
              </a:rPr>
              <a:t>THANK YOU</a:t>
            </a:r>
            <a:endParaRPr altLang="zh-CN" dirty="0" lang="en-US">
              <a:solidFill>
                <a:schemeClr val="lt1">
                  <a:lumMod val="100000"/>
                </a:schemeClr>
              </a:solidFill>
            </a:endParaRPr>
          </a:p>
        </p:txBody>
      </p:sp>
      <p:sp>
        <p:nvSpPr>
          <p:cNvPr id="1050216" name="公司名"/>
          <p:cNvSpPr>
            <a:spLocks noGrp="1"/>
          </p:cNvSpPr>
          <p:nvPr>
            <p:ph type="body" sz="quarter" idx="13"/>
            <p:custDataLst>
              <p:tags r:id="rId2"/>
            </p:custDataLst>
          </p:nvPr>
        </p:nvSpPr>
        <p:spPr/>
        <p:txBody>
          <a:bodyPr/>
          <a:p>
            <a:r>
              <a:rPr altLang="zh-CN" lang="en-US"/>
              <a:t>YOUR LOGO</a:t>
            </a:r>
            <a:endParaRPr altLang="zh-CN" lang="en-US"/>
          </a:p>
        </p:txBody>
      </p:sp>
      <p:sp>
        <p:nvSpPr>
          <p:cNvPr id="1050218" name="日期时间"/>
          <p:cNvSpPr>
            <a:spLocks noGrp="1"/>
          </p:cNvSpPr>
          <p:nvPr>
            <p:ph type="body" sz="quarter" idx="14"/>
            <p:custDataLst>
              <p:tags r:id="rId3"/>
            </p:custDataLst>
          </p:nvPr>
        </p:nvSpPr>
        <p:spPr/>
        <p:txBody>
          <a:bodyPr/>
          <a:p>
            <a:r>
              <a:t>汇报时间：</a:t>
            </a:r>
            <a:r>
              <a:rPr altLang="zh-CN" lang="en-US"/>
              <a:t>20X-XX-XX</a:t>
            </a:r>
            <a:endParaRPr altLang="zh-CN" lang="en-US"/>
          </a:p>
        </p:txBody>
      </p:sp>
      <p:sp>
        <p:nvSpPr>
          <p:cNvPr id="1050220" name="署名"/>
          <p:cNvSpPr>
            <a:spLocks noGrp="1"/>
          </p:cNvSpPr>
          <p:nvPr>
            <p:ph type="body" sz="quarter" idx="17"/>
            <p:custDataLst>
              <p:tags r:id="rId4"/>
            </p:custDataLst>
          </p:nvPr>
        </p:nvSpPr>
        <p:spPr/>
        <p:txBody>
          <a:bodyPr/>
          <a:p>
            <a:r>
              <a:rPr altLang="en-US" lang="zh-CN"/>
              <a:t>汇报人：</a:t>
            </a:r>
            <a:r>
              <a:rPr altLang="zh-CN" lang="en-US"/>
              <a:t>XX</a:t>
            </a:r>
            <a:endParaRPr altLang="en-US"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2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 name="KSO_WM_UNIT_VALUE" val="128"/>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 name="KSO_WM_UNIT_VALUE" val="128"/>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72"/>
  <p:tag name="KSO_WM_UNIT_TYPE" val="f"/>
  <p:tag name="KSO_WM_UNIT_INDEX" val="3"/>
  <p:tag name="KSO_WM_UNIT_SUBTYPE" val="g"/>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2"/>
  <p:tag name="KSO_WM_TEMPLATE_THUMBS_INDEX" val="1、9"/>
</p:tagLst>
</file>

<file path=ppt/tags/tag7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2_1*a*1"/>
  <p:tag name="KSO_WM_TEMPLATE_CATEGORY" val="custom"/>
  <p:tag name="KSO_WM_TEMPLATE_INDEX" val="20230982"/>
  <p:tag name="KSO_WM_UNIT_LAYERLEVEL" val="1"/>
  <p:tag name="KSO_WM_TAG_VERSION" val="1.0"/>
  <p:tag name="KSO_WM_BEAUTIFY_FLAG" val="#wm#"/>
  <p:tag name="KSO_WM_UNIT_PRESET_TEXT" val="单击添加标题"/>
</p:tagLst>
</file>

<file path=ppt/tags/tag7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2_1*b*1"/>
  <p:tag name="KSO_WM_TEMPLATE_CATEGORY" val="custom"/>
  <p:tag name="KSO_WM_TEMPLATE_INDEX" val="20230982"/>
  <p:tag name="KSO_WM_UNIT_LAYERLEVEL" val="1"/>
  <p:tag name="KSO_WM_TAG_VERSION" val="1.0"/>
  <p:tag name="KSO_WM_BEAUTIFY_FLAG" val="#wm#"/>
  <p:tag name="KSO_WM_UNIT_PRESET_TEXT" val="WPS,a click to unlimited possibilities"/>
</p:tagLst>
</file>

<file path=ppt/tags/tag79.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f"/>
  <p:tag name="KSO_WM_UNIT_INDEX" val="2"/>
  <p:tag name="KSO_WM_UNIT_ID" val="custom20230982_1*f*2"/>
  <p:tag name="KSO_WM_TEMPLATE_CATEGORY" val="custom"/>
  <p:tag name="KSO_WM_TEMPLATE_INDEX" val="20230982"/>
  <p:tag name="KSO_WM_UNIT_LAYERLEVEL" val="1"/>
  <p:tag name="KSO_WM_TAG_VERSION" val="1.0"/>
  <p:tag name="KSO_WM_BEAUTIFY_FLAG" val="#wm#"/>
  <p:tag name="KSO_WM_UNIT_SUBTYPE" val="g"/>
  <p:tag name="KSO_WM_UNIT_PRESET_TEXT" val="YOUR LOGO"/>
</p:tagLst>
</file>

<file path=ppt/tags/tag80.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2_1*f*1"/>
  <p:tag name="KSO_WM_TEMPLATE_CATEGORY" val="custom"/>
  <p:tag name="KSO_WM_TEMPLATE_INDEX" val="20230982"/>
  <p:tag name="KSO_WM_UNIT_LAYERLEVEL" val="1"/>
  <p:tag name="KSO_WM_TAG_VERSION" val="1.0"/>
  <p:tag name="KSO_WM_BEAUTIFY_FLAG" val="#wm#"/>
  <p:tag name="KSO_WM_UNIT_PRESET_TEXT" val="汇报时间：20X-XX-XX"/>
</p:tagLst>
</file>

<file path=ppt/tags/tag81.xml><?xml version="1.0" encoding="utf-8"?>
<p:tagLst xmlns:p="http://schemas.openxmlformats.org/presentationml/2006/main">
  <p:tag name="KSO_WM_UNIT_SUBTYPE" val="b"/>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3"/>
  <p:tag name="KSO_WM_UNIT_ID" val="custom20230982_1*f*3"/>
  <p:tag name="KSO_WM_TEMPLATE_CATEGORY" val="custom"/>
  <p:tag name="KSO_WM_TEMPLATE_INDEX" val="20230982"/>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SLIDE_ID" val="custom2023098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2"/>
  <p:tag name="KSO_WM_SLIDE_LAYOUT" val="a_b_f"/>
  <p:tag name="KSO_WM_SLIDE_LAYOUT_CNT" val="1_1_3"/>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6*a*1"/>
  <p:tag name="KSO_WM_TEMPLATE_CATEGORY" val="custom"/>
  <p:tag name="KSO_WM_TEMPLATE_INDEX" val="2023098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2_6*l_h_i*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2_6*l_h_a*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2_6*l_h_i*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2_6*l_h_a*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2_6*l_h_i*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2_6*l_h_a*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2_6*l_h_i*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2_6*l_h_a*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2_6*l_h_i*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2_6*l_h_a*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2_6*l_h_i*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2_6*l_h_a*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SLIDE_ID" val="custom2023098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2"/>
  <p:tag name="KSO_WM_SLIDE_LAYOUT" val="a_l"/>
  <p:tag name="KSO_WM_SLIDE_LAYOUT_CNT" val="1_1"/>
  <p:tag name="KSO_WM_SLIDE_TYPE" val="contents"/>
  <p:tag name="KSO_WM_SLIDE_SUBTYPE" val="diag"/>
  <p:tag name="KSO_WM_DIAGRAM_GROUP_CODE" val="l1-1"/>
  <p:tag name="KSO_WM_SLIDE_DIAGTYPE" val="l"/>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255_1*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255_1*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6.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7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73.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0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08.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5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51.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02.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3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2"/>
  <p:tag name="KSO_WM_TEMPLATE_CATEGORY" val="custom"/>
  <p:tag name="KSO_WM_TEMPLATE_INDEX" val="20230982"/>
  <p:tag name="KSO_WM_UNIT_LAYERLEVEL" val="1"/>
  <p:tag name="KSO_WM_TAG_VERSION" val="1.0"/>
  <p:tag name="KSO_WM_BEAUTIFY_FLAG" val="#wm#"/>
  <p:tag name="KSO_WM_UNIT_NOCLEAR" val="0"/>
  <p:tag name="KSO_WM_UNIT_VALUE" val="69"/>
  <p:tag name="KSO_WM_UNIT_TYPE" val="f"/>
  <p:tag name="KSO_WM_UNIT_INDEX" val="2"/>
  <p:tag name="KSO_WM_UNIT_SUBTYPE" val="g"/>
  <p:tag name="KSO_WM_UNIT_PRESET_TEXT" val="YOUR LOGO"/>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1"/>
  <p:tag name="KSO_WM_TEMPLATE_CATEGORY" val="custom"/>
  <p:tag name="KSO_WM_TEMPLATE_INDEX" val="20230982"/>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3"/>
  <p:tag name="KSO_WM_TEMPLATE_CATEGORY" val="custom"/>
  <p:tag name="KSO_WM_TEMPLATE_INDEX" val="20230982"/>
  <p:tag name="KSO_WM_UNIT_LAYERLEVEL" val="1"/>
  <p:tag name="KSO_WM_TAG_VERSION" val="1.0"/>
  <p:tag name="KSO_WM_BEAUTIFY_FLAG" val="#wm#"/>
  <p:tag name="KSO_WM_UNIT_SUBTYPE" val="b"/>
  <p:tag name="KSO_WM_UNIT_NOCLEAR" val="0"/>
  <p:tag name="KSO_WM_UNIT_VALUE" val="44"/>
  <p:tag name="KSO_WM_UNIT_TYPE" val="f"/>
  <p:tag name="KSO_WM_UNIT_INDEX" val="3"/>
  <p:tag name="KSO_WM_UNIT_PRESET_TEXT" val="汇报人：WPS"/>
</p:tagLst>
</file>

<file path=ppt/tags/tag323.xml><?xml version="1.0" encoding="utf-8"?>
<p:tagLst xmlns:p="http://schemas.openxmlformats.org/presentationml/2006/main">
  <p:tag name="KSO_WM_SLIDE_ID" val="custom2023098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2"/>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D180D"/>
      </a:dk2>
      <a:lt2>
        <a:srgbClr val="FCE9DA"/>
      </a:lt2>
      <a:accent1>
        <a:srgbClr val="ED7D31"/>
      </a:accent1>
      <a:accent2>
        <a:srgbClr val="E9692B"/>
      </a:accent2>
      <a:accent3>
        <a:srgbClr val="E45425"/>
      </a:accent3>
      <a:accent4>
        <a:srgbClr val="E04020"/>
      </a:accent4>
      <a:accent5>
        <a:srgbClr val="DB2B1A"/>
      </a:accent5>
      <a:accent6>
        <a:srgbClr val="D71714"/>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2024-01-05T00:34:18Z</dcterms:created>
  <dcterms:modified xsi:type="dcterms:W3CDTF">2024-01-05T00:34:18Z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395e3adcf9a34f1ea0f121cd0066572e_21</vt:lpwstr>
  </property>
</Properties>
</file>