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320" r:id="rId1"/>
    <p:sldMasterId id="2147493357" r:id="rId2"/>
  </p:sldMasterIdLst>
  <p:notesMasterIdLst>
    <p:notesMasterId r:id="rId3"/>
  </p:notesMasterIdLst>
  <p:sldIdLst>
    <p:sldId id="4450" r:id="rId4"/>
    <p:sldId id="4454" r:id="rId5"/>
    <p:sldId id="4458" r:id="rId6"/>
    <p:sldId id="4461" r:id="rId7"/>
    <p:sldId id="4464" r:id="rId8"/>
    <p:sldId id="4467" r:id="rId9"/>
    <p:sldId id="4470" r:id="rId10"/>
    <p:sldId id="4473" r:id="rId11"/>
    <p:sldId id="4476" r:id="rId12"/>
    <p:sldId id="4479" r:id="rId13"/>
    <p:sldId id="4482" r:id="rId14"/>
    <p:sldId id="4485" r:id="rId15"/>
    <p:sldId id="4488" r:id="rId16"/>
    <p:sldId id="4491" r:id="rId17"/>
    <p:sldId id="4494" r:id="rId18"/>
    <p:sldId id="4497" r:id="rId19"/>
    <p:sldId id="4500" r:id="rId20"/>
    <p:sldId id="4503" r:id="rId21"/>
    <p:sldId id="4506" r:id="rId22"/>
    <p:sldId id="4509" r:id="rId23"/>
    <p:sldId id="4512" r:id="rId24"/>
    <p:sldId id="4515" r:id="rId25"/>
    <p:sldId id="4518" r:id="rId26"/>
    <p:sldId id="4521" r:id="rId27"/>
    <p:sldId id="4524" r:id="rId28"/>
    <p:sldId id="4527" r:id="rId29"/>
    <p:sldId id="453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avLst/>
            <a:ahLst/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avLst/>
            <a:ahLst/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avLst/>
            <a:ahLst/>
            <a:rect l="l" t="t" r="r" b="b"/>
            <a:pathLst>
              <a:path w="3401568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avLst/>
            <a:ahLst/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anchor="b" wrap="square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avLst/>
            <a:ahLst/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avLst/>
            <a:ahLst/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avLst/>
            <a:ahLst/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avLst/>
            <a:ahLst/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avLst/>
            <a:ahLst/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avLst/>
            <a:ahLst/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anchor="t" wrap="square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anchor="ctr" wrap="square">
            <a:normAutofit/>
          </a:bodyPr>
          <a:lstStyle>
            <a:lvl1pPr algn="ctr" indent="0" marL="0">
              <a:buNone/>
              <a:defRPr b="1" sz="54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5"/>
            <a:ext cx="10515600" cy="1087475"/>
          </a:xfrm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avLst/>
            <a:ahLst/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21" r:id="rId1"/>
    <p:sldLayoutId id="2147493322" r:id="rId2"/>
    <p:sldLayoutId id="2147493323" r:id="rId3"/>
    <p:sldLayoutId id="2147493324" r:id="rId4"/>
    <p:sldLayoutId id="2147493325" r:id="rId5"/>
    <p:sldLayoutId id="2147493326" r:id="rId6"/>
    <p:sldLayoutId id="2147493327" r:id="rId7"/>
    <p:sldLayoutId id="2147493328" r:id="rId8"/>
    <p:sldLayoutId id="2147493329" r:id="rId9"/>
    <p:sldLayoutId id="2147493330" r:id="rId10"/>
    <p:sldLayoutId id="21474933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avLst/>
            <a:ahLst/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avLst/>
            <a:ahLst/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58" r:id="rId1"/>
    <p:sldLayoutId id="2147493359" r:id="rId2"/>
    <p:sldLayoutId id="2147493360" r:id="rId3"/>
    <p:sldLayoutId id="2147493361" r:id="rId4"/>
    <p:sldLayoutId id="2147493362" r:id="rId5"/>
    <p:sldLayoutId id="2147493363" r:id="rId6"/>
    <p:sldLayoutId id="2147493364" r:id="rId7"/>
    <p:sldLayoutId id="2147493365" r:id="rId8"/>
    <p:sldLayoutId id="2147493366" r:id="rId9"/>
    <p:sldLayoutId id="2147493367" r:id="rId10"/>
    <p:sldLayoutId id="214749336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tags" Target="../tags/tag412.xml"/><Relationship Id="rId16" Type="http://schemas.openxmlformats.org/officeDocument/2006/relationships/tags" Target="../tags/tag413.xml"/><Relationship Id="rId17" Type="http://schemas.openxmlformats.org/officeDocument/2006/relationships/tags" Target="../tags/tag414.xml"/><Relationship Id="rId18" Type="http://schemas.openxmlformats.org/officeDocument/2006/relationships/tags" Target="../tags/tag415.xml"/><Relationship Id="rId19" Type="http://schemas.openxmlformats.org/officeDocument/2006/relationships/tags" Target="../tags/tag416.xml"/><Relationship Id="rId20" Type="http://schemas.openxmlformats.org/officeDocument/2006/relationships/tags" Target="../tags/tag417.xml"/><Relationship Id="rId21" Type="http://schemas.openxmlformats.org/officeDocument/2006/relationships/tags" Target="../tags/tag418.xml"/><Relationship Id="rId22" Type="http://schemas.openxmlformats.org/officeDocument/2006/relationships/tags" Target="../tags/tag419.xml"/><Relationship Id="rId23" Type="http://schemas.openxmlformats.org/officeDocument/2006/relationships/tags" Target="../tags/tag420.xml"/><Relationship Id="rId24" Type="http://schemas.openxmlformats.org/officeDocument/2006/relationships/tags" Target="../tags/tag421.xml"/><Relationship Id="rId25" Type="http://schemas.openxmlformats.org/officeDocument/2006/relationships/tags" Target="../tags/tag422.xml"/><Relationship Id="rId26" Type="http://schemas.openxmlformats.org/officeDocument/2006/relationships/tags" Target="../tags/tag423.xml"/><Relationship Id="rId27" Type="http://schemas.openxmlformats.org/officeDocument/2006/relationships/tags" Target="../tags/tag424.xml"/><Relationship Id="rId28" Type="http://schemas.openxmlformats.org/officeDocument/2006/relationships/tags" Target="../tags/tag425.xml"/><Relationship Id="rId29" Type="http://schemas.openxmlformats.org/officeDocument/2006/relationships/tags" Target="../tags/tag42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5313"/>
          </a:bodyPr>
          <a:p>
            <a:r>
              <a:rPr altLang="en-US" dirty="0" lang="zh-CN"/>
              <a:t>学校双减改革的教育资源配置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68" name="序号"/>
          <p:cNvSpPr txBox="1"/>
          <p:nvPr>
            <p:custDataLst>
              <p:tags r:id="rId2"/>
            </p:custDataLst>
          </p:nvPr>
        </p:nvSpPr>
        <p:spPr>
          <a:xfrm>
            <a:off x="5260489" y="166608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01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3"/>
            </p:custDataLst>
          </p:nvPr>
        </p:nvSpPr>
        <p:spPr>
          <a:xfrm>
            <a:off x="6582927" y="176921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6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双减改革背景下的教育资源配置现状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5260489" y="408432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04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5"/>
            </p:custDataLst>
          </p:nvPr>
        </p:nvSpPr>
        <p:spPr>
          <a:xfrm>
            <a:off x="6582927" y="418745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强化政府统筹力度</a:t>
            </a:r>
            <a:endParaRPr altLang="en-US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6" name="序号"/>
          <p:cNvSpPr txBox="1"/>
          <p:nvPr>
            <p:custDataLst>
              <p:tags r:id="rId6"/>
            </p:custDataLst>
          </p:nvPr>
        </p:nvSpPr>
        <p:spPr>
          <a:xfrm>
            <a:off x="5260489" y="247216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02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7"/>
            </p:custDataLst>
          </p:nvPr>
        </p:nvSpPr>
        <p:spPr>
          <a:xfrm>
            <a:off x="6582927" y="257529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优化教师资源配置</a:t>
            </a:r>
            <a:endParaRPr altLang="en-US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0" name="序号"/>
          <p:cNvSpPr txBox="1"/>
          <p:nvPr>
            <p:custDataLst>
              <p:tags r:id="rId8"/>
            </p:custDataLst>
          </p:nvPr>
        </p:nvSpPr>
        <p:spPr>
          <a:xfrm>
            <a:off x="5260489" y="327824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03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2" name="项标题"/>
          <p:cNvSpPr txBox="1"/>
          <p:nvPr>
            <p:custDataLst>
              <p:tags r:id="rId9"/>
            </p:custDataLst>
          </p:nvPr>
        </p:nvSpPr>
        <p:spPr>
          <a:xfrm>
            <a:off x="6582927" y="338137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合理配置教育资源</a:t>
            </a:r>
            <a:endParaRPr altLang="en-US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5260489" y="489040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05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1"/>
            </p:custDataLst>
          </p:nvPr>
        </p:nvSpPr>
        <p:spPr>
          <a:xfrm>
            <a:off x="6582927" y="499353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激发社会参与热情</a:t>
            </a:r>
            <a:endParaRPr altLang="en-US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8" name="序号"/>
          <p:cNvSpPr txBox="1"/>
          <p:nvPr>
            <p:custDataLst>
              <p:tags r:id="rId12"/>
            </p:custDataLst>
          </p:nvPr>
        </p:nvSpPr>
        <p:spPr>
          <a:xfrm>
            <a:off x="5260489" y="569648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06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13"/>
            </p:custDataLst>
          </p:nvPr>
        </p:nvSpPr>
        <p:spPr>
          <a:xfrm>
            <a:off x="6582927" y="579961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7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加强学校内部管理</a:t>
            </a:r>
            <a:endParaRPr altLang="en-US" dirty="0" sz="17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双减改革背景下的教育资源配置现状</a:t>
            </a:r>
            <a:endParaRPr altLang="en-US" dirty="0" lang="zh-CN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当前教育资源配置存在的问题</a:t>
            </a:r>
            <a:endParaRPr altLang="en-US" lang="zh-CN"/>
          </a:p>
        </p:txBody>
      </p:sp>
      <p:sp>
        <p:nvSpPr>
          <p:cNvPr id="10490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资源分配不均：城市与农村、发达地区与欠发达地区之间的教育资源配置存在较大差异。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师资力量不足：部分地区教师数量和素质无法满足教学需求，影响教学质量。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硬件设施不完善：一些学校设施设备陈旧、落后，无法满足现代化教育的需求。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资源利用效率不高：部分地区存在教育资源浪费、重复建设等问题，导致资源利用效率低下。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双减改革的目标和意义</a:t>
            </a:r>
            <a:endParaRPr altLang="en-US" lang="zh-CN"/>
          </a:p>
        </p:txBody>
      </p:sp>
      <p:sp>
        <p:nvSpPr>
          <p:cNvPr id="10490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促进教育回归公益属性，维护社会公平正义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推进教育改革，培养创新型人才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优化教育资源配置，提高教育公平和质量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教育资源配置的调整措施</a:t>
            </a:r>
            <a:endParaRPr altLang="en-US" lang="zh-CN"/>
          </a:p>
        </p:txBody>
      </p:sp>
      <p:sp>
        <p:nvSpPr>
          <p:cNvPr id="10491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增加优质教育资源供给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提高教育资源使用效率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加强教育资源共享与合作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优化教育资源配置结构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优化教师资源配置</a:t>
            </a:r>
            <a:endParaRPr altLang="en-US" dirty="0" lang="zh-CN"/>
          </a:p>
        </p:txBody>
      </p:sp>
      <p:sp>
        <p:nvSpPr>
          <p:cNvPr id="10492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提高教师整体素质</a:t>
            </a:r>
            <a:endParaRPr altLang="en-US" lang="zh-CN"/>
          </a:p>
        </p:txBody>
      </p:sp>
      <p:sp>
        <p:nvSpPr>
          <p:cNvPr id="1049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优化教师队伍结构，提高教师学历层次和教育教学能力。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建立教师激励机制，激发教师工作热情和创造力。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完善教师评价机制，促进教师专业成长和整体素质提升。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加强教师培训，提高教师专业素养和教育教学水平。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均衡教师资源分布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提高教师待遇：吸引更多优秀人才从事教育工作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优化教师资源配置：确保城乡教师数量和质量均衡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建立教师流动机制：鼓励城区优秀教师到农村支教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加强教师培训：提升教师的教育教学水平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加强教师培训和交流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交流机制：建立教师交流平台，鼓励教师跨学科、跨学校交流，分享教学经验和教学资源。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培训内容：针对双减改革的教育理念、教学方法和课堂管理等方面进行培训，提高教师专业素养。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培训形式：线上与线下相结合，邀请专家授课、教师分享经验等多样化形式。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激励机制：对积极参与培训和交流的教师给予奖励和激励，提高教师参与的积极性和主动性。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合理配置教育资源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优化教育设施资源</a:t>
            </a:r>
            <a:endParaRPr altLang="en-US" lang="zh-CN"/>
          </a:p>
        </p:txBody>
      </p:sp>
      <p:sp>
        <p:nvSpPr>
          <p:cNvPr id="1049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增加教育投入，改善学校硬件设施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合理规划学校布局，提高教育资源利用效率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加强数字化教育资源建设，推动教育信息化发展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鼓励社会力量参与教育资源配置，扩大优质教育资源覆盖面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丰富课程资源</a:t>
            </a:r>
            <a:endParaRPr altLang="en-US" lang="zh-CN"/>
          </a:p>
        </p:txBody>
      </p:sp>
      <p:sp>
        <p:nvSpPr>
          <p:cNvPr id="10496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引入校外优质课程资源，如博物馆、图书馆等文化机构资源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鼓励学校与社区、企业等合作，开发具有特色的校本课程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利用信息技术手段，提供在线课程资源，满足学生个性化需求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建立课程资源共享平台，实现区域内的课程资源共享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完善教育信息化资源</a:t>
            </a:r>
            <a:endParaRPr altLang="en-US" lang="zh-CN"/>
          </a:p>
        </p:txBody>
      </p:sp>
      <p:sp>
        <p:nvSpPr>
          <p:cNvPr id="10496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推进智慧校园建设，提升学校信息化管理水平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建设数字化教育资源平台，实现优质资源共享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加强教师信息化培训，提高教师信息技术应用能力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完善信息化基础设施建设，满足教育教学需求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强化政府统筹力度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制定科学的教育资源配置标准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政府应制定科学的资源配置标准，根据学校实际情况进行动态调整，以满足学校发展的需要。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制定统一的教育资源配置标准，确保学校之间的资源配置公平合理。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政府应加强对学校资源配置的监管，确保资源配置的合理性和有效性。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政府应加强对学校资源配置的评估和监督，确保资源配置的效益最大化。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加大政府投入力度</a:t>
            </a:r>
            <a:endParaRPr altLang="en-US" lang="zh-CN"/>
          </a:p>
        </p:txBody>
      </p:sp>
      <p:sp>
        <p:nvSpPr>
          <p:cNvPr id="10499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增加教育经费预算，确保教育资源配置充足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完善教育政策法规，保障学校和师生合法权益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加强教师队伍建设，提高教师待遇和素质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优化教育资源布局，促进教育公平发展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建立健全监督评估机制</a:t>
            </a:r>
            <a:endParaRPr altLang="en-US" lang="zh-CN"/>
          </a:p>
        </p:txBody>
      </p:sp>
      <p:sp>
        <p:nvSpPr>
          <p:cNvPr id="10499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加强对学校双减改革教育资源配置的监督，确保政策落实到位。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定期对改革效果进行评估，及时发现问题并调整改进。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鼓励社会参与监督，提高透明度和公信力。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建立科学的评估指标体系，全面客观地评价改革成效。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激发社会参与热情</a:t>
            </a:r>
            <a:endParaRPr altLang="en-US" dirty="0" lang="zh-CN"/>
          </a:p>
        </p:txBody>
      </p:sp>
      <p:sp>
        <p:nvSpPr>
          <p:cNvPr id="10500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鼓励社会力量参与教育资源配置</a:t>
            </a:r>
            <a:endParaRPr altLang="en-US" lang="zh-CN"/>
          </a:p>
        </p:txBody>
      </p:sp>
      <p:sp>
        <p:nvSpPr>
          <p:cNvPr id="10501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激发社会参与热情，共同推进教育资源配置改革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鼓励企业、社会组织和个人参与教育资源配置，形成多元化投入机制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发挥社会力量的专业优势，提高教育资源配置的效率和效益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建立健全社会参与教育资源配置的机制和渠道，促进资源共享和优化配置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发挥市场机制作用</a:t>
            </a:r>
            <a:endParaRPr altLang="en-US" lang="zh-CN"/>
          </a:p>
        </p:txBody>
      </p:sp>
      <p:sp>
        <p:nvSpPr>
          <p:cNvPr id="10501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引入社会力量参与教育资源配置，激发市场活力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建立教育资源交易平台，实现资源优化配置和共享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完善相关政策法规，保障市场机制在教育资源配置中的合法性和有效性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鼓励企业、社会组织和个人投资教育领域，提高教育资源供给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引导社会资本进入教育领域</a:t>
            </a:r>
            <a:endParaRPr altLang="en-US" lang="zh-CN"/>
          </a:p>
        </p:txBody>
      </p:sp>
      <p:sp>
        <p:nvSpPr>
          <p:cNvPr id="10502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政策支持：政府出台政策鼓励社会资本进入教育领域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资金投入：引导社会资本为学校提供资金支持，改善学校硬件设施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资源共享：社会资本可以提供丰富的教育资源，与学校共享资源，提高教育质量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创新发展：社会资本的参与可以推动学校教育创新，探索新的教育模式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加强学校内部管理</a:t>
            </a:r>
            <a:endParaRPr altLang="en-US" dirty="0" lang="zh-CN"/>
          </a:p>
        </p:txBody>
      </p:sp>
      <p:sp>
        <p:nvSpPr>
          <p:cNvPr id="1050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提高学校自主管理能力</a:t>
            </a:r>
            <a:endParaRPr altLang="en-US" lang="zh-CN"/>
          </a:p>
        </p:txBody>
      </p:sp>
      <p:sp>
        <p:nvSpPr>
          <p:cNvPr id="10503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制定学校内部管理规定，明确岗位职责和工作流程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加强学校内部监督，建立健全内部审计和考核机制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推进学校信息化管理，提高管理效率和透明度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鼓励学校自主创新，探索符合自身特点的管理模式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优化学校内部组织结构</a:t>
            </a:r>
            <a:endParaRPr altLang="en-US" lang="zh-CN"/>
          </a:p>
        </p:txBody>
      </p:sp>
      <p:sp>
        <p:nvSpPr>
          <p:cNvPr id="10504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精简管理机构，提高管理效率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强化教研组、年级组等基层组织的作用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建立科学合理的管理制度和工作流程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加强学校内部监督和评估机制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加强学校教学质量管理</a:t>
            </a:r>
            <a:endParaRPr altLang="en-US" lang="zh-CN"/>
          </a:p>
        </p:txBody>
      </p:sp>
      <p:sp>
        <p:nvSpPr>
          <p:cNvPr id="10504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制定科学的教学计划和课程设置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鼓励师生互动，提升课堂氛围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建立完善的教学质量评估体系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强化教师培训和考核机制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署名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  <p:sp>
        <p:nvSpPr>
          <p:cNvPr id="1050566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>
            <a:normAutofit/>
          </a:bodyPr>
          <a:p>
            <a:r>
              <a:rPr altLang="zh-CN" lang="en-US"/>
              <a:t>THANK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8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288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88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88_1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单击此处添加 文档标题内容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88_1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32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88"/>
  <p:tag name="KSO_WM_SLIDE_LAYOUT" val="a_f"/>
  <p:tag name="KSO_WM_SLIDE_LAYOUT_CNT" val="1_1"/>
  <p:tag name="KSO_WM_SLIDE_TYPE" val="title"/>
  <p:tag name="KSO_WM_SLIDE_SUBTYPE" val="pureTxt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6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88_6*l_h_i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88_6*l_h_a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88_6*l_h_i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88_6*l_h_a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88_6*l_h_i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88_6*l_h_a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88_6*l_h_i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88_6*l_h_a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88_6*l_h_i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88_6*l_h_a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3288_6*l_h_i*1_6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6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3288_6*l_h_a*1_6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9.xml><?xml version="1.0" encoding="utf-8"?>
<p:tagLst xmlns:p="http://schemas.openxmlformats.org/presentationml/2006/main">
  <p:tag name="KSO_WM_SLIDE_ID" val="custom202332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32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2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6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1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4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4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3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9.xml><?xml version="1.0" encoding="utf-8"?>
<p:tagLst xmlns:p="http://schemas.openxmlformats.org/presentationml/2006/main">
  <p:tag name="KSO_WM_SLIDE_ID" val="custom202332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8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"/>
      </a:majorFont>
      <a:minorFont>
        <a:latin typeface="Arial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2024-01-05T12:04:50Z</dcterms:created>
  <dcterms:modified xsi:type="dcterms:W3CDTF">2024-01-05T12:04:50Z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b8fbec96b89244f2b0f925275125bddb_21</vt:lpwstr>
  </property>
</Properties>
</file>