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475" r:id="rId1"/>
    <p:sldMasterId id="2147500512" r:id="rId2"/>
  </p:sldMasterIdLst>
  <p:notesMasterIdLst>
    <p:notesMasterId r:id="rId3"/>
  </p:notesMasterIdLst>
  <p:sldIdLst>
    <p:sldId id="8266" r:id="rId4"/>
    <p:sldId id="8270" r:id="rId5"/>
    <p:sldId id="8273" r:id="rId6"/>
    <p:sldId id="8276" r:id="rId7"/>
    <p:sldId id="8282" r:id="rId9"/>
    <p:sldId id="8285" r:id="rId10"/>
    <p:sldId id="8288" r:id="rId11"/>
    <p:sldId id="8291" r:id="rId12"/>
    <p:sldId id="8297" r:id="rId14"/>
    <p:sldId id="8300" r:id="rId15"/>
    <p:sldId id="8303" r:id="rId16"/>
    <p:sldId id="8306" r:id="rId17"/>
    <p:sldId id="8309" r:id="rId18"/>
    <p:sldId id="8315" r:id="rId20"/>
    <p:sldId id="8318" r:id="rId21"/>
    <p:sldId id="8321" r:id="rId22"/>
    <p:sldId id="8324" r:id="rId23"/>
    <p:sldId id="8327" r:id="rId24"/>
    <p:sldId id="8333" r:id="rId26"/>
    <p:sldId id="8336" r:id="rId27"/>
    <p:sldId id="8339" r:id="rId28"/>
    <p:sldId id="8342" r:id="rId29"/>
    <p:sldId id="8345" r:id="rId30"/>
    <p:sldId id="8351" r:id="rId32"/>
    <p:sldId id="8354" r:id="rId33"/>
    <p:sldId id="8357" r:id="rId34"/>
    <p:sldId id="8360" r:id="rId35"/>
    <p:sldId id="8363" r:id="rId36"/>
    <p:sldId id="8369" r:id="rId38"/>
    <p:sldId id="8372" r:id="rId39"/>
    <p:sldId id="8375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476" r:id="rId1"/>
    <p:sldLayoutId id="2147500477" r:id="rId2"/>
    <p:sldLayoutId id="2147500478" r:id="rId3"/>
    <p:sldLayoutId id="2147500479" r:id="rId4"/>
    <p:sldLayoutId id="2147500480" r:id="rId5"/>
    <p:sldLayoutId id="2147500481" r:id="rId6"/>
    <p:sldLayoutId id="2147500482" r:id="rId7"/>
    <p:sldLayoutId id="2147500483" r:id="rId8"/>
    <p:sldLayoutId id="2147500484" r:id="rId9"/>
    <p:sldLayoutId id="2147500485" r:id="rId10"/>
    <p:sldLayoutId id="214750048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0513" r:id="rId1"/>
    <p:sldLayoutId id="2147500514" r:id="rId2"/>
    <p:sldLayoutId id="2147500515" r:id="rId3"/>
    <p:sldLayoutId id="2147500516" r:id="rId4"/>
    <p:sldLayoutId id="2147500517" r:id="rId5"/>
    <p:sldLayoutId id="2147500518" r:id="rId6"/>
    <p:sldLayoutId id="2147500519" r:id="rId7"/>
    <p:sldLayoutId id="2147500520" r:id="rId8"/>
    <p:sldLayoutId id="2147500521" r:id="rId9"/>
    <p:sldLayoutId id="2147500522" r:id="rId10"/>
    <p:sldLayoutId id="214750052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tags" Target="../tags/tag206.xml"/><Relationship Id="rId18" Type="http://schemas.openxmlformats.org/officeDocument/2006/relationships/tags" Target="../tags/tag207.xml"/><Relationship Id="rId19" Type="http://schemas.openxmlformats.org/officeDocument/2006/relationships/tags" Target="../tags/tag208.xml"/><Relationship Id="rId20" Type="http://schemas.openxmlformats.org/officeDocument/2006/relationships/tags" Target="../tags/tag209.xml"/><Relationship Id="rId21" Type="http://schemas.openxmlformats.org/officeDocument/2006/relationships/tags" Target="../tags/tag210.xml"/><Relationship Id="rId22" Type="http://schemas.openxmlformats.org/officeDocument/2006/relationships/tags" Target="../tags/tag211.xml"/><Relationship Id="rId23" Type="http://schemas.openxmlformats.org/officeDocument/2006/relationships/tags" Target="../tags/tag212.xml"/><Relationship Id="rId24" Type="http://schemas.openxmlformats.org/officeDocument/2006/relationships/tags" Target="../tags/tag213.xml"/><Relationship Id="rId25" Type="http://schemas.openxmlformats.org/officeDocument/2006/relationships/tags" Target="../tags/tag214.xml"/><Relationship Id="rId26" Type="http://schemas.openxmlformats.org/officeDocument/2006/relationships/tags" Target="../tags/tag215.xml"/><Relationship Id="rId27" Type="http://schemas.openxmlformats.org/officeDocument/2006/relationships/tags" Target="../tags/tag216.xml"/><Relationship Id="rId28" Type="http://schemas.openxmlformats.org/officeDocument/2006/relationships/tags" Target="../tags/tag217.xml"/><Relationship Id="rId29" Type="http://schemas.openxmlformats.org/officeDocument/2006/relationships/tags" Target="../tags/tag218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tags" Target="../tags/tag323.xml"/><Relationship Id="rId18" Type="http://schemas.openxmlformats.org/officeDocument/2006/relationships/tags" Target="../tags/tag324.xml"/><Relationship Id="rId19" Type="http://schemas.openxmlformats.org/officeDocument/2006/relationships/tags" Target="../tags/tag325.xml"/><Relationship Id="rId20" Type="http://schemas.openxmlformats.org/officeDocument/2006/relationships/tags" Target="../tags/tag326.xml"/><Relationship Id="rId21" Type="http://schemas.openxmlformats.org/officeDocument/2006/relationships/tags" Target="../tags/tag327.xml"/><Relationship Id="rId22" Type="http://schemas.openxmlformats.org/officeDocument/2006/relationships/tags" Target="../tags/tag328.xml"/><Relationship Id="rId23" Type="http://schemas.openxmlformats.org/officeDocument/2006/relationships/tags" Target="../tags/tag329.xml"/><Relationship Id="rId24" Type="http://schemas.openxmlformats.org/officeDocument/2006/relationships/tags" Target="../tags/tag330.xml"/><Relationship Id="rId25" Type="http://schemas.openxmlformats.org/officeDocument/2006/relationships/tags" Target="../tags/tag331.xml"/><Relationship Id="rId26" Type="http://schemas.openxmlformats.org/officeDocument/2006/relationships/tags" Target="../tags/tag332.xml"/><Relationship Id="rId27" Type="http://schemas.openxmlformats.org/officeDocument/2006/relationships/tags" Target="../tags/tag333.xml"/><Relationship Id="rId28" Type="http://schemas.openxmlformats.org/officeDocument/2006/relationships/tags" Target="../tags/tag334.xml"/><Relationship Id="rId29" Type="http://schemas.openxmlformats.org/officeDocument/2006/relationships/tags" Target="../tags/tag335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tags" Target="../tags/tag364.xml"/><Relationship Id="rId14" Type="http://schemas.openxmlformats.org/officeDocument/2006/relationships/tags" Target="../tags/tag365.xml"/><Relationship Id="rId15" Type="http://schemas.openxmlformats.org/officeDocument/2006/relationships/tags" Target="../tags/tag366.xml"/><Relationship Id="rId16" Type="http://schemas.openxmlformats.org/officeDocument/2006/relationships/tags" Target="../tags/tag367.xml"/><Relationship Id="rId17" Type="http://schemas.openxmlformats.org/officeDocument/2006/relationships/tags" Target="../tags/tag368.xml"/><Relationship Id="rId18" Type="http://schemas.openxmlformats.org/officeDocument/2006/relationships/tags" Target="../tags/tag369.xml"/><Relationship Id="rId19" Type="http://schemas.openxmlformats.org/officeDocument/2006/relationships/tags" Target="../tags/tag370.xml"/><Relationship Id="rId20" Type="http://schemas.openxmlformats.org/officeDocument/2006/relationships/tags" Target="../tags/tag371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tags" Target="../tags/tag384.xml"/><Relationship Id="rId14" Type="http://schemas.openxmlformats.org/officeDocument/2006/relationships/tags" Target="../tags/tag385.xml"/><Relationship Id="rId15" Type="http://schemas.openxmlformats.org/officeDocument/2006/relationships/tags" Target="../tags/tag386.xml"/><Relationship Id="rId16" Type="http://schemas.openxmlformats.org/officeDocument/2006/relationships/tags" Target="../tags/tag387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tags" Target="../tags/tag412.xml"/><Relationship Id="rId14" Type="http://schemas.openxmlformats.org/officeDocument/2006/relationships/tags" Target="../tags/tag413.xml"/><Relationship Id="rId15" Type="http://schemas.openxmlformats.org/officeDocument/2006/relationships/tags" Target="../tags/tag414.xml"/><Relationship Id="rId16" Type="http://schemas.openxmlformats.org/officeDocument/2006/relationships/tags" Target="../tags/tag415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tags" Target="../tags/tag423.xml"/><Relationship Id="rId5" Type="http://schemas.openxmlformats.org/officeDocument/2006/relationships/tags" Target="../tags/tag424.xml"/><Relationship Id="rId6" Type="http://schemas.openxmlformats.org/officeDocument/2006/relationships/tags" Target="../tags/tag425.xml"/><Relationship Id="rId7" Type="http://schemas.openxmlformats.org/officeDocument/2006/relationships/tags" Target="../tags/tag426.xml"/><Relationship Id="rId8" Type="http://schemas.openxmlformats.org/officeDocument/2006/relationships/tags" Target="../tags/tag427.xml"/><Relationship Id="rId9" Type="http://schemas.openxmlformats.org/officeDocument/2006/relationships/tags" Target="../tags/tag428.xml"/><Relationship Id="rId10" Type="http://schemas.openxmlformats.org/officeDocument/2006/relationships/tags" Target="../tags/tag429.xml"/><Relationship Id="rId11" Type="http://schemas.openxmlformats.org/officeDocument/2006/relationships/tags" Target="../tags/tag430.xml"/><Relationship Id="rId12" Type="http://schemas.openxmlformats.org/officeDocument/2006/relationships/tags" Target="../tags/tag431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tags" Target="../tags/tag435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企业管理的员工发展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员工发展的重要性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员工发展的策略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员工发展的实践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员工发展的挑战与应对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员工发展的未来趋势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员工发展的重要性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员工发展对企业的重要性</a:t>
            </a:r>
            <a:endParaRPr altLang="en-US" lang="zh-CN"/>
          </a:p>
        </p:txBody>
      </p:sp>
      <p:sp>
        <p:nvSpPr>
          <p:cNvPr id="104908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提升员工满意度和忠诚度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促进企业创新和发展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提高员工的工作效率和绩效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增强企业的竞争力和市场地位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员工发展对个人职业发展的重要性</a:t>
            </a:r>
            <a:endParaRPr altLang="en-US" lang="zh-CN"/>
          </a:p>
        </p:txBody>
      </p:sp>
      <p:sp>
        <p:nvSpPr>
          <p:cNvPr id="10491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提高工作满意度和忠诚度：员工发展计划可以增强员工的工作满意度和忠诚度，减少员工流失率。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提升职业技能和能力：员工发展计划可以帮助员工提升职业技能和能力，增强个人竞争力。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拓展职业发展空间：员工发展计划为员工提供更多的职业发展机会，让员工有更多的选择和可能性。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促进个人职业规划和发展：员工发展计划可以帮助员工更好地规划自己的职业发展，实现个人价值。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员工发展对企业绩效的影响</a:t>
            </a:r>
            <a:endParaRPr altLang="en-US" lang="zh-CN"/>
          </a:p>
        </p:txBody>
      </p:sp>
      <p:sp>
        <p:nvSpPr>
          <p:cNvPr id="1049208" name="文本框 5"/>
          <p:cNvSpPr txBox="1"/>
          <p:nvPr>
            <p:custDataLst>
              <p:tags r:id="rId1"/>
            </p:custDataLst>
          </p:nvPr>
        </p:nvSpPr>
        <p:spPr>
          <a:xfrm>
            <a:off x="3330462" y="2566892"/>
            <a:ext cx="5531077" cy="363785"/>
          </a:xfrm>
          <a:prstGeom prst="rect"/>
          <a:noFill/>
        </p:spPr>
        <p:txBody>
          <a:bodyPr anchor="b" anchorCtr="0" bIns="0" lIns="0" rtlCol="0" wrap="square">
            <a:normAutofit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提升员工能力和素质：通过培训和发展计划，员工能够不断提升自己的能力和素质，提高工作效率和质量，为企业创造更多的价值。 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210" name="正文"/>
          <p:cNvSpPr txBox="1"/>
          <p:nvPr>
            <p:custDataLst>
              <p:tags r:id="rId2"/>
            </p:custDataLst>
          </p:nvPr>
        </p:nvSpPr>
        <p:spPr>
          <a:xfrm>
            <a:off x="3330462" y="2959754"/>
            <a:ext cx="5531077" cy="67200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单击此处添加文本具体内容，简明扼要地阐述您的观点。根据需要可酌情增减文字，以便观者准确地理解您传达的思想。单击此处添加文本具体内容，简明扼要地阐述您的观点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文本框 7"/>
          <p:cNvSpPr txBox="1"/>
          <p:nvPr>
            <p:custDataLst>
              <p:tags r:id="rId3"/>
            </p:custDataLst>
          </p:nvPr>
        </p:nvSpPr>
        <p:spPr>
          <a:xfrm>
            <a:off x="3330462" y="1364400"/>
            <a:ext cx="5531723" cy="354092"/>
          </a:xfrm>
          <a:prstGeom prst="rect"/>
          <a:noFill/>
        </p:spPr>
        <p:txBody>
          <a:bodyPr anchor="b" anchorCtr="0" bIns="0" lIns="0" rtlCol="0" wrap="square">
            <a:normAutofit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提高员工满意度和忠诚度：员工发展计划能够满足员工的职业发展需求，提高员工的工作满意度和忠诚度，从而降低员工流失率。 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214" name="正文"/>
          <p:cNvSpPr txBox="1"/>
          <p:nvPr>
            <p:custDataLst>
              <p:tags r:id="rId4"/>
            </p:custDataLst>
          </p:nvPr>
        </p:nvSpPr>
        <p:spPr>
          <a:xfrm>
            <a:off x="3330462" y="1741108"/>
            <a:ext cx="5531077" cy="653908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单击此处添加文本具体内容，简明扼要地阐述您的观点。根据需要可酌情增减文字，以便观者准确地理解您传达的思想。单击此处添加文本具体内容，简明扼要地阐述您的观点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文本框 12"/>
          <p:cNvSpPr txBox="1"/>
          <p:nvPr>
            <p:custDataLst>
              <p:tags r:id="rId5"/>
            </p:custDataLst>
          </p:nvPr>
        </p:nvSpPr>
        <p:spPr>
          <a:xfrm>
            <a:off x="3330462" y="3803631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促进企业创新和发展：员工发展计划能够激发员工的创造力和创新精神，为企业带来更多的创新和发展机会，提高企业的竞争力和市场份额。 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218" name="正文"/>
          <p:cNvSpPr txBox="1"/>
          <p:nvPr>
            <p:custDataLst>
              <p:tags r:id="rId6"/>
            </p:custDataLst>
          </p:nvPr>
        </p:nvSpPr>
        <p:spPr>
          <a:xfrm>
            <a:off x="3330462" y="4209415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单击此处添加文本具体内容，简明扼要地阐述您的观点。根据需要可酌情增减文字，以便观者准确地理解您传达的思想。单击此处添加文本具体内容，简明扼要地阐述您的观点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文本框 15"/>
          <p:cNvSpPr txBox="1"/>
          <p:nvPr>
            <p:custDataLst>
              <p:tags r:id="rId7"/>
            </p:custDataLst>
          </p:nvPr>
        </p:nvSpPr>
        <p:spPr>
          <a:xfrm>
            <a:off x="3330462" y="5076554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增强企业的社会形象：员工发展计划能够展示企业对员工的关注和重视，增强企业的社会形象和品牌价值，吸引更多的优秀人才加入企业。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222" name="正文"/>
          <p:cNvSpPr txBox="1"/>
          <p:nvPr>
            <p:custDataLst>
              <p:tags r:id="rId8"/>
            </p:custDataLst>
          </p:nvPr>
        </p:nvSpPr>
        <p:spPr>
          <a:xfrm>
            <a:off x="3330462" y="5482338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单击此处添加文本具体内容，简明扼要地阐述您的观点。根据需要可酌情增减文字，以便观者准确地理解您传达的思想。单击此处添加文本具体内容，简明扼要地阐述您的观点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6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员工发展的策略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制定员工发展计划</a:t>
            </a:r>
            <a:endParaRPr altLang="en-US" lang="zh-CN"/>
          </a:p>
        </p:txBody>
      </p:sp>
      <p:sp>
        <p:nvSpPr>
          <p:cNvPr id="104935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明确员工发展目标：根据企业战略和员工需求，制定长期和短期的发展目标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制定培训计划：针对不同岗位和员工需求，制定个性化的培训计划，提高员工的专业技能和素质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建立激励机制：通过晋升、奖励、薪酬等方式，激励员工积极发展和进步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营造企业文化：营造积极向上、开放包容的企业文化，增强员工的归属感和凝聚力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提供培训和发展机会</a:t>
            </a:r>
            <a:endParaRPr altLang="en-US" lang="zh-CN"/>
          </a:p>
        </p:txBody>
      </p:sp>
      <p:sp>
        <p:nvSpPr>
          <p:cNvPr id="10494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培训课程：提供针对不同岗位和技能的培训课程，提高员工的专业素质和技能水平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职业规划：帮助员工制定职业规划，明确发展目标和方向，激发员工的积极性和创造力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晋升机会：建立良好的晋升机制，为员工提供晋升机会，激发员工的潜力和动力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学习机会：鼓励员工参加各种学习活动，提高员工的知识水平和综合素质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建立激励机制</a:t>
            </a:r>
            <a:endParaRPr altLang="en-US" lang="zh-CN"/>
          </a:p>
        </p:txBody>
      </p:sp>
      <p:sp>
        <p:nvSpPr>
          <p:cNvPr id="104948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明确目标：设定明确的职业发展目标，激发员工的积极性和动力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培训激励：提供持续的培训和发展机会，帮助员工提升技能和能力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晋升激励：建立完善的晋升机制，让员工看到自己的职业发展前景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薪酬激励：提供具有竞争力的薪酬待遇，吸引和留住优秀人才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营造良好的工作环境</a:t>
            </a:r>
            <a:endParaRPr altLang="en-US" lang="zh-CN"/>
          </a:p>
        </p:txBody>
      </p:sp>
      <p:sp>
        <p:nvSpPr>
          <p:cNvPr id="10495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鼓励团队合作和沟通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关注员工福利和健康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建立积极向上的企业文化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提供良好的办公设施和资源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员工发展的实践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培训和发展实践</a:t>
            </a:r>
            <a:endParaRPr altLang="en-US" lang="zh-CN"/>
          </a:p>
        </p:txBody>
      </p:sp>
      <p:sp>
        <p:nvSpPr>
          <p:cNvPr id="10497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培训内容：包括行业知识、公司文化、职业技能等，以提升员工的专业素养和工作能力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培训计划：制定针对不同岗位和需求的培训计划，包括技能培训、领导力培训等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培训方式：采用线上和线下相结合的方式，包括课堂讲授、案例分析、角色扮演等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培训效果评估：通过考试、问卷调查等方式对培训效果进行评估，以不断改进和优化培训计划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激励机制实践</a:t>
            </a:r>
            <a:endParaRPr altLang="en-US" lang="zh-CN"/>
          </a:p>
        </p:txBody>
      </p:sp>
      <p:sp>
        <p:nvSpPr>
          <p:cNvPr id="10497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目标激励：设定明确、可实现的目标，激发员工的工作动力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奖励激励：通过物质或非物质奖励，激励员工积极工作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晋升激励：通过晋升机会，激发员工的职业发展动力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培训激励：通过提供培训和发展机会，帮助员工提升技能和能力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工作环境改善实践</a:t>
            </a:r>
            <a:endParaRPr altLang="en-US" lang="zh-CN"/>
          </a:p>
        </p:txBody>
      </p:sp>
      <p:sp>
        <p:nvSpPr>
          <p:cNvPr id="104984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优化办公设施：提供舒适的办公环境，提高员工工作效率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健康管理措施：关注员工身心健康，提供健康咨询和体检服务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弹性工作制度：允许员工灵活安排工作时间，提高工作满意度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培训与发展机会：提供职业培训和发展机会，帮助员工提升技能和职业发展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员工发展成果的评估和反馈</a:t>
            </a:r>
            <a:endParaRPr altLang="en-US" lang="zh-CN"/>
          </a:p>
        </p:txBody>
      </p:sp>
      <p:sp>
        <p:nvSpPr>
          <p:cNvPr id="10499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评估标准：根据员工在培训和发展项目中的表现、技能提升、工作态度等方面的变化进行评估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反馈方式：通过定期的绩效评估、培训反馈、员工满意度调查等方式收集员工的反馈意见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改进措施：根据评估结果和员工反馈，制定相应的改进措施，如调整培训计划、优化工作流程等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跟踪与评估：对改进措施进行跟踪和评估，确保员工发展成果得到有效提升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9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97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员工发展的挑战与应对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应对员工流失的挑战</a:t>
            </a:r>
            <a:endParaRPr altLang="en-US" lang="zh-CN"/>
          </a:p>
        </p:txBody>
      </p:sp>
      <p:sp>
        <p:nvSpPr>
          <p:cNvPr id="105007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员工流失的原因：分析员工流失的原因，包括薪资、福利、工作环境、职业发展等方面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员工流失的影响：阐述员工流失对企业和团队的影响，包括生产力下降、客户满意度降低、招聘和培训成本增加等方面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应对策略：提出应对员工流失的策略，包括提高薪资和福利、改善工作环境、提供职业发展机会、加强企业文化建设等方面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实施计划：制定具体的实施计划，包括短期、中期和长期计划，以确保应对策略的有效实施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应对员工老龄化的挑战</a:t>
            </a:r>
            <a:endParaRPr altLang="en-US" lang="zh-CN"/>
          </a:p>
        </p:txBody>
      </p:sp>
      <p:sp>
        <p:nvSpPr>
          <p:cNvPr id="105013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4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应对员工老龄化的策略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实施员工老龄化应对措施的成果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员工老龄化现状及影响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员工老龄化带来的挑战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应对市场竞争的挑战</a:t>
            </a:r>
            <a:endParaRPr altLang="en-US" lang="zh-CN"/>
          </a:p>
        </p:txBody>
      </p:sp>
      <p:sp>
        <p:nvSpPr>
          <p:cNvPr id="105019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了解市场趋势和竞争对手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建立有效的激励机制，激发员工的积极性和创造力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提升员工的市场意识和竞争能力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制定有针对性的市场策略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应对技术创新的挑战</a:t>
            </a:r>
            <a:endParaRPr altLang="en-US" lang="zh-CN"/>
          </a:p>
        </p:txBody>
      </p:sp>
      <p:sp>
        <p:nvSpPr>
          <p:cNvPr id="105028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培养员工的技术创新能力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建立激励机制，鼓励员工参与技术创新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加强企业与高校、科研机构的合作，共同推动技术创新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营造开放、包容的创新氛围，鼓励员工提出新的想法和解决方案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3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34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员工发展的未来趋势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个性化发展的趋势</a:t>
            </a:r>
            <a:endParaRPr altLang="en-US" lang="zh-CN"/>
          </a:p>
        </p:txBody>
      </p:sp>
      <p:sp>
        <p:nvSpPr>
          <p:cNvPr id="10504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员工需求多样化：员工对职业发展、工作环境、福利待遇等方面的需求越来越多样化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职业发展路径灵活：员工不再局限于传统的职业发展路径，更希望有多元化的职业发展机会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跨界合作与团队多样化：员工更愿意与不同领域、不同背景的人合作，以拓展视野、提高创新能力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培训定制化：企业需要为员工提供定制化的培训，以满足员工的个性化需求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跨界融合的趋势</a:t>
            </a:r>
            <a:endParaRPr altLang="en-US" lang="zh-CN"/>
          </a:p>
        </p:txBody>
      </p:sp>
      <p:sp>
        <p:nvSpPr>
          <p:cNvPr id="10505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数字化转型：利用数字化技术，打破传统行业的界限，实现数字化转型和升级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跨界合作：企业与不同领域、行业之间的合作，实现资源共享和优势互补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融合创新：将不同领域的知识、技术、人才等融合在一起，创造出新的商业模式和竞争优势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人才流动：员工不再局限于某个特定领域或行业，而是更加注重个人发展和职业规划，实现人才流动和跨界发展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数字化转型的趋势</a:t>
            </a:r>
            <a:endParaRPr altLang="en-US" lang="zh-CN"/>
          </a:p>
        </p:txBody>
      </p:sp>
      <p:sp>
        <p:nvSpPr>
          <p:cNvPr id="10505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数字化转型的背景和意义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数字化转型的核心技术和应用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数字化转型对企业管理的挑战和机遇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数字化转型的未来趋势和发展方向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社会责任融入的趋势</a:t>
            </a:r>
            <a:endParaRPr altLang="en-US" lang="zh-CN"/>
          </a:p>
        </p:txBody>
      </p:sp>
      <p:sp>
        <p:nvSpPr>
          <p:cNvPr id="10506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推动可持续发展和绿色环保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员工发展与社会责任相结合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关注员工成长与福利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积极履行社会责任，回馈社会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7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73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2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总结员工发展的重要性、策略、实践、挑战与应对以及未来趋势</a:t>
            </a:r>
            <a:endParaRPr altLang="en-US" lang="zh-CN"/>
          </a:p>
        </p:txBody>
      </p:sp>
      <p:sp>
        <p:nvSpPr>
          <p:cNvPr id="10508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2500"/>
          </a:bodyPr>
          <a:p>
            <a:r>
              <a:rPr altLang="en-US" lang="zh-CN"/>
              <a:t>提升员工满意度和忠诚度</a:t>
            </a:r>
            <a:endParaRPr altLang="en-US" lang="zh-CN"/>
          </a:p>
          <a:p>
            <a:r>
              <a:rPr altLang="en-US" lang="zh-CN"/>
              <a:t>促进企业绩效和创新能力</a:t>
            </a:r>
            <a:endParaRPr altLang="en-US" lang="zh-CN"/>
          </a:p>
          <a:p>
            <a:r>
              <a:rPr altLang="en-US" lang="zh-CN"/>
              <a:t>增强企业竞争力和可持续发展  员工发展策略</a:t>
            </a:r>
            <a:endParaRPr altLang="en-US" lang="zh-CN"/>
          </a:p>
          <a:p>
            <a:pPr lvl="1"/>
            <a:r>
              <a:rPr altLang="en-US" lang="zh-CN"/>
              <a:t>员工发展策略</a:t>
            </a:r>
            <a:endParaRPr altLang="en-US" lang="zh-CN"/>
          </a:p>
          <a:p>
            <a:r>
              <a:rPr altLang="en-US" lang="zh-CN"/>
              <a:t>制定明确的职业发展规划</a:t>
            </a:r>
            <a:endParaRPr altLang="en-US" lang="zh-CN"/>
          </a:p>
          <a:p>
            <a:r>
              <a:rPr altLang="en-US" lang="zh-CN"/>
              <a:t>提供多元化的培训和发展机会</a:t>
            </a:r>
            <a:endParaRPr altLang="en-US" lang="zh-CN"/>
          </a:p>
          <a:p>
            <a:r>
              <a:rPr altLang="en-US" lang="zh-CN"/>
              <a:t>建立激励机制和奖励制度  员工发展实践</a:t>
            </a:r>
            <a:endParaRPr altLang="en-US" lang="zh-CN"/>
          </a:p>
          <a:p>
            <a:pPr lvl="1"/>
            <a:r>
              <a:rPr altLang="en-US" lang="zh-CN"/>
              <a:t>员工发展实践</a:t>
            </a:r>
            <a:endParaRPr altLang="en-US" lang="zh-CN"/>
          </a:p>
          <a:p>
            <a:r>
              <a:rPr altLang="en-US" lang="zh-CN"/>
              <a:t>实施员工培训计划</a:t>
            </a:r>
            <a:endParaRPr altLang="en-US" lang="zh-CN"/>
          </a:p>
          <a:p>
            <a:r>
              <a:rPr altLang="en-US" lang="zh-CN"/>
              <a:t>开展导师制度和经验分享活动</a:t>
            </a:r>
            <a:endParaRPr altLang="en-US" lang="zh-CN"/>
          </a:p>
          <a:p>
            <a:r>
              <a:rPr altLang="en-US" lang="zh-CN"/>
              <a:t>鼓励员工参与项目和团队建设  员工发展挑战与应对</a:t>
            </a:r>
            <a:endParaRPr altLang="en-US" lang="zh-CN"/>
          </a:p>
          <a:p>
            <a:pPr lvl="1"/>
            <a:r>
              <a:rPr altLang="en-US" lang="zh-CN"/>
              <a:t>员工发展挑战与应对</a:t>
            </a:r>
            <a:endParaRPr altLang="en-US" lang="zh-CN"/>
          </a:p>
          <a:p>
            <a:r>
              <a:rPr altLang="en-US" lang="zh-CN"/>
              <a:t>应对员工流失和人才竞争</a:t>
            </a:r>
            <a:endParaRPr altLang="en-US" lang="zh-CN"/>
          </a:p>
          <a:p>
            <a:r>
              <a:rPr altLang="en-US" lang="zh-CN"/>
              <a:t>解决培训成本和时间安排问题</a:t>
            </a:r>
            <a:endParaRPr altLang="en-US" lang="zh-CN"/>
          </a:p>
          <a:p>
            <a:r>
              <a:rPr altLang="en-US" lang="zh-CN"/>
              <a:t>关注员工心理健康和工作压力  未来员工发展趋势</a:t>
            </a:r>
            <a:endParaRPr altLang="en-US" lang="zh-CN"/>
          </a:p>
          <a:p>
            <a:pPr lvl="1"/>
            <a:r>
              <a:rPr altLang="en-US" lang="zh-CN"/>
              <a:t>未来员工发展趋势</a:t>
            </a:r>
            <a:endParaRPr altLang="en-US" lang="zh-CN"/>
          </a:p>
          <a:p>
            <a:r>
              <a:rPr altLang="en-US" lang="zh-CN"/>
              <a:t>数字化和智能化的发展趋势</a:t>
            </a:r>
            <a:endParaRPr altLang="en-US" lang="zh-CN"/>
          </a:p>
          <a:p>
            <a:r>
              <a:rPr altLang="en-US" lang="zh-CN"/>
              <a:t>跨界合作和创新能力的重要性</a:t>
            </a:r>
            <a:endParaRPr altLang="en-US" lang="zh-CN"/>
          </a:p>
          <a:p>
            <a:r>
              <a:rPr altLang="en-US" lang="zh-CN"/>
              <a:t>关注员工福利和幸福感的需求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对未来员工发展的展望</a:t>
            </a:r>
            <a:endParaRPr altLang="en-US" lang="zh-CN"/>
          </a:p>
        </p:txBody>
      </p:sp>
      <p:sp>
        <p:nvSpPr>
          <p:cNvPr id="105086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6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86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7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7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7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87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7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8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培养员工具备跨领域、跨岗位的能力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8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激发员工的创新精神，提升企业竞争力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8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员工发展与企业管理紧密结合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8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未来员工发展需要关注个人成长与组织发展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2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92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93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6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34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8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5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4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41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35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2023-12-20T12:25:41Z</dcterms:created>
  <dcterms:modified xsi:type="dcterms:W3CDTF">2023-12-20T12:25:41Z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8010f457c78d480ebcf7df20accb8e5a_21</vt:lpwstr>
  </property>
</Properties>
</file>