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72" r:id="rId1"/>
    <p:sldMasterId id="2147485709" r:id="rId2"/>
  </p:sldMasterIdLst>
  <p:notesMasterIdLst>
    <p:notesMasterId r:id="rId3"/>
  </p:notesMasterIdLst>
  <p:sldIdLst>
    <p:sldId id="1177" r:id="rId4"/>
    <p:sldId id="1180" r:id="rId5"/>
    <p:sldId id="1183" r:id="rId6"/>
    <p:sldId id="1186" r:id="rId7"/>
    <p:sldId id="1189" r:id="rId8"/>
    <p:sldId id="1192" r:id="rId9"/>
    <p:sldId id="1195" r:id="rId10"/>
    <p:sldId id="1198" r:id="rId11"/>
    <p:sldId id="1201" r:id="rId12"/>
    <p:sldId id="1204" r:id="rId13"/>
    <p:sldId id="1207" r:id="rId14"/>
    <p:sldId id="1210" r:id="rId15"/>
    <p:sldId id="1213" r:id="rId16"/>
    <p:sldId id="1216" r:id="rId17"/>
    <p:sldId id="1219" r:id="rId18"/>
    <p:sldId id="1222" r:id="rId19"/>
    <p:sldId id="1225" r:id="rId20"/>
    <p:sldId id="1228" r:id="rId21"/>
    <p:sldId id="1231" r:id="rId22"/>
    <p:sldId id="1234" r:id="rId23"/>
    <p:sldId id="1237" r:id="rId24"/>
    <p:sldId id="1240" r:id="rId25"/>
    <p:sldId id="1243" r:id="rId26"/>
    <p:sldId id="1246" r:id="rId27"/>
    <p:sldId id="1249" r:id="rId28"/>
    <p:sldId id="1252" r:id="rId29"/>
    <p:sldId id="125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73" r:id="rId1"/>
    <p:sldLayoutId id="2147485674" r:id="rId2"/>
    <p:sldLayoutId id="2147485675" r:id="rId3"/>
    <p:sldLayoutId id="2147485676" r:id="rId4"/>
    <p:sldLayoutId id="2147485677" r:id="rId5"/>
    <p:sldLayoutId id="2147485678" r:id="rId6"/>
    <p:sldLayoutId id="2147485679" r:id="rId7"/>
    <p:sldLayoutId id="2147485680" r:id="rId8"/>
    <p:sldLayoutId id="2147485681" r:id="rId9"/>
    <p:sldLayoutId id="2147485682" r:id="rId10"/>
    <p:sldLayoutId id="21474856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710" r:id="rId1"/>
    <p:sldLayoutId id="2147485711" r:id="rId2"/>
    <p:sldLayoutId id="2147485712" r:id="rId3"/>
    <p:sldLayoutId id="2147485713" r:id="rId4"/>
    <p:sldLayoutId id="2147485714" r:id="rId5"/>
    <p:sldLayoutId id="2147485715" r:id="rId6"/>
    <p:sldLayoutId id="2147485716" r:id="rId7"/>
    <p:sldLayoutId id="2147485717" r:id="rId8"/>
    <p:sldLayoutId id="2147485718" r:id="rId9"/>
    <p:sldLayoutId id="2147485719" r:id="rId10"/>
    <p:sldLayoutId id="214748572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2024年科技产业创新政策研究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474970" y="1788795"/>
            <a:ext cx="1568767" cy="808790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493247" y="2160717"/>
            <a:ext cx="3803938" cy="402873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政策背景与目标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30308" y="2623970"/>
            <a:ext cx="399705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087137" y="2616327"/>
            <a:ext cx="1568808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096275" y="3024918"/>
            <a:ext cx="3804037" cy="403008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政策主要内容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133338" y="3488327"/>
            <a:ext cx="3997161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657613" y="3473736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657613" y="3882327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政策实施措施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694670" y="4345736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237818" y="4331840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237818" y="4740431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政策影响与效果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274875" y="5203840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870136" y="5246919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870136" y="5655510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政策建议与展望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907193" y="6118919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政策背景与目标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政策出台背景</a:t>
            </a:r>
            <a:endParaRPr altLang="en-US" lang="zh-CN"/>
          </a:p>
        </p:txBody>
      </p:sp>
      <p:sp>
        <p:nvSpPr>
          <p:cNvPr id="10489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科技产业发展的需要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创新驱动战略的推动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国际竞争的压力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政策环境的完善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政策目标与定位</a:t>
            </a:r>
            <a:endParaRPr altLang="en-US" lang="zh-CN"/>
          </a:p>
        </p:txBody>
      </p:sp>
      <p:sp>
        <p:nvSpPr>
          <p:cNvPr id="1049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促进科技产业创新发展，提高国家竞争力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激发企业创新活力，推动经济转型升级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加强知识产权保护，优化创新环境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培养高素质人才，提升科技创新实力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政策实施范围</a:t>
            </a:r>
            <a:endParaRPr altLang="en-US" lang="zh-CN"/>
          </a:p>
        </p:txBody>
      </p:sp>
      <p:sp>
        <p:nvSpPr>
          <p:cNvPr id="10490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政策覆盖的科技产业领域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针对不同规模企业的政策措施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针对不同发展阶段企业的政策支持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政策实施的具体地域范围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政策主要内容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创新支持政策</a:t>
            </a:r>
            <a:endParaRPr altLang="en-US" lang="zh-CN"/>
          </a:p>
        </p:txBody>
      </p:sp>
      <p:sp>
        <p:nvSpPr>
          <p:cNvPr id="10492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资金支持：政府设立专项资金，支持科技产业创新项目的研究与发展。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人才引进：政府出台政策吸引国内外优秀科技人才，为科技产业创新提供人才支持。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知识产权保护：加强知识产权保护，鼓励企业自主创新，保护创新成果不受侵犯。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税收优惠：对符合条件的科技企业提供税收优惠政策，降低企业税负，提高企业研发投入。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产业扶持政策</a:t>
            </a:r>
            <a:endParaRPr altLang="en-US" lang="zh-CN"/>
          </a:p>
        </p:txBody>
      </p:sp>
      <p:sp>
        <p:nvSpPr>
          <p:cNvPr id="104928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资金扶持：提供财政专项资金，支持企业研发和创新活动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重点支持领域：人工智能、生物医药、新能源等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税收优惠：对符合条件的企业给予税收减免等优惠政策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金融支持：引导金融机构加大对科技产业的支持力度，提供贷款、担保等金融服务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人才培养政策</a:t>
            </a:r>
            <a:endParaRPr altLang="en-US" lang="zh-CN"/>
          </a:p>
        </p:txBody>
      </p:sp>
      <p:sp>
        <p:nvSpPr>
          <p:cNvPr id="10493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政策目标：培养高素质、创新型人才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政策措施：加大教育投入，优化教育资源，鼓励企业与高校合作，加强国际交流与合作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政策效果：提高人才培养质量，增强国家创新能力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政策展望：进一步完善人才培养体系，加强人才队伍建设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资金保障政策</a:t>
            </a:r>
            <a:endParaRPr altLang="en-US" lang="zh-CN"/>
          </a:p>
        </p:txBody>
      </p:sp>
      <p:sp>
        <p:nvSpPr>
          <p:cNvPr id="104938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鼓励企业加大研发投入，对符合条件的企业给予税收优惠和资金奖励。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政府设立专项资金，支持科技产业创新项目的研究与发展。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建立科技产业创新投资基金，引导社会资本投入科技产业创新领域。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加强对科技产业创新项目的金融支持，提供优惠贷款和融资服务。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政策实施措施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政策宣传与解读</a:t>
            </a:r>
            <a:endParaRPr altLang="en-US" lang="zh-CN"/>
          </a:p>
        </p:txBody>
      </p:sp>
      <p:sp>
        <p:nvSpPr>
          <p:cNvPr id="10494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宣传渠道：政府网站、新闻媒体、社交平台等多渠道宣传，确保政策普及度。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解读方式：通过专家解读、政策问答、在线咨询等方式，帮助公众理解政策内涵。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宣传重点：强调政策对科技产业创新发展的重要性，以及对企业和个人的实际利好。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解读团队：组建专业的政策解读团队，提供准确、及时的政策解读服务。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政策执行机构与分工</a:t>
            </a:r>
            <a:endParaRPr altLang="en-US" lang="zh-CN"/>
          </a:p>
        </p:txBody>
      </p:sp>
      <p:sp>
        <p:nvSpPr>
          <p:cNvPr id="1049528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分工：各部委根据职能分工负责不同的实施工作，如科技部负责科技创新项目的推动和管理，工信部负责产业政策的制定和实施等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政策执行机构：科技部、工信部等政府部门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协作机制：建立跨部门协调机制，加强政策实施过程中的协作配合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监督评估：对政策实施效果进行监督和评估，及时调整和完善相关政策措施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政策实施监督与评估</a:t>
            </a:r>
            <a:endParaRPr altLang="en-US" lang="zh-CN"/>
          </a:p>
        </p:txBody>
      </p:sp>
      <p:sp>
        <p:nvSpPr>
          <p:cNvPr id="104958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监督机制：建立完善的监督机制，确保政策实施的有效性和公正性。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评估标准：制定明确的评估标准，对政策实施效果进行科学评估。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反馈机制：建立畅通的反馈渠道，及时收集各方意见和建议，不断完善和优化政策实施。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透明度：提高政策实施的透明度，加强社会监督，促进政策实施的社会认可和参与。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政策调整与完善</a:t>
            </a:r>
            <a:endParaRPr altLang="en-US" lang="zh-CN"/>
          </a:p>
        </p:txBody>
      </p:sp>
      <p:sp>
        <p:nvSpPr>
          <p:cNvPr id="104962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建立政策评估和反馈机制，及时调整和完善政策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加强与其他国家和地区的合作与交流，借鉴先进的政策经验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针对不同行业和领域，制定更加细致和具体的政策措施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加强政策宣传和培训，提高政策实施效果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政策影响与效果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对科技产业发展的影响</a:t>
            </a:r>
            <a:endParaRPr altLang="en-US" lang="zh-CN"/>
          </a:p>
        </p:txBody>
      </p:sp>
      <p:sp>
        <p:nvSpPr>
          <p:cNvPr id="1049734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培养创新人才，提升企业创新能力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44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推动科技成果转化和应用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优化产业结构，提高产业竞争力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6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促进技术创新和产业升级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对经济增长的贡献</a:t>
            </a:r>
            <a:endParaRPr altLang="en-US" lang="zh-CN"/>
          </a:p>
        </p:txBody>
      </p:sp>
      <p:sp>
        <p:nvSpPr>
          <p:cNvPr id="10498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政策优化营商环境，吸引更多国内外投资和技术引进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政策推动科技产业创新，提高生产效率和产品质量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政策鼓励企业加大研发投入，促进技术进步和产业升级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政策促进人才培养和创新创业，为经济增长提供源源不断的人才支持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对社会就业的带动作用</a:t>
            </a:r>
            <a:endParaRPr altLang="en-US" lang="zh-CN"/>
          </a:p>
        </p:txBody>
      </p:sp>
      <p:sp>
        <p:nvSpPr>
          <p:cNvPr id="104987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政策支持：鼓励创新型企业发展，增加就业机会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产业升级：推动科技产业升级，提高就业质量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人才培养：加强人才培养和引进，满足企业需求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创业氛围：优化创业环境，激发创业活力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对国际竞争力的提升</a:t>
            </a:r>
            <a:endParaRPr altLang="en-US" lang="zh-CN"/>
          </a:p>
        </p:txBody>
      </p:sp>
      <p:sp>
        <p:nvSpPr>
          <p:cNvPr id="104993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政策支持：加大对科技产业创新的投入，提高产业整体实力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技术创新：促进企业加大研发投入，提升自主创新能力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人才培养：加强科技人才队伍建设，提高科技人才素质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合作交流：加强国际合作与交流，引进国外先进技术和管理经验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政策建议与展望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完善政策体系的建议</a:t>
            </a:r>
            <a:endParaRPr altLang="en-US" lang="zh-CN"/>
          </a:p>
        </p:txBody>
      </p:sp>
      <p:sp>
        <p:nvSpPr>
          <p:cNvPr id="1050038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加大政策支持力度，鼓励企业自主创新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4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优化政策环境，降低企业研发成本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0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完善知识产权保护制度，激发创新活力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6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加强政策协调，促进产学研深度融合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加强政策执行的建议</a:t>
            </a:r>
            <a:endParaRPr altLang="en-US" lang="zh-CN"/>
          </a:p>
        </p:txBody>
      </p:sp>
      <p:sp>
        <p:nvSpPr>
          <p:cNvPr id="10501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建立政策执行反馈机制，及时了解政策执行情况并作出调整。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建立政策执行监督机制，确保政策的有效实施。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加强政策宣传和培训，提高政策执行人员的意识和能力。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鼓励社会参与政策执行，提高政策的公信力和执行力。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拓展政策覆盖领域的建议</a:t>
            </a:r>
            <a:endParaRPr altLang="en-US" lang="zh-CN"/>
          </a:p>
        </p:txBody>
      </p:sp>
      <p:sp>
        <p:nvSpPr>
          <p:cNvPr id="1050170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2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4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6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8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加强人才培养，提高创新能力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鼓励跨界合作，促进产业融合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2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优化政策环境，降低企业成本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4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拓展国际合作，引进先进技术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展望未来科技产业创新政策的发展方向</a:t>
            </a:r>
            <a:endParaRPr altLang="en-US" lang="zh-CN"/>
          </a:p>
        </p:txBody>
      </p:sp>
      <p:sp>
        <p:nvSpPr>
          <p:cNvPr id="10502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跨界融合：推动科技产业与其他产业的融合发展，形成新的产业生态，促进经济转型升级。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政策支持：加大对科技产业创新的投入，鼓励企业加大研发投入，提高自主创新能力。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人才培养：加强科技人才的培养和引进，建立完善的人才激励机制，提高科技人才素质。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国际合作：加强国际科技产业合作，积极参与国际科技产业创新活动，提高我国科技产业的国际竞争力。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9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296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98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5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5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5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5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5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5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5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5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5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5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SLIDE_ID" val="custom2023099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6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57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2024-01-05T06:41:36Z</dcterms:created>
  <dcterms:modified xsi:type="dcterms:W3CDTF">2024-01-05T06:41:36Z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bd0e429323b64809a9f3a1765cbc8647_21</vt:lpwstr>
  </property>
</Properties>
</file>