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408" r:id="rId1"/>
    <p:sldMasterId id="2147499445" r:id="rId2"/>
  </p:sldMasterIdLst>
  <p:notesMasterIdLst>
    <p:notesMasterId r:id="rId3"/>
  </p:notesMasterIdLst>
  <p:sldIdLst>
    <p:sldId id="7846" r:id="rId4"/>
    <p:sldId id="7851" r:id="rId5"/>
    <p:sldId id="7856" r:id="rId6"/>
    <p:sldId id="7861" r:id="rId7"/>
    <p:sldId id="7868" r:id="rId9"/>
    <p:sldId id="7871" r:id="rId10"/>
    <p:sldId id="7875" r:id="rId11"/>
    <p:sldId id="7882" r:id="rId13"/>
    <p:sldId id="7885" r:id="rId14"/>
    <p:sldId id="7888" r:id="rId15"/>
    <p:sldId id="7891" r:id="rId16"/>
    <p:sldId id="7895" r:id="rId17"/>
    <p:sldId id="7902" r:id="rId19"/>
    <p:sldId id="7905" r:id="rId20"/>
    <p:sldId id="7908" r:id="rId21"/>
    <p:sldId id="7911" r:id="rId22"/>
    <p:sldId id="7915" r:id="rId23"/>
    <p:sldId id="7922" r:id="rId25"/>
    <p:sldId id="7925" r:id="rId26"/>
    <p:sldId id="7928" r:id="rId27"/>
    <p:sldId id="7931" r:id="rId28"/>
    <p:sldId id="7935" r:id="rId29"/>
    <p:sldId id="7942" r:id="rId31"/>
    <p:sldId id="7945" r:id="rId32"/>
    <p:sldId id="7948" r:id="rId33"/>
    <p:sldId id="7952" r:id="rId34"/>
    <p:sldId id="7959" r:id="rId36"/>
    <p:sldId id="7962" r:id="rId37"/>
    <p:sldId id="7966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409" r:id="rId1"/>
    <p:sldLayoutId id="2147499410" r:id="rId2"/>
    <p:sldLayoutId id="2147499411" r:id="rId3"/>
    <p:sldLayoutId id="2147499412" r:id="rId4"/>
    <p:sldLayoutId id="2147499413" r:id="rId5"/>
    <p:sldLayoutId id="2147499414" r:id="rId6"/>
    <p:sldLayoutId id="2147499415" r:id="rId7"/>
    <p:sldLayoutId id="2147499416" r:id="rId8"/>
    <p:sldLayoutId id="2147499417" r:id="rId9"/>
    <p:sldLayoutId id="2147499418" r:id="rId10"/>
    <p:sldLayoutId id="21474994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446" r:id="rId1"/>
    <p:sldLayoutId id="2147499447" r:id="rId2"/>
    <p:sldLayoutId id="2147499448" r:id="rId3"/>
    <p:sldLayoutId id="2147499449" r:id="rId4"/>
    <p:sldLayoutId id="2147499450" r:id="rId5"/>
    <p:sldLayoutId id="2147499451" r:id="rId6"/>
    <p:sldLayoutId id="2147499452" r:id="rId7"/>
    <p:sldLayoutId id="2147499453" r:id="rId8"/>
    <p:sldLayoutId id="2147499454" r:id="rId9"/>
    <p:sldLayoutId id="2147499455" r:id="rId10"/>
    <p:sldLayoutId id="21474994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tags" Target="../tags/tag134.xml"/><Relationship Id="rId22" Type="http://schemas.openxmlformats.org/officeDocument/2006/relationships/tags" Target="../tags/tag135.xml"/><Relationship Id="rId23" Type="http://schemas.openxmlformats.org/officeDocument/2006/relationships/tags" Target="../tags/tag136.xml"/><Relationship Id="rId24" Type="http://schemas.openxmlformats.org/officeDocument/2006/relationships/tags" Target="../tags/tag137.xml"/><Relationship Id="rId25" Type="http://schemas.openxmlformats.org/officeDocument/2006/relationships/tags" Target="../tags/tag138.xml"/><Relationship Id="rId26" Type="http://schemas.openxmlformats.org/officeDocument/2006/relationships/tags" Target="../tags/tag139.xml"/><Relationship Id="rId27" Type="http://schemas.openxmlformats.org/officeDocument/2006/relationships/tags" Target="../tags/tag140.xml"/><Relationship Id="rId28" Type="http://schemas.openxmlformats.org/officeDocument/2006/relationships/tags" Target="../tags/tag141.xml"/><Relationship Id="rId29" Type="http://schemas.openxmlformats.org/officeDocument/2006/relationships/tags" Target="../tags/tag142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tags" Target="../tags/tag304.xml"/><Relationship Id="rId22" Type="http://schemas.openxmlformats.org/officeDocument/2006/relationships/tags" Target="../tags/tag305.xml"/><Relationship Id="rId23" Type="http://schemas.openxmlformats.org/officeDocument/2006/relationships/tags" Target="../tags/tag306.xml"/><Relationship Id="rId24" Type="http://schemas.openxmlformats.org/officeDocument/2006/relationships/tags" Target="../tags/tag307.xml"/><Relationship Id="rId25" Type="http://schemas.openxmlformats.org/officeDocument/2006/relationships/tags" Target="../tags/tag308.xml"/><Relationship Id="rId26" Type="http://schemas.openxmlformats.org/officeDocument/2006/relationships/tags" Target="../tags/tag309.xml"/><Relationship Id="rId27" Type="http://schemas.openxmlformats.org/officeDocument/2006/relationships/tags" Target="../tags/tag310.xml"/><Relationship Id="rId28" Type="http://schemas.openxmlformats.org/officeDocument/2006/relationships/tags" Target="../tags/tag311.xml"/><Relationship Id="rId29" Type="http://schemas.openxmlformats.org/officeDocument/2006/relationships/tags" Target="../tags/tag312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企业管理中的变革管理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变革管理的定义与重要性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变革管理的实施过程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变革管理中的关键因素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变革管理面临的挑战与应对策略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变革管理的成功案例分析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变革管理的定义与重要性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变革管理的定义</a:t>
            </a:r>
            <a:endParaRPr altLang="en-US" lang="zh-CN"/>
          </a:p>
        </p:txBody>
      </p:sp>
      <p:sp>
        <p:nvSpPr>
          <p:cNvPr id="104895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变革管理是一种过程，旨在帮助组织适应、管理和实现变革。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变革管理旨在提高组织的适应性、竞争力和创新能力。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变革管理需要制定计划、组织资源、激励员工，并监控和评估变革的效果。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变革管理涉及对组织内部和外部环境的分析，以确定变革的必要性和可行性。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变革管理在企业管理中的重要性</a:t>
            </a:r>
            <a:endParaRPr altLang="en-US" lang="zh-CN"/>
          </a:p>
        </p:txBody>
      </p:sp>
      <p:sp>
        <p:nvSpPr>
          <p:cNvPr id="104903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适应市场变化：变革管理使企业能够快速适应市场变化，抓住发展机遇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提高企业竞争力：通过变革管理，企业可以不断优化自身，提高竞争力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促进企业创新：变革管理鼓励企业进行创新，推动企业发展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增强企业凝聚力：变革管理有助于增强企业凝聚力，形成共同价值观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变革管理的实施过程</a:t>
            </a:r>
            <a:endParaRPr altLang="en-US" lang="zh-CN"/>
          </a:p>
        </p:txBody>
      </p:sp>
      <p:sp>
        <p:nvSpPr>
          <p:cNvPr id="10490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诊断现状</a:t>
            </a:r>
            <a:endParaRPr altLang="en-US" lang="zh-CN"/>
          </a:p>
        </p:txBody>
      </p:sp>
      <p:sp>
        <p:nvSpPr>
          <p:cNvPr id="104914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内容1：诊断现状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内容2：制定计划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内容3：实施变革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内容4：评估结果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制定变革计划</a:t>
            </a:r>
            <a:endParaRPr altLang="en-US" lang="zh-CN"/>
          </a:p>
        </p:txBody>
      </p:sp>
      <p:sp>
        <p:nvSpPr>
          <p:cNvPr id="104918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明确变革目标：明确变革的目的和目标，为后续计划制定提供方向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分析现状：对当前企业管理的现状进行深入分析，找出存在的问题和不足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制定变革计划：根据分析结果，制定具体的变革计划，包括变革目标、时间安排、人员分工、预算等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沟通与协调：与相关部门和人员沟通协调，确保变革计划的顺利实施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实施变革计划</a:t>
            </a:r>
            <a:endParaRPr altLang="en-US" lang="zh-CN"/>
          </a:p>
        </p:txBody>
      </p:sp>
      <p:sp>
        <p:nvSpPr>
          <p:cNvPr id="10492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明确变革目标：清晰定义变革的目标和期望结果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资源分配：合理分配人力、物力、财力等资源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风险管理：识别潜在风险并制定应对策略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制定实施计划：详细规划变革的步骤和时间表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监控与评估</a:t>
            </a:r>
            <a:endParaRPr altLang="en-US" lang="zh-CN"/>
          </a:p>
        </p:txBody>
      </p:sp>
      <p:sp>
        <p:nvSpPr>
          <p:cNvPr id="104931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监控变革过程：确保变革按计划进行，及时发现并解决问题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评估变革效果：通过数据和指标评估变革对企业管理的实际影响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调整变革策略：根据监控与评估结果，及时调整变革策略，确保达到预期目标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持续改进：将监控与评估作为企业管理中的常态化工作，不断优化变革管理流程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变革管理中的关键因素</a:t>
            </a:r>
            <a:endParaRPr altLang="en-US" lang="zh-CN"/>
          </a:p>
        </p:txBody>
      </p:sp>
      <p:sp>
        <p:nvSpPr>
          <p:cNvPr id="10493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领导力</a:t>
            </a:r>
            <a:endParaRPr altLang="en-US" lang="zh-CN"/>
          </a:p>
        </p:txBody>
      </p:sp>
      <p:sp>
        <p:nvSpPr>
          <p:cNvPr id="104943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领导者的角色：引领、激励和协调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变革管理的核心：领导力是推动变革的关键因素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领导风格：变革领导者需要具备创新、开放和适应性强的领导风格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领导力的重要性：领导力能够激发团队成员的潜力，推动变革的顺利实施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员工参与</a:t>
            </a:r>
            <a:endParaRPr altLang="en-US" lang="zh-CN"/>
          </a:p>
        </p:txBody>
      </p:sp>
      <p:sp>
        <p:nvSpPr>
          <p:cNvPr id="104948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如何提高员工参与变革的积极性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员工参与变革的案例分析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员工在变革管理中的角色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员工参与对变革成功的重要性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</a:t>
            </a:r>
            <a:endParaRPr altLang="en-US" lang="zh-CN"/>
          </a:p>
        </p:txBody>
      </p:sp>
      <p:sp>
        <p:nvSpPr>
          <p:cNvPr id="104954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定义：组织文化是指组织内部共同的价值观、信仰、习惯和行为准则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作用：组织文化是变革管理中的关键因素，它能够影响员工的思维和行为方式，促进变革的顺利实施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组织文化与变革管理的关系：组织文化能够为变革管理提供有力的支持和保障，同时变革管理也需要与组织文化相适应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组织文化建设的措施：通过制定明确的愿景和使命、培养员工的归属感和责任感、营造开放和包容的组织氛围等方式来建设积极的组织文化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资源分配</a:t>
            </a:r>
            <a:endParaRPr altLang="en-US" lang="zh-CN"/>
          </a:p>
        </p:txBody>
      </p:sp>
      <p:sp>
        <p:nvSpPr>
          <p:cNvPr id="10496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人力资源：合理分配人力，确保变革管理的顺利进行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财务资源：确保变革所需的资金支持，优化资源配置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技术资源：利用先进技术推动变革，提高管理效率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信息资源：及时获取内外部信息，为变革管理提供决策支持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变革管理面临的挑战与应对策略</a:t>
            </a:r>
            <a:endParaRPr altLang="en-US" lang="zh-CN"/>
          </a:p>
        </p:txBody>
      </p:sp>
      <p:sp>
        <p:nvSpPr>
          <p:cNvPr id="10496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员工抗拒与应对策略</a:t>
            </a:r>
            <a:endParaRPr altLang="en-US" lang="zh-CN"/>
          </a:p>
        </p:txBody>
      </p:sp>
      <p:sp>
        <p:nvSpPr>
          <p:cNvPr id="10497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员工抗拒的原因：对变革的恐惧、对未知的担忧、对自身利益的担忧等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应对策略：提供培训和支持、建立信任和沟通、制定明确的计划和目标等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激励员工参与：给予奖励和认可、提供发展机会、建立良好的企业文化等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持续沟通与反馈：及时了解员工的反馈和意见，调整变革策略，确保员工理解和接受变革的必要性和好处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组织文化冲突与应对策略</a:t>
            </a:r>
            <a:endParaRPr altLang="en-US" lang="zh-CN"/>
          </a:p>
        </p:txBody>
      </p:sp>
      <p:sp>
        <p:nvSpPr>
          <p:cNvPr id="104978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组织文化冲突的来源：不同企业文化的碰撞与融合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应对策略：建立共同价值观，促进文化融合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变革管理中的文化冲突：挑战与机遇并存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应对策略：加强沟通与理解，促进文化创新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资源限制与应对策略</a:t>
            </a:r>
            <a:endParaRPr altLang="en-US" lang="zh-CN"/>
          </a:p>
        </p:txBody>
      </p:sp>
      <p:sp>
        <p:nvSpPr>
          <p:cNvPr id="10498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资源分配不均：合理分配资源，确保关键项目得到足够支持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资源冲突：协调各方利益，确保资源共享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应对策略：制定详细的计划，明确资源需求和优先级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资源短缺：寻找替代资源，创新解决方案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变革过程中的风险与应对策略</a:t>
            </a:r>
            <a:endParaRPr altLang="en-US" lang="zh-CN"/>
          </a:p>
        </p:txBody>
      </p:sp>
      <p:sp>
        <p:nvSpPr>
          <p:cNvPr id="104990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变革过程中的风险：包括技术风险、市场风险、组织风险等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应对策略：制定明确的变革计划、加强员工培训与沟通、建立支持团队等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变革管理中的挑战：包括员工抵触、组织文化冲突、资源限制等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应对策略：建立风险管理机制、加强沟通与协作、提高员工素质等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变革管理的成功案例分析</a:t>
            </a:r>
            <a:endParaRPr altLang="en-US" lang="zh-CN"/>
          </a:p>
        </p:txBody>
      </p:sp>
      <p:sp>
        <p:nvSpPr>
          <p:cNvPr id="10499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案例一：某企业的组织结构调整</a:t>
            </a:r>
            <a:endParaRPr altLang="en-US" lang="zh-CN"/>
          </a:p>
        </p:txBody>
      </p:sp>
      <p:sp>
        <p:nvSpPr>
          <p:cNvPr id="1050042" name="Rectangle 6"/>
          <p:cNvSpPr/>
          <p:nvPr>
            <p:custDataLst>
              <p:tags r:id="rId1"/>
            </p:custDataLst>
          </p:nvPr>
        </p:nvSpPr>
        <p:spPr>
          <a:xfrm>
            <a:off x="810494" y="1760987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44" name="Rectangle 6"/>
          <p:cNvSpPr/>
          <p:nvPr>
            <p:custDataLst>
              <p:tags r:id="rId2"/>
            </p:custDataLst>
          </p:nvPr>
        </p:nvSpPr>
        <p:spPr>
          <a:xfrm>
            <a:off x="810494" y="2896411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46" name="Rectangle 6"/>
          <p:cNvSpPr/>
          <p:nvPr>
            <p:custDataLst>
              <p:tags r:id="rId3"/>
            </p:custDataLst>
          </p:nvPr>
        </p:nvSpPr>
        <p:spPr>
          <a:xfrm>
            <a:off x="810494" y="4032472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48" name="Rectangle 6"/>
          <p:cNvSpPr/>
          <p:nvPr>
            <p:custDataLst>
              <p:tags r:id="rId4"/>
            </p:custDataLst>
          </p:nvPr>
        </p:nvSpPr>
        <p:spPr>
          <a:xfrm>
            <a:off x="810494" y="5167896"/>
            <a:ext cx="10767106" cy="75358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50" name="矩形: 圆角 26"/>
          <p:cNvSpPr/>
          <p:nvPr>
            <p:custDataLst>
              <p:tags r:id="rId5"/>
            </p:custDataLst>
          </p:nvPr>
        </p:nvSpPr>
        <p:spPr>
          <a:xfrm>
            <a:off x="608330" y="289386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52" name="矩形: 圆角 27"/>
          <p:cNvSpPr/>
          <p:nvPr>
            <p:custDataLst>
              <p:tags r:id="rId6"/>
            </p:custDataLst>
          </p:nvPr>
        </p:nvSpPr>
        <p:spPr>
          <a:xfrm>
            <a:off x="608330" y="1758444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54" name="矩形: 圆角 28"/>
          <p:cNvSpPr/>
          <p:nvPr>
            <p:custDataLst>
              <p:tags r:id="rId7"/>
            </p:custDataLst>
          </p:nvPr>
        </p:nvSpPr>
        <p:spPr>
          <a:xfrm>
            <a:off x="608330" y="5164718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56" name="矩形: 圆角 29"/>
          <p:cNvSpPr/>
          <p:nvPr>
            <p:custDataLst>
              <p:tags r:id="rId8"/>
            </p:custDataLst>
          </p:nvPr>
        </p:nvSpPr>
        <p:spPr>
          <a:xfrm>
            <a:off x="608330" y="4029293"/>
            <a:ext cx="1967178" cy="759595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58" name="正文"/>
          <p:cNvSpPr txBox="1"/>
          <p:nvPr>
            <p:custDataLst>
              <p:tags r:id="rId9"/>
            </p:custDataLst>
          </p:nvPr>
        </p:nvSpPr>
        <p:spPr>
          <a:xfrm>
            <a:off x="2793355" y="1765437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背景介绍：该企业是一家大型制造企业，随着市场竞争的加剧，需要进行组织结构调整以适应新的市场环境。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0" name="标题"/>
          <p:cNvSpPr txBox="1"/>
          <p:nvPr>
            <p:custDataLst>
              <p:tags r:id="rId10"/>
            </p:custDataLst>
          </p:nvPr>
        </p:nvSpPr>
        <p:spPr>
          <a:xfrm>
            <a:off x="711955" y="1765437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2" name="正文"/>
          <p:cNvSpPr txBox="1"/>
          <p:nvPr>
            <p:custDataLst>
              <p:tags r:id="rId11"/>
            </p:custDataLst>
          </p:nvPr>
        </p:nvSpPr>
        <p:spPr>
          <a:xfrm>
            <a:off x="2793355" y="290086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变革过程：该企业采用了渐进式的变革方式，逐步推进组织结构调整，同时注重员工的培训和沟通，确保变革的顺利进行。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4" name="标题"/>
          <p:cNvSpPr txBox="1"/>
          <p:nvPr>
            <p:custDataLst>
              <p:tags r:id="rId12"/>
            </p:custDataLst>
          </p:nvPr>
        </p:nvSpPr>
        <p:spPr>
          <a:xfrm>
            <a:off x="711955" y="290086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6" name="正文"/>
          <p:cNvSpPr txBox="1"/>
          <p:nvPr>
            <p:custDataLst>
              <p:tags r:id="rId13"/>
            </p:custDataLst>
          </p:nvPr>
        </p:nvSpPr>
        <p:spPr>
          <a:xfrm>
            <a:off x="2793355" y="4036286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变革成果：经过组织结构调整，该企业的运营效率得到了提升，员工的工作积极性和满意度也得到了提高。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8" name="标题"/>
          <p:cNvSpPr txBox="1"/>
          <p:nvPr>
            <p:custDataLst>
              <p:tags r:id="rId14"/>
            </p:custDataLst>
          </p:nvPr>
        </p:nvSpPr>
        <p:spPr>
          <a:xfrm>
            <a:off x="711955" y="4036286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70" name="正文"/>
          <p:cNvSpPr txBox="1"/>
          <p:nvPr>
            <p:custDataLst>
              <p:tags r:id="rId15"/>
            </p:custDataLst>
          </p:nvPr>
        </p:nvSpPr>
        <p:spPr>
          <a:xfrm>
            <a:off x="2793355" y="5171711"/>
            <a:ext cx="8641539" cy="74548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经验教训：在变革过程中，需要注重员工的参与和沟通，确保员工对变革的理解和支持。同时，也需要根据企业的实际情况和市场环境的变化，灵活调整变革策略。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72" name="标题"/>
          <p:cNvSpPr txBox="1"/>
          <p:nvPr>
            <p:custDataLst>
              <p:tags r:id="rId16"/>
            </p:custDataLst>
          </p:nvPr>
        </p:nvSpPr>
        <p:spPr>
          <a:xfrm>
            <a:off x="711955" y="5171711"/>
            <a:ext cx="1760639" cy="7454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50000"/>
          </a:bodyPr>
          <a:p>
            <a:r>
              <a:rPr altLang="en-US" lang="zh-CN"/>
              <a:t>企业背景与变革需求  * 某知名科技企业，面临市场竞争和技术快速发展的挑战 * 变革需求：通过技术创新提升产品竞争力，满足客户需求</a:t>
            </a:r>
            <a:endParaRPr altLang="en-US" lang="zh-CN"/>
          </a:p>
          <a:p>
            <a:pPr lvl="1"/>
            <a:r>
              <a:rPr altLang="en-US" lang="zh-CN"/>
              <a:t>* 某知名科技企业，面临市场竞争和技术快速发展的挑战</a:t>
            </a:r>
            <a:endParaRPr altLang="en-US" lang="zh-CN"/>
          </a:p>
          <a:p>
            <a:pPr lvl="1"/>
            <a:r>
              <a:rPr altLang="en-US" lang="zh-CN"/>
              <a:t>* 变革需求：通过技术创新提升产品竞争力，满足客户需求</a:t>
            </a:r>
            <a:endParaRPr altLang="en-US" lang="zh-CN"/>
          </a:p>
          <a:p>
            <a:r>
              <a:rPr altLang="en-US" lang="zh-CN"/>
              <a:t>技术创新与变革实施  * 研发团队致力于技术研发，推出具有创新性的产品 * 与合作伙伴共同推动技术研发，实现资源共享与优势互补 * 建立完善的技术创新体系，确保变革的持续推进</a:t>
            </a:r>
            <a:endParaRPr altLang="en-US" lang="zh-CN"/>
          </a:p>
          <a:p>
            <a:pPr lvl="1"/>
            <a:r>
              <a:rPr altLang="en-US" lang="zh-CN"/>
              <a:t>* 研发团队致力于技术研发，推出具有创新性的产品</a:t>
            </a:r>
            <a:endParaRPr altLang="en-US" lang="zh-CN"/>
          </a:p>
          <a:p>
            <a:pPr lvl="1"/>
            <a:r>
              <a:rPr altLang="en-US" lang="zh-CN"/>
              <a:t>* 与合作伙伴共同推动技术研发，实现资源共享与优势互补</a:t>
            </a:r>
            <a:endParaRPr altLang="en-US" lang="zh-CN"/>
          </a:p>
          <a:p>
            <a:pPr lvl="1"/>
            <a:r>
              <a:rPr altLang="en-US" lang="zh-CN"/>
              <a:t>* 建立完善的技术创新体系，确保变革的持续推进</a:t>
            </a:r>
            <a:endParaRPr altLang="en-US" lang="zh-CN"/>
          </a:p>
          <a:p>
            <a:r>
              <a:rPr altLang="en-US" lang="zh-CN"/>
              <a:t>变革成果与影响  * 新产品成功上市，获得市场认可，提升企业市场份额 * 提高了生产效率，降低了成本，增强了企业盈利能力 * 增强了企业核心竞争力，为未来发展奠定坚实基础</a:t>
            </a:r>
            <a:endParaRPr altLang="en-US" lang="zh-CN"/>
          </a:p>
          <a:p>
            <a:pPr lvl="1"/>
            <a:r>
              <a:rPr altLang="en-US" lang="zh-CN"/>
              <a:t>* 新产品成功上市，获得市场认可，提升企业市场份额</a:t>
            </a:r>
            <a:endParaRPr altLang="en-US" lang="zh-CN"/>
          </a:p>
          <a:p>
            <a:pPr lvl="1"/>
            <a:r>
              <a:rPr altLang="en-US" lang="zh-CN"/>
              <a:t>* 提高了生产效率，降低了成本，增强了企业盈利能力</a:t>
            </a:r>
            <a:endParaRPr altLang="en-US" lang="zh-CN"/>
          </a:p>
          <a:p>
            <a:pPr lvl="1"/>
            <a:r>
              <a:rPr altLang="en-US" lang="zh-CN"/>
              <a:t>* 增强了企业核心竞争力，为未来发展奠定坚实基础</a:t>
            </a:r>
            <a:endParaRPr altLang="en-US" lang="zh-CN"/>
          </a:p>
          <a:p>
            <a:r>
              <a:rPr altLang="en-US" lang="zh-CN"/>
              <a:t>经验教训与启示  * 技术创新是推动变革的关键因素，需重视研发团队建设 * 建立完善的创新体系，确保变革的持续推进和成果转化 * 变革过程中需关注市场反馈，及时调整策略，确保与市场需求保持一致</a:t>
            </a:r>
            <a:endParaRPr altLang="en-US" lang="zh-CN"/>
          </a:p>
          <a:p>
            <a:pPr lvl="1"/>
            <a:r>
              <a:rPr altLang="en-US" lang="zh-CN"/>
              <a:t>* 技术创新是推动变革的关键因素，需重视研发团队建设</a:t>
            </a:r>
            <a:endParaRPr altLang="en-US" lang="zh-CN"/>
          </a:p>
          <a:p>
            <a:pPr lvl="1"/>
            <a:r>
              <a:rPr altLang="en-US" lang="zh-CN"/>
              <a:t>* 建立完善的创新体系，确保变革的持续推进和成果转化</a:t>
            </a:r>
            <a:endParaRPr altLang="en-US" lang="zh-CN"/>
          </a:p>
          <a:p>
            <a:pPr lvl="1"/>
            <a:r>
              <a:rPr altLang="en-US" lang="zh-CN"/>
              <a:t>* 变革过程中需关注市场反馈，及时调整策略，确保与市场需求保持一致</a:t>
            </a:r>
            <a:endParaRPr altLang="en-US" lang="zh-CN"/>
          </a:p>
        </p:txBody>
      </p:sp>
      <p:sp>
        <p:nvSpPr>
          <p:cNvPr id="10501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案例二：某企业的技术创新推动变革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案例三：某企业的市场拓展推动变革</a:t>
            </a:r>
            <a:endParaRPr altLang="en-US" lang="zh-CN"/>
          </a:p>
        </p:txBody>
      </p:sp>
      <p:sp>
        <p:nvSpPr>
          <p:cNvPr id="1050144" name="正文"/>
          <p:cNvSpPr txBox="1"/>
          <p:nvPr>
            <p:custDataLst>
              <p:tags r:id="rId1"/>
            </p:custDataLst>
          </p:nvPr>
        </p:nvSpPr>
        <p:spPr>
          <a:xfrm>
            <a:off x="3312980" y="3124025"/>
            <a:ext cx="6885033" cy="717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单击此处添加正文，文字是您思想的提炼，请言简意赅的阐述您的观点。单击此处添加正文，文字是您思想的提炼，请言简意赅的阐述您的观点。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6" name="正文"/>
          <p:cNvSpPr txBox="1"/>
          <p:nvPr>
            <p:custDataLst>
              <p:tags r:id="rId2"/>
            </p:custDataLst>
          </p:nvPr>
        </p:nvSpPr>
        <p:spPr>
          <a:xfrm>
            <a:off x="3312980" y="4318487"/>
            <a:ext cx="6885033" cy="717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单击此处添加正文，文字是您思想的提炼，请言简意赅的阐述您的观点。单击此处添加正文，文字是您思想的提炼，请言简意赅的阐述您的观点。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8" name="正文"/>
          <p:cNvSpPr txBox="1"/>
          <p:nvPr>
            <p:custDataLst>
              <p:tags r:id="rId3"/>
            </p:custDataLst>
          </p:nvPr>
        </p:nvSpPr>
        <p:spPr>
          <a:xfrm>
            <a:off x="3312980" y="5512948"/>
            <a:ext cx="6885033" cy="717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单击此处添加正文，文字是您思想的提炼，请言简意赅的阐述您的观点。单击此处添加正文，文字是您思想的提炼，请言简意赅的阐述您的观点。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4"/>
            </p:custDataLst>
          </p:nvPr>
        </p:nvSpPr>
        <p:spPr>
          <a:xfrm>
            <a:off x="3312980" y="1929563"/>
            <a:ext cx="6885033" cy="717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单击此处添加正文，文字是您思想的提炼，请言简意赅的阐述您的观点。单击此处添加正文，文字是您思想的提炼，请言简意赅的阐述您的观点。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2" name="标题"/>
          <p:cNvSpPr txBox="1"/>
          <p:nvPr>
            <p:custDataLst>
              <p:tags r:id="rId5"/>
            </p:custDataLst>
          </p:nvPr>
        </p:nvSpPr>
        <p:spPr>
          <a:xfrm>
            <a:off x="3312980" y="5032822"/>
            <a:ext cx="6884344" cy="415375"/>
          </a:xfrm>
          <a:prstGeom prst="rect"/>
          <a:noFill/>
        </p:spPr>
        <p:txBody>
          <a:bodyPr anchor="b" anchorCtr="0" bIns="0" lIns="0" rIns="0" rtlCol="0" tIns="0" wrap="square">
            <a:normAutofit fontScale="54444"/>
          </a:bodyPr>
          <a:p>
            <a:pPr algn="just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经验总结：该企业的变革管理成功案例表明，市场拓展需要以客户需求为导向，不断调整和优化企业自身的组织结构、业务流程和员工素质，以适应市场变化并保持竞争优势。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54" name="标题"/>
          <p:cNvSpPr txBox="1"/>
          <p:nvPr>
            <p:custDataLst>
              <p:tags r:id="rId6"/>
            </p:custDataLst>
          </p:nvPr>
        </p:nvSpPr>
        <p:spPr>
          <a:xfrm>
            <a:off x="3312980" y="3841115"/>
            <a:ext cx="6884344" cy="415375"/>
          </a:xfrm>
          <a:prstGeom prst="rect"/>
          <a:noFill/>
        </p:spPr>
        <p:txBody>
          <a:bodyPr anchor="b" anchorCtr="0" bIns="0" lIns="0" rIns="0" rtlCol="0" tIns="0" wrap="square">
            <a:normAutofit fontScale="90909"/>
          </a:bodyPr>
          <a:p>
            <a:pPr algn="just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3"/>
                </a:solidFill>
                <a:latin typeface="+mj-ea"/>
                <a:ea typeface="+mj-ea"/>
                <a:sym typeface="+mn-ea"/>
              </a:rPr>
              <a:t>变革成果：通过实施变革，该企业成功拓展了市场份额，提高了客户满意度和忠诚度，同时也提升了企业的竞争力和盈利能力。 </a:t>
            </a:r>
            <a:endParaRPr altLang="en-US" b="1" dirty="0" sz="1100" lang="zh-CN" spc="300">
              <a:solidFill>
                <a:schemeClr val="accent3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56" name="标题"/>
          <p:cNvSpPr txBox="1"/>
          <p:nvPr>
            <p:custDataLst>
              <p:tags r:id="rId7"/>
            </p:custDataLst>
          </p:nvPr>
        </p:nvSpPr>
        <p:spPr>
          <a:xfrm>
            <a:off x="3312980" y="2649409"/>
            <a:ext cx="6884344" cy="415375"/>
          </a:xfrm>
          <a:prstGeom prst="rect"/>
          <a:noFill/>
        </p:spPr>
        <p:txBody>
          <a:bodyPr anchor="b" anchorCtr="0" bIns="0" lIns="0" rIns="0" rtlCol="0" tIns="0" wrap="square">
            <a:normAutofit fontScale="90909"/>
          </a:bodyPr>
          <a:p>
            <a:pPr algn="just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2"/>
                </a:solidFill>
                <a:latin typeface="+mj-ea"/>
                <a:ea typeface="+mj-ea"/>
                <a:sym typeface="+mn-ea"/>
              </a:rPr>
              <a:t>变革措施：该企业采取了一系列变革措施，包括调整组织结构、优化业务流程、提升员工素质等，以更好地满足客户需求和市场变化。 </a:t>
            </a:r>
            <a:endParaRPr altLang="en-US" b="1" dirty="0" sz="1100" lang="zh-CN" spc="300">
              <a:solidFill>
                <a:schemeClr val="accent2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58" name="标题"/>
          <p:cNvSpPr txBox="1"/>
          <p:nvPr>
            <p:custDataLst>
              <p:tags r:id="rId8"/>
            </p:custDataLst>
          </p:nvPr>
        </p:nvSpPr>
        <p:spPr>
          <a:xfrm>
            <a:off x="3312980" y="1452880"/>
            <a:ext cx="6884344" cy="415375"/>
          </a:xfrm>
          <a:prstGeom prst="rect"/>
          <a:noFill/>
        </p:spPr>
        <p:txBody>
          <a:bodyPr anchor="b" anchorCtr="0" bIns="0" lIns="0" rIns="0" rtlCol="0" tIns="0" wrap="square">
            <a:normAutofit fontScale="90909"/>
          </a:bodyPr>
          <a:p>
            <a:pPr algn="just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背景介绍：某企业在市场拓展过程中，面临竞争激烈、客户需求多样化等挑战，需要进行变革以适应市场变化。 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60" name="序号"/>
          <p:cNvSpPr txBox="1"/>
          <p:nvPr>
            <p:custDataLst>
              <p:tags r:id="rId9"/>
            </p:custDataLst>
          </p:nvPr>
        </p:nvSpPr>
        <p:spPr>
          <a:xfrm>
            <a:off x="1989704" y="5187123"/>
            <a:ext cx="824014" cy="824014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04</a:t>
            </a:r>
            <a:endParaRPr altLang="zh-CN" b="1" dirty="0" sz="2800" lang="en-US" spc="13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50162" name="序号"/>
          <p:cNvSpPr txBox="1"/>
          <p:nvPr>
            <p:custDataLst>
              <p:tags r:id="rId10"/>
            </p:custDataLst>
          </p:nvPr>
        </p:nvSpPr>
        <p:spPr>
          <a:xfrm>
            <a:off x="1989015" y="3982329"/>
            <a:ext cx="824014" cy="824014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3">
                        <a:lumMod val="80000"/>
                        <a:lumOff val="20000"/>
                      </a:schemeClr>
                    </a:gs>
                    <a:gs pos="100000">
                      <a:schemeClr val="accent3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03</a:t>
            </a:r>
            <a:endParaRPr altLang="zh-CN" b="1" dirty="0" sz="2800" lang="en-US" spc="130">
              <a:gradFill>
                <a:gsLst>
                  <a:gs pos="0">
                    <a:schemeClr val="accent3">
                      <a:lumMod val="80000"/>
                      <a:lumOff val="20000"/>
                    </a:schemeClr>
                  </a:gs>
                  <a:gs pos="100000">
                    <a:schemeClr val="accent3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50164" name="序号"/>
          <p:cNvSpPr txBox="1"/>
          <p:nvPr>
            <p:custDataLst>
              <p:tags r:id="rId11"/>
            </p:custDataLst>
          </p:nvPr>
        </p:nvSpPr>
        <p:spPr>
          <a:xfrm>
            <a:off x="1988326" y="2777534"/>
            <a:ext cx="824014" cy="824014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2">
                        <a:lumMod val="80000"/>
                        <a:lumOff val="20000"/>
                      </a:schemeClr>
                    </a:gs>
                    <a:gs pos="100000">
                      <a:schemeClr val="accent2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02</a:t>
            </a:r>
            <a:endParaRPr altLang="zh-CN" b="1" dirty="0" sz="2800" lang="en-US" spc="130">
              <a:gradFill>
                <a:gsLst>
                  <a:gs pos="0">
                    <a:schemeClr val="accent2">
                      <a:lumMod val="80000"/>
                      <a:lumOff val="20000"/>
                    </a:schemeClr>
                  </a:gs>
                  <a:gs pos="10000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50166" name="序号"/>
          <p:cNvSpPr txBox="1"/>
          <p:nvPr>
            <p:custDataLst>
              <p:tags r:id="rId12"/>
            </p:custDataLst>
          </p:nvPr>
        </p:nvSpPr>
        <p:spPr>
          <a:xfrm>
            <a:off x="1988326" y="1587894"/>
            <a:ext cx="824014" cy="824014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1">
                        <a:lumMod val="80000"/>
                        <a:lumOff val="20000"/>
                      </a:schemeClr>
                    </a:gs>
                    <a:gs pos="100000">
                      <a:schemeClr val="accent1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01</a:t>
            </a:r>
            <a:endParaRPr altLang="zh-CN" b="1" dirty="0" sz="2800" lang="en-US" spc="130">
              <a:gradFill>
                <a:gsLst>
                  <a:gs pos="0">
                    <a:schemeClr val="accent1">
                      <a:lumMod val="80000"/>
                      <a:lumOff val="20000"/>
                    </a:schemeClr>
                  </a:gs>
                  <a:gs pos="100000">
                    <a:schemeClr val="accent1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3145925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016087" y="1574806"/>
            <a:ext cx="0" cy="832817"/>
          </a:xfrm>
          <a:prstGeom prst="line"/>
          <a:ln w="31750">
            <a:gradFill>
              <a:gsLst>
                <a:gs pos="0">
                  <a:schemeClr val="accent1">
                    <a:lumMod val="80000"/>
                    <a:lumOff val="20000"/>
                  </a:schemeClr>
                </a:gs>
                <a:gs pos="100000">
                  <a:schemeClr val="accent1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927" name="直接连接符 20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016087" y="2778912"/>
            <a:ext cx="0" cy="832817"/>
          </a:xfrm>
          <a:prstGeom prst="line"/>
          <a:ln w="31750">
            <a:gradFill>
              <a:gsLst>
                <a:gs pos="0">
                  <a:schemeClr val="accent2">
                    <a:lumMod val="80000"/>
                    <a:lumOff val="20000"/>
                  </a:schemeClr>
                </a:gs>
                <a:gs pos="100000">
                  <a:schemeClr val="accent2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929" name="直接连接符 22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016087" y="3983018"/>
            <a:ext cx="0" cy="832817"/>
          </a:xfrm>
          <a:prstGeom prst="line"/>
          <a:ln w="31750">
            <a:gradFill>
              <a:gsLst>
                <a:gs pos="0">
                  <a:schemeClr val="accent3">
                    <a:lumMod val="80000"/>
                    <a:lumOff val="20000"/>
                  </a:schemeClr>
                </a:gs>
                <a:gs pos="100000">
                  <a:schemeClr val="accent3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931" name="直接连接符 2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3016087" y="5187123"/>
            <a:ext cx="0" cy="832817"/>
          </a:xfrm>
          <a:prstGeom prst="line"/>
          <a:ln w="31750">
            <a:gradFill>
              <a:gsLst>
                <a:gs pos="0">
                  <a:schemeClr val="accent4">
                    <a:lumMod val="80000"/>
                    <a:lumOff val="20000"/>
                  </a:schemeClr>
                </a:gs>
                <a:gs pos="100000">
                  <a:schemeClr val="accent4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20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变革管理的重要性和实施过程总结</a:t>
            </a:r>
            <a:endParaRPr altLang="en-US" lang="zh-CN"/>
          </a:p>
        </p:txBody>
      </p:sp>
      <p:sp>
        <p:nvSpPr>
          <p:cNvPr id="1050266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2643" y="1452226"/>
            <a:ext cx="1281982" cy="1284209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47498" y="3188054"/>
            <a:ext cx="1994014" cy="304127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变革管理的重要性：适应市场变化、提高企业竞争力、实现可持续发展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2"/>
          <p:cNvSpPr/>
          <p:nvPr>
            <p:custDataLst>
              <p:tags r:id="rId3"/>
            </p:custDataLst>
          </p:nvPr>
        </p:nvSpPr>
        <p:spPr>
          <a:xfrm>
            <a:off x="3979615" y="2810672"/>
            <a:ext cx="1729601" cy="122482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1084" y="1452226"/>
            <a:ext cx="1281982" cy="1284209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4631" y="3188054"/>
            <a:ext cx="1994014" cy="304127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实施过程总结：明确目标、制定计划、组织资源、监控进度、评估效果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3"/>
          <p:cNvSpPr/>
          <p:nvPr>
            <p:custDataLst>
              <p:tags r:id="rId6"/>
            </p:custDataLst>
          </p:nvPr>
        </p:nvSpPr>
        <p:spPr>
          <a:xfrm>
            <a:off x="6476748" y="2810672"/>
            <a:ext cx="1729601" cy="122482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对未来企业管理中变革管理的展望</a:t>
            </a:r>
            <a:endParaRPr altLang="en-US" lang="zh-CN"/>
          </a:p>
        </p:txBody>
      </p:sp>
      <p:sp>
        <p:nvSpPr>
          <p:cNvPr id="105031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数字化转型将推动变革管理的发展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变革管理将成为企业管理的核心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组织文化将成为变革管理的关键因素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变革管理将更加注重员工参与和团队合作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6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4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1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61_3*l_h_f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61_3*l_h_f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61_3*l_h_f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61_3*l_h_f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61_3*l_h_a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8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061_3*l_h_a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7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61_3*l_h_a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6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61_3*l_h_a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061_3*l_h_i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4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061_3*l_h_i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3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7,&quot;pos&quot;:0,&quot;transparency&quot;:0},{&quot;brightness&quot;:0.20000000298023224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061_3*l_h_i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2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6,&quot;pos&quot;:0,&quot;transparency&quot;:0},{&quot;brightness&quot;:0.20000000298023224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061_3*l_h_i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1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5,&quot;pos&quot;:1,&quot;transparency&quot;:0},{&quot;brightness&quot;:0.20000000298023224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2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6,&quot;pos&quot;:1,&quot;transparency&quot;:0},{&quot;brightness&quot;:0.20000000298023224,&quot;colorType&quot;:1,&quot;foreColorIndex&quot;:6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3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7,&quot;pos&quot;:1,&quot;transparency&quot;:0},{&quot;brightness&quot;:0.20000000298023224,&quot;colorType&quot;:1,&quot;foreColorIndex&quot;:7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4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8,&quot;pos&quot;:1,&quot;transparency&quot;:0},{&quot;brightness&quot;:0.20000000298023224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5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6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67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2023-12-19T08:11:29Z</dcterms:created>
  <dcterms:modified xsi:type="dcterms:W3CDTF">2023-12-19T08:11:29Z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198b9172caff4d4880d711962dd56621_21</vt:lpwstr>
  </property>
</Properties>
</file>