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241" r:id="rId1"/>
    <p:sldMasterId id="2147497278" r:id="rId2"/>
  </p:sldMasterIdLst>
  <p:notesMasterIdLst>
    <p:notesMasterId r:id="rId3"/>
  </p:notesMasterIdLst>
  <p:sldIdLst>
    <p:sldId id="6680" r:id="rId4"/>
    <p:sldId id="6684" r:id="rId5"/>
    <p:sldId id="6687" r:id="rId6"/>
    <p:sldId id="6690" r:id="rId7"/>
    <p:sldId id="6693" r:id="rId8"/>
    <p:sldId id="6696" r:id="rId9"/>
    <p:sldId id="6699" r:id="rId10"/>
    <p:sldId id="6702" r:id="rId11"/>
    <p:sldId id="6705" r:id="rId12"/>
    <p:sldId id="6708" r:id="rId13"/>
    <p:sldId id="6711" r:id="rId14"/>
    <p:sldId id="6714" r:id="rId15"/>
    <p:sldId id="6717" r:id="rId16"/>
    <p:sldId id="6720" r:id="rId17"/>
    <p:sldId id="6723" r:id="rId18"/>
    <p:sldId id="6726" r:id="rId19"/>
    <p:sldId id="6729" r:id="rId20"/>
    <p:sldId id="6732" r:id="rId21"/>
    <p:sldId id="6735" r:id="rId22"/>
    <p:sldId id="6738" r:id="rId23"/>
    <p:sldId id="6741" r:id="rId24"/>
    <p:sldId id="6744" r:id="rId25"/>
    <p:sldId id="6747" r:id="rId26"/>
    <p:sldId id="6750" r:id="rId27"/>
    <p:sldId id="6753" r:id="rId28"/>
    <p:sldId id="6756" r:id="rId29"/>
    <p:sldId id="6759" r:id="rId30"/>
    <p:sldId id="6762" r:id="rId31"/>
    <p:sldId id="6765" r:id="rId32"/>
    <p:sldId id="6768" r:id="rId33"/>
    <p:sldId id="6771" r:id="rId34"/>
    <p:sldId id="6774" r:id="rId35"/>
    <p:sldId id="677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242" r:id="rId1"/>
    <p:sldLayoutId id="2147497243" r:id="rId2"/>
    <p:sldLayoutId id="2147497244" r:id="rId3"/>
    <p:sldLayoutId id="2147497245" r:id="rId4"/>
    <p:sldLayoutId id="2147497246" r:id="rId5"/>
    <p:sldLayoutId id="2147497247" r:id="rId6"/>
    <p:sldLayoutId id="2147497248" r:id="rId7"/>
    <p:sldLayoutId id="2147497249" r:id="rId8"/>
    <p:sldLayoutId id="2147497250" r:id="rId9"/>
    <p:sldLayoutId id="2147497251" r:id="rId10"/>
    <p:sldLayoutId id="21474972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279" r:id="rId1"/>
    <p:sldLayoutId id="2147497280" r:id="rId2"/>
    <p:sldLayoutId id="2147497281" r:id="rId3"/>
    <p:sldLayoutId id="2147497282" r:id="rId4"/>
    <p:sldLayoutId id="2147497283" r:id="rId5"/>
    <p:sldLayoutId id="2147497284" r:id="rId6"/>
    <p:sldLayoutId id="2147497285" r:id="rId7"/>
    <p:sldLayoutId id="2147497286" r:id="rId8"/>
    <p:sldLayoutId id="2147497287" r:id="rId9"/>
    <p:sldLayoutId id="2147497288" r:id="rId10"/>
    <p:sldLayoutId id="21474972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0000"/>
          </a:bodyPr>
          <a:p>
            <a:r>
              <a:rPr altLang="en-US" dirty="0" lang="zh-CN"/>
              <a:t>2024年家电市场分析与投资前景预测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813562" y="3421071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709674" y="3421071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投资前景预测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309358" y="2253688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205470" y="2253688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2024年家电市场分析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813562" y="2257715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709674" y="2257715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家电市场概述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309358" y="341905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205470" y="341905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家电企业战略调整建议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13562" y="458442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709674" y="458442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政策环境分析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6323872" y="4584426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06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3"/>
            </p:custDataLst>
          </p:nvPr>
        </p:nvSpPr>
        <p:spPr>
          <a:xfrm>
            <a:off x="7219984" y="4584426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未来家电市场展望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家电市场概述</a:t>
            </a:r>
            <a:endParaRPr altLang="en-US" dirty="0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家电市场规模</a:t>
            </a:r>
            <a:endParaRPr altLang="en-US" lang="zh-CN"/>
          </a:p>
        </p:txBody>
      </p:sp>
      <p:sp>
        <p:nvSpPr>
          <p:cNvPr id="104887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2024年全球家电市场规模预计达到XX亿美金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中国家电市场规模占据全球市场的XX%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大家电市场规模稳步增长，小家电市场规模迅速扩张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智能家电市场规模持续扩大，未来几年增速将保持在XX%左右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家电市场竞争格局</a:t>
            </a:r>
            <a:endParaRPr altLang="en-US" lang="zh-CN"/>
          </a:p>
        </p:txBody>
      </p:sp>
      <p:sp>
        <p:nvSpPr>
          <p:cNvPr id="104893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家电市场概述：介绍了家电市场的规模、发展历程和现状。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家电市场竞争格局：分析了家电市场的竞争格局，包括主要竞争对手、市场份额和竞争优势。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家电市场发展趋势：预测了家电市场未来的发展趋势，包括技术进步、消费升级和智能化等方向。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家电市场投资前景：评估了家电市场的投资前景，包括市场规模、增长潜力和投资风险等方面。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家电市场主要产品类型</a:t>
            </a:r>
            <a:endParaRPr altLang="en-US" lang="zh-CN"/>
          </a:p>
        </p:txBody>
      </p:sp>
      <p:sp>
        <p:nvSpPr>
          <p:cNvPr id="1048990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大家电：冰箱、洗衣机、空调等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新兴家电：空气净化器、扫地机器人、智能音箱等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智能家电：智能电视、智能冰箱、智能空调等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小家电：电饭煲、电磁炉、电吹风等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家电市场发展趋势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智能化：随着人工智能技术的发展，智能家电市场将不断扩大，成为未来家电市场的重要趋势。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绿色环保：随着消费者对环保意识的提高，绿色环保型家电将越来越受到市场的青睐。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个性化：个性化、定制化家电产品将逐渐成为主流，满足消费者对个性化生活的追求。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线上线下融合：随着电商和实体店的融合发展，线上线下融合将成为家电销售的重要渠道。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2024年家电市场分析</a:t>
            </a:r>
            <a:endParaRPr altLang="en-US" dirty="0" lang="zh-CN"/>
          </a:p>
        </p:txBody>
      </p:sp>
      <p:sp>
        <p:nvSpPr>
          <p:cNvPr id="1049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家电市场需求分析</a:t>
            </a:r>
            <a:endParaRPr altLang="en-US" lang="zh-CN"/>
          </a:p>
        </p:txBody>
      </p:sp>
      <p:sp>
        <p:nvSpPr>
          <p:cNvPr id="104916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竞争格局：家电市场竞争激烈，品牌竞争、品质竞争、价格竞争等多元化竞争格局并存，同时跨界企业也纷纷进入家电市场。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消费者需求：随着生活品质的提高，消费者对家电产品的需求日益多样化，智能化、节能环保、多功能等成为家电市场的主要趋势。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市场规模：2024年家电市场规模预计将达到一定规模，其中线上销售渠道占比将进一步提高，成为家电市场的主要销售渠道。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技术创新：随着科技的不断发展，家电产品技术创新速度加快，智能化、物联网、人工智能等技术在家电产品中得到广泛应用，提高了家电产品的附加值和市场竞争力。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家电市场供给分析</a:t>
            </a:r>
            <a:endParaRPr altLang="en-US" lang="zh-CN"/>
          </a:p>
        </p:txBody>
      </p:sp>
      <p:sp>
        <p:nvSpPr>
          <p:cNvPr id="1049228" name="矩形 38"/>
          <p:cNvSpPr/>
          <p:nvPr>
            <p:custDataLst>
              <p:tags r:id="rId1"/>
            </p:custDataLst>
          </p:nvPr>
        </p:nvSpPr>
        <p:spPr>
          <a:xfrm rot="204112">
            <a:off x="2018047" y="1712686"/>
            <a:ext cx="3615402" cy="1887075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39"/>
          <p:cNvSpPr/>
          <p:nvPr>
            <p:custDataLst>
              <p:tags r:id="rId2"/>
            </p:custDataLst>
          </p:nvPr>
        </p:nvSpPr>
        <p:spPr>
          <a:xfrm>
            <a:off x="2022225" y="1713283"/>
            <a:ext cx="3615402" cy="188707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TextBox 2"/>
          <p:cNvSpPr txBox="1"/>
          <p:nvPr>
            <p:custDataLst>
              <p:tags r:id="rId3"/>
            </p:custDataLst>
          </p:nvPr>
        </p:nvSpPr>
        <p:spPr>
          <a:xfrm>
            <a:off x="2231701" y="1860692"/>
            <a:ext cx="3211967" cy="15582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家电企业数量及规模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34" name="矩形 100"/>
          <p:cNvSpPr/>
          <p:nvPr>
            <p:custDataLst>
              <p:tags r:id="rId4"/>
            </p:custDataLst>
          </p:nvPr>
        </p:nvSpPr>
        <p:spPr>
          <a:xfrm rot="204112">
            <a:off x="6550728" y="1712686"/>
            <a:ext cx="3615402" cy="1887075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101"/>
          <p:cNvSpPr/>
          <p:nvPr>
            <p:custDataLst>
              <p:tags r:id="rId5"/>
            </p:custDataLst>
          </p:nvPr>
        </p:nvSpPr>
        <p:spPr>
          <a:xfrm>
            <a:off x="6555502" y="1713283"/>
            <a:ext cx="3615402" cy="1887075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TextBox 2"/>
          <p:cNvSpPr txBox="1"/>
          <p:nvPr>
            <p:custDataLst>
              <p:tags r:id="rId6"/>
            </p:custDataLst>
          </p:nvPr>
        </p:nvSpPr>
        <p:spPr>
          <a:xfrm>
            <a:off x="6765575" y="1860692"/>
            <a:ext cx="3211967" cy="15582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家电产品种类及结构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0" name="矩形 122"/>
          <p:cNvSpPr/>
          <p:nvPr>
            <p:custDataLst>
              <p:tags r:id="rId7"/>
            </p:custDataLst>
          </p:nvPr>
        </p:nvSpPr>
        <p:spPr>
          <a:xfrm rot="204112">
            <a:off x="2018047" y="4074216"/>
            <a:ext cx="3615402" cy="1887075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123"/>
          <p:cNvSpPr/>
          <p:nvPr>
            <p:custDataLst>
              <p:tags r:id="rId8"/>
            </p:custDataLst>
          </p:nvPr>
        </p:nvSpPr>
        <p:spPr>
          <a:xfrm>
            <a:off x="2022225" y="4074813"/>
            <a:ext cx="3615402" cy="188707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TextBox 2"/>
          <p:cNvSpPr txBox="1"/>
          <p:nvPr>
            <p:custDataLst>
              <p:tags r:id="rId9"/>
            </p:custDataLst>
          </p:nvPr>
        </p:nvSpPr>
        <p:spPr>
          <a:xfrm>
            <a:off x="2231104" y="4222222"/>
            <a:ext cx="3211967" cy="1558240"/>
          </a:xfrm>
          <a:prstGeom prst="rect"/>
          <a:noFill/>
        </p:spPr>
        <p:txBody>
          <a:bodyPr anchor="ctr" anchorCtr="0" bIns="46990"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家电生产成本及价格水平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6" name="矩形 89"/>
          <p:cNvSpPr/>
          <p:nvPr>
            <p:custDataLst>
              <p:tags r:id="rId10"/>
            </p:custDataLst>
          </p:nvPr>
        </p:nvSpPr>
        <p:spPr>
          <a:xfrm rot="204112">
            <a:off x="6550728" y="4074216"/>
            <a:ext cx="3615402" cy="1887075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90"/>
          <p:cNvSpPr/>
          <p:nvPr>
            <p:custDataLst>
              <p:tags r:id="rId11"/>
            </p:custDataLst>
          </p:nvPr>
        </p:nvSpPr>
        <p:spPr>
          <a:xfrm>
            <a:off x="6555502" y="4074813"/>
            <a:ext cx="3615402" cy="1887075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TextBox 2"/>
          <p:cNvSpPr txBox="1"/>
          <p:nvPr>
            <p:custDataLst>
              <p:tags r:id="rId12"/>
            </p:custDataLst>
          </p:nvPr>
        </p:nvSpPr>
        <p:spPr>
          <a:xfrm>
            <a:off x="6764382" y="4222222"/>
            <a:ext cx="3211967" cy="1558240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5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家电市场供需平衡情况</a:t>
            </a:r>
            <a:endParaRPr altLang="en-US" b="1" dirty="0" sz="35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家电市场价格分析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技术创新对家电市场价格的影响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原材料价格波动对家电市场价格的影响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品牌竞争对家电市场价格的影响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政策法规对家电市场价格的影响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家电市场渠道分析</a:t>
            </a:r>
            <a:endParaRPr altLang="en-US" lang="zh-CN"/>
          </a:p>
        </p:txBody>
      </p:sp>
      <p:sp>
        <p:nvSpPr>
          <p:cNvPr id="104935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线上渠道：随着互联网的普及，线上渠道已成为家电销售的重要途径。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线下渠道：传统家电卖场和超市仍是线下销售的主要渠道。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电商平台：如京东、天猫等电商平台是线上销售的主要平台。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社交电商：通过微信、抖音等社交平台进行销售，成为新的销售渠道。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493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430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家电市场发展前景广阔，未来几年将保持稳定增长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智能化、绿色化、个性化成为家电市场的发展趋势，投资者可关注相关领域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家电行业将面临激烈的市场竞争，投资者需谨慎选择投资项目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投资者需关注政策法规变化，避免投资风险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市场竞争加剧：家电市场竞争激烈，企业需要不断提升产品和服务质量，以吸引消费者。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政策风险：政府对家电行业的政策调整可能会对企业的经营产生影响，如提高环保标准、限制产能等。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6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技术风险：随着科技的不断发展，新的家电产品和技术不断涌现，企业需要不断更新技术，以保持市场竞争力。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宏观经济风险：国内外宏观经济环境的变化可能会对家电市场产生影响，如经济增长放缓、通货紧缩等。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投资收益预测</a:t>
            </a:r>
            <a:endParaRPr altLang="en-US" lang="zh-CN"/>
          </a:p>
        </p:txBody>
      </p:sp>
      <p:sp>
        <p:nvSpPr>
          <p:cNvPr id="10495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家电市场规模持续增长，投资机会不断涌现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竞争格局加剧，投资者需谨慎选择投资项目，避免盲目跟风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投资者需关注政策法规变化，及时调整投资策略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智能化、绿色化、个性化成为家电市场发展趋势，投资者需关注相关领域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6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关注高成长性家电品牌和产品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关注智能家居和绿色环保等新兴领域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保持谨慎，避免盲目跟风和过度投资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投资具有技术创新和差异化竞争优势的企业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家电企业战略调整建议</a:t>
            </a:r>
            <a:endParaRPr altLang="en-US" dirty="0" lang="zh-CN"/>
          </a:p>
        </p:txBody>
      </p:sp>
      <p:sp>
        <p:nvSpPr>
          <p:cNvPr id="10496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产品创新战略</a:t>
            </a:r>
            <a:endParaRPr altLang="en-US" lang="zh-CN"/>
          </a:p>
        </p:txBody>
      </p:sp>
      <p:sp>
        <p:nvSpPr>
          <p:cNvPr id="1049730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针对消费者需求进行产品创新，推出更智能、更环保、更人性化的家电产品。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加强技术研发，提高产品质量和性能，保持竞争优势。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建立快速响应市场变化的机制，及时调整产品策略，满足消费者变化的需求。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注重品牌建设，提升品牌知名度和美誉度，增强消费者忠诚度。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市场拓展战略</a:t>
            </a:r>
            <a:endParaRPr altLang="en-US" lang="zh-CN"/>
          </a:p>
        </p:txBody>
      </p:sp>
      <p:sp>
        <p:nvSpPr>
          <p:cNvPr id="104977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多元化发展：针对不同消费群体，推出不同类型和功能的家电产品，以满足市场需求。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品牌建设：加强品牌宣传和推广，提高品牌知名度和美誉度，增强消费者忠诚度。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渠道拓展：积极开拓线上和线下销售渠道，增加销售网点和合作伙伴，提高市场覆盖率。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技术创新：加大研发投入，推动产品升级换代，提高产品质量和竞争力。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品牌建设战略</a:t>
            </a:r>
            <a:endParaRPr altLang="en-US" lang="zh-CN"/>
          </a:p>
        </p:txBody>
      </p:sp>
      <p:sp>
        <p:nvSpPr>
          <p:cNvPr id="10498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品牌定位：明确品牌在市场中的定位，突出品牌的核心价值。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品牌传播：通过多种渠道进行品牌传播，提高品牌曝光率和影响力。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品牌延伸：根据市场需求和消费者偏好，进行品牌延伸和多元化发展。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品牌形象：塑造品牌形象，提升品牌知名度和美誉度。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人才培养与引进战略</a:t>
            </a:r>
            <a:endParaRPr altLang="en-US" lang="zh-CN"/>
          </a:p>
        </p:txBody>
      </p:sp>
      <p:sp>
        <p:nvSpPr>
          <p:cNvPr id="1049888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培养内部人才：建立完善的培训体系，提升员工的专业技能和综合素质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引进外部人才：积极招聘具有丰富经验和专业技能的人才，为企业注入新鲜血液和创新能力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建立激励机制：制定合理的薪酬福利制度和晋升通道，激发员工的积极性和创造力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加强团队建设：通过团队活动、培训等形式，增强团队凝聚力和协作能力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政策环境分析</a:t>
            </a:r>
            <a:endParaRPr altLang="en-US" dirty="0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国家政策对家电市场的影响</a:t>
            </a:r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节能环保政策：推动家电企业提高能效标准，加速淘汰落后产品，促进绿色消费。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智能家居政策：鼓励家电企业研发智能化产品，提升家居生活的便捷性和舒适性。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进口关税政策：影响外资企业在国内市场的竞争力，促进国内家电产业的升级和发展。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增值税改革政策：降低企业税负，提高家电产品的市场竞争力。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国际经济形势对家电市场的影响</a:t>
            </a:r>
            <a:endParaRPr altLang="en-US" lang="zh-CN"/>
          </a:p>
        </p:txBody>
      </p:sp>
      <p:sp>
        <p:nvSpPr>
          <p:cNvPr id="1050024" name="弧形 58"/>
          <p:cNvSpPr/>
          <p:nvPr>
            <p:custDataLst>
              <p:tags r:id="rId1"/>
            </p:custDataLst>
          </p:nvPr>
        </p:nvSpPr>
        <p:spPr>
          <a:xfrm>
            <a:off x="7960385" y="2230496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弧形 57"/>
          <p:cNvSpPr/>
          <p:nvPr>
            <p:custDataLst>
              <p:tags r:id="rId2"/>
            </p:custDataLst>
          </p:nvPr>
        </p:nvSpPr>
        <p:spPr>
          <a:xfrm>
            <a:off x="1014984" y="2230496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椭圆 22"/>
          <p:cNvSpPr/>
          <p:nvPr>
            <p:custDataLst>
              <p:tags r:id="rId3"/>
            </p:custDataLst>
          </p:nvPr>
        </p:nvSpPr>
        <p:spPr>
          <a:xfrm>
            <a:off x="8276361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椭圆 23"/>
          <p:cNvSpPr/>
          <p:nvPr>
            <p:custDataLst>
              <p:tags r:id="rId4"/>
            </p:custDataLst>
          </p:nvPr>
        </p:nvSpPr>
        <p:spPr>
          <a:xfrm>
            <a:off x="8634005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5"/>
            </p:custDataLst>
          </p:nvPr>
        </p:nvSpPr>
        <p:spPr>
          <a:xfrm>
            <a:off x="8695638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发达国家市场饱和，新兴市场成为增长动力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4" name="椭圆 24"/>
          <p:cNvSpPr/>
          <p:nvPr>
            <p:custDataLst>
              <p:tags r:id="rId6"/>
            </p:custDataLst>
          </p:nvPr>
        </p:nvSpPr>
        <p:spPr>
          <a:xfrm>
            <a:off x="6023728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5"/>
          <p:cNvSpPr/>
          <p:nvPr>
            <p:custDataLst>
              <p:tags r:id="rId7"/>
            </p:custDataLst>
          </p:nvPr>
        </p:nvSpPr>
        <p:spPr>
          <a:xfrm>
            <a:off x="6380504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8"/>
            </p:custDataLst>
          </p:nvPr>
        </p:nvSpPr>
        <p:spPr>
          <a:xfrm>
            <a:off x="6443005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汇率波动对家电企业海外扩张的影响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椭圆 7"/>
          <p:cNvSpPr/>
          <p:nvPr>
            <p:custDataLst>
              <p:tags r:id="rId9"/>
            </p:custDataLst>
          </p:nvPr>
        </p:nvSpPr>
        <p:spPr>
          <a:xfrm>
            <a:off x="3771096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椭圆 9"/>
          <p:cNvSpPr/>
          <p:nvPr>
            <p:custDataLst>
              <p:tags r:id="rId10"/>
            </p:custDataLst>
          </p:nvPr>
        </p:nvSpPr>
        <p:spPr>
          <a:xfrm>
            <a:off x="4127871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11"/>
            </p:custDataLst>
          </p:nvPr>
        </p:nvSpPr>
        <p:spPr>
          <a:xfrm>
            <a:off x="4190372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贸易战和关税政策对家电进出口的影响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6" name="椭圆 5"/>
          <p:cNvSpPr/>
          <p:nvPr>
            <p:custDataLst>
              <p:tags r:id="rId12"/>
            </p:custDataLst>
          </p:nvPr>
        </p:nvSpPr>
        <p:spPr>
          <a:xfrm>
            <a:off x="1262383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椭圆 4"/>
          <p:cNvSpPr/>
          <p:nvPr>
            <p:custDataLst>
              <p:tags r:id="rId13"/>
            </p:custDataLst>
          </p:nvPr>
        </p:nvSpPr>
        <p:spPr>
          <a:xfrm>
            <a:off x="1619158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14"/>
            </p:custDataLst>
          </p:nvPr>
        </p:nvSpPr>
        <p:spPr>
          <a:xfrm>
            <a:off x="1681659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全球经济增长放缓，影响家电市场需求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贸易战对家电市场的影响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提高了家电产品的进口关税，增加了成本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限制了家电产品的出口，降低了海外市场的销售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引发了家电行业的竞争格局变化，部分企业面临生存压力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推动了家电企业自主创新和转型升级，提高了产品质量和竞争力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新冠疫情对家电市场的影响</a:t>
            </a:r>
            <a:endParaRPr altLang="en-US" lang="zh-CN"/>
          </a:p>
        </p:txBody>
      </p:sp>
      <p:sp>
        <p:nvSpPr>
          <p:cNvPr id="1050144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销售渠道受阻：疫情期间，实体店关闭，线上销售成为主要渠道。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供应链中断：部分原材料供应受影响，生产成本上升。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消费需求变化：消费者更加关注健康、环保、智能等家电产品特性。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市场竞争加剧：疫情期间，家电企业竞争更加激烈，价格战频发。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未来家电市场展望</a:t>
            </a:r>
            <a:endParaRPr altLang="en-US" dirty="0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未来家电市场规模预测</a:t>
            </a:r>
            <a:endParaRPr altLang="en-US" lang="zh-CN"/>
          </a:p>
        </p:txBody>
      </p:sp>
      <p:sp>
        <p:nvSpPr>
          <p:cNvPr id="1050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预计到2028年，全球家电市场规模将达到3000亿美元，年复合增长率约为5%。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随着智能家居的普及，智能家电市场规模将不断扩大，成为未来家电市场的主要增长点。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家电行业将不断涌现出新的技术和产品，如物联网、人工智能、5G等，为市场增长提供动力。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未来家电市场将呈现多元化、个性化、定制化的发展趋势，满足消费者日益增长的需求。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未来家电市场竞争格局预测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技术创新：家电企业将加大技术创新投入，推出更多智能化、个性化产品。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品牌竞争：随着消费者对品质和品牌的追求，知名品牌将在竞争中占据优势地位。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线上线下融合：线上销售渠道将继续发展，线下门店将转型为体验店，线上线下融合成为趋势。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绿色环保：随着环保意识的提高，绿色环保型家电将受到更多消费者的青睐。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未来家电市场主要产品类型预测</a:t>
            </a:r>
            <a:endParaRPr altLang="en-US" lang="zh-CN"/>
          </a:p>
        </p:txBody>
      </p:sp>
      <p:sp>
        <p:nvSpPr>
          <p:cNvPr id="1050346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智能家居：随着物联网技术的发展，智能家居将成为未来家电市场的主要产品类型之一，包括智能照明、智能安防、智能环境监测等。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绿色环保家电：随着环保意识的提高，绿色环保家电将成为未来家电市场的重要趋势，如节能空调、空气净化器等。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个性化定制家电：随着消费者需求的多样化，个性化定制家电将成为未来家电市场的一大亮点，如定制化冰箱、洗衣机等。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健康家电：健康家电将成为未来家电市场的重要产品类型，如智能健康监测设备、空气净化器等。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未来家电市场发展趋势预测</a:t>
            </a:r>
            <a:endParaRPr altLang="en-US" lang="zh-CN"/>
          </a:p>
        </p:txBody>
      </p:sp>
      <p:sp>
        <p:nvSpPr>
          <p:cNvPr id="1050404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节能环保：随着全球环境问题日益严重，节能环保成为家电市场的重要趋势，消费者更倾向于选择节能、环保的家电产品。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智能化：随着人工智能技术的普及，家电产品将更加智能化，能够实现语音控制、智能识别等功能。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个性化：消费者对家电产品的个性化需求越来越高，厂商将推出更多定制化、个性化的产品来满足消费者需求。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物联网：物联网技术的发展将使家电产品实现互联互通，方便用户进行智能家居的打造和管理。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5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6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6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6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6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6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6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6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6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6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6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6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5_6*l_h_i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5_6*l_h_a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SLIDE_ID" val="custom2023142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4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2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2024-01-06T02:42:47Z</dcterms:created>
  <dcterms:modified xsi:type="dcterms:W3CDTF">2024-01-06T02:42:47Z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da01e4854ee1424db69d06c450bfe849_21</vt:lpwstr>
  </property>
</Properties>
</file>