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283" r:id="rId1"/>
    <p:sldMasterId id="2147492320" r:id="rId2"/>
  </p:sldMasterIdLst>
  <p:notesMasterIdLst>
    <p:notesMasterId r:id="rId3"/>
  </p:notesMasterIdLst>
  <p:sldIdLst>
    <p:sldId id="4433" r:id="rId4"/>
    <p:sldId id="4438" r:id="rId5"/>
    <p:sldId id="4443" r:id="rId6"/>
    <p:sldId id="4448" r:id="rId7"/>
    <p:sldId id="4455" r:id="rId9"/>
    <p:sldId id="4458" r:id="rId10"/>
    <p:sldId id="4461" r:id="rId11"/>
    <p:sldId id="4464" r:id="rId12"/>
    <p:sldId id="4468" r:id="rId13"/>
    <p:sldId id="4475" r:id="rId15"/>
    <p:sldId id="4478" r:id="rId16"/>
    <p:sldId id="4481" r:id="rId17"/>
    <p:sldId id="4484" r:id="rId18"/>
    <p:sldId id="4488" r:id="rId19"/>
    <p:sldId id="4495" r:id="rId21"/>
    <p:sldId id="4498" r:id="rId22"/>
    <p:sldId id="4501" r:id="rId23"/>
    <p:sldId id="4504" r:id="rId24"/>
    <p:sldId id="4508" r:id="rId25"/>
    <p:sldId id="4515" r:id="rId27"/>
    <p:sldId id="4518" r:id="rId28"/>
    <p:sldId id="4521" r:id="rId29"/>
    <p:sldId id="4524" r:id="rId30"/>
    <p:sldId id="4528" r:id="rId31"/>
    <p:sldId id="4535" r:id="rId33"/>
    <p:sldId id="4538" r:id="rId34"/>
    <p:sldId id="4541" r:id="rId35"/>
    <p:sldId id="4544" r:id="rId36"/>
    <p:sldId id="4548" r:id="rId37"/>
    <p:sldId id="4555" r:id="rId39"/>
    <p:sldId id="4558" r:id="rId40"/>
    <p:sldId id="4561" r:id="rId41"/>
    <p:sldId id="4564" r:id="rId42"/>
    <p:sldId id="4568"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284" r:id="rId1"/>
    <p:sldLayoutId id="2147492285" r:id="rId2"/>
    <p:sldLayoutId id="2147492286" r:id="rId3"/>
    <p:sldLayoutId id="2147492287" r:id="rId4"/>
    <p:sldLayoutId id="2147492288" r:id="rId5"/>
    <p:sldLayoutId id="2147492289" r:id="rId6"/>
    <p:sldLayoutId id="2147492290" r:id="rId7"/>
    <p:sldLayoutId id="2147492291" r:id="rId8"/>
    <p:sldLayoutId id="2147492292" r:id="rId9"/>
    <p:sldLayoutId id="2147492293" r:id="rId10"/>
    <p:sldLayoutId id="214749229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2321" r:id="rId1"/>
    <p:sldLayoutId id="2147492322" r:id="rId2"/>
    <p:sldLayoutId id="2147492323" r:id="rId3"/>
    <p:sldLayoutId id="2147492324" r:id="rId4"/>
    <p:sldLayoutId id="2147492325" r:id="rId5"/>
    <p:sldLayoutId id="2147492326" r:id="rId6"/>
    <p:sldLayoutId id="2147492327" r:id="rId7"/>
    <p:sldLayoutId id="2147492328" r:id="rId8"/>
    <p:sldLayoutId id="2147492329" r:id="rId9"/>
    <p:sldLayoutId id="2147492330" r:id="rId10"/>
    <p:sldLayoutId id="214749233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tags" Target="../tags/tag142.xml"/><Relationship Id="rId14" Type="http://schemas.openxmlformats.org/officeDocument/2006/relationships/tags" Target="../tags/tag143.xml"/><Relationship Id="rId15" Type="http://schemas.openxmlformats.org/officeDocument/2006/relationships/tags" Target="../tags/tag144.xml"/><Relationship Id="rId16" Type="http://schemas.openxmlformats.org/officeDocument/2006/relationships/tags" Target="../tags/tag145.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tags" Target="../tags/tag236.xml"/><Relationship Id="rId29" Type="http://schemas.openxmlformats.org/officeDocument/2006/relationships/tags" Target="../tags/tag237.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tags" Target="../tags/tag314.xml"/><Relationship Id="rId16" Type="http://schemas.openxmlformats.org/officeDocument/2006/relationships/tags" Target="../tags/tag31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tags" Target="../tags/tag422.xml"/><Relationship Id="rId14" Type="http://schemas.openxmlformats.org/officeDocument/2006/relationships/tags" Target="../tags/tag423.xml"/><Relationship Id="rId15" Type="http://schemas.openxmlformats.org/officeDocument/2006/relationships/tags" Target="../tags/tag424.xml"/><Relationship Id="rId16" Type="http://schemas.openxmlformats.org/officeDocument/2006/relationships/tags" Target="../tags/tag425.xml"/><Relationship Id="rId17" Type="http://schemas.openxmlformats.org/officeDocument/2006/relationships/tags" Target="../tags/tag426.xml"/><Relationship Id="rId18" Type="http://schemas.openxmlformats.org/officeDocument/2006/relationships/tags" Target="../tags/tag427.xml"/><Relationship Id="rId19" Type="http://schemas.openxmlformats.org/officeDocument/2006/relationships/tags" Target="../tags/tag428.xml"/><Relationship Id="rId20" Type="http://schemas.openxmlformats.org/officeDocument/2006/relationships/tags" Target="../tags/tag429.xml"/><Relationship Id="rId2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企业管理中的战略合作与合作伙伴关系构建</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单击此处添加文本</a:t>
            </a:r>
            <a:endParaRPr altLang="en-US" dirty="0" sz="17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战略合作的重要性</a:t>
            </a:r>
            <a:endParaRPr altLang="en-US" dirty="0" sz="17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合作伙伴关系构建的关键要素</a:t>
            </a:r>
            <a:endParaRPr altLang="en-US" dirty="0" sz="17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战略合作的具体形式</a:t>
            </a:r>
            <a:endParaRPr altLang="en-US" dirty="0" sz="17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合作伙伴选择的考量因素</a:t>
            </a:r>
            <a:endParaRPr altLang="en-US" dirty="0" sz="17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70000"/>
          </a:bodyPr>
          <a:p>
            <a:r>
              <a:rPr altLang="en-US" dirty="0" sz="2400" lang="zh-CN">
                <a:effectLst/>
                <a:latin typeface="+mj-ea"/>
                <a:ea typeface="+mj-ea"/>
                <a:cs typeface="MiSans" panose="00000500000000000000" charset="-122"/>
              </a:rPr>
              <a:t>战略合作与合作伙伴关系构建的挑战与对策</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战略合作的重要性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提升企业竞争力</a:t>
            </a:r>
            <a:endParaRPr altLang="en-US" lang="zh-CN"/>
          </a:p>
        </p:txBody>
      </p:sp>
      <p:sp>
        <p:nvSpPr>
          <p:cNvPr id="104895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6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资源共享：通过战略合作，企业可以共享合作伙伴的资源，包括技术、人才、市场等，从而降低成本，提高效率。</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6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6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优势互补：每个企业都有自己的优势和劣势，通过战略合作，可以实现优势互补，弥补彼此的不足，提升整体竞争力。</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7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创新发展：战略合作可以促进企业之间的交流和合作，激发创新思维，共同研发新产品、新技术和新服务，从而在市场上获得更大的竞争优势。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品牌建设：通过与知名企业或品牌合作，可以提升企业的品牌形象和知名度，增加消费者对企业的信任和认可，进一步巩固市场地位。</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4" name="标题 2"/>
          <p:cNvSpPr>
            <a:spLocks noGrp="1"/>
          </p:cNvSpPr>
          <p:nvPr>
            <p:ph type="title" idx="2"/>
          </p:nvPr>
        </p:nvSpPr>
        <p:spPr/>
        <p:txBody>
          <a:bodyPr>
            <a:normAutofit fontScale="90000"/>
          </a:bodyPr>
          <a:p>
            <a:r>
              <a:rPr altLang="en-US" lang="zh-CN"/>
              <a:t>促进技术创新</a:t>
            </a:r>
            <a:endParaRPr altLang="en-US" lang="zh-CN"/>
          </a:p>
        </p:txBody>
      </p:sp>
      <p:sp>
        <p:nvSpPr>
          <p:cNvPr id="104901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提升企业核心竞争力</a:t>
            </a:r>
            <a:endParaRPr altLang="en-US" dirty="0" sz="1200" lang="zh-CN" spc="150">
              <a:solidFill>
                <a:schemeClr val="tx1">
                  <a:lumMod val="65000"/>
                  <a:lumOff val="35000"/>
                </a:schemeClr>
              </a:solidFill>
              <a:latin typeface="+mn-ea"/>
              <a:sym typeface="+mn-ea"/>
            </a:endParaRPr>
          </a:p>
        </p:txBody>
      </p:sp>
      <p:sp>
        <p:nvSpPr>
          <p:cNvPr id="104901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加速产品研发进程</a:t>
            </a:r>
            <a:endParaRPr altLang="en-US" dirty="0" sz="1200" lang="zh-CN" spc="150">
              <a:solidFill>
                <a:schemeClr val="tx1">
                  <a:lumMod val="65000"/>
                  <a:lumOff val="35000"/>
                </a:schemeClr>
              </a:solidFill>
              <a:latin typeface="+mn-ea"/>
              <a:sym typeface="+mn-ea"/>
            </a:endParaRPr>
          </a:p>
        </p:txBody>
      </p:sp>
      <p:sp>
        <p:nvSpPr>
          <p:cNvPr id="104902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降低研发成本</a:t>
            </a:r>
            <a:endParaRPr altLang="en-US" dirty="0" sz="1200" lang="zh-CN" spc="150">
              <a:solidFill>
                <a:schemeClr val="tx1">
                  <a:lumMod val="65000"/>
                  <a:lumOff val="35000"/>
                </a:schemeClr>
              </a:solidFill>
              <a:latin typeface="+mn-ea"/>
              <a:sym typeface="+mn-ea"/>
            </a:endParaRPr>
          </a:p>
        </p:txBody>
      </p:sp>
      <p:sp>
        <p:nvSpPr>
          <p:cNvPr id="104902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促进企业可持续发展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2"/>
          <p:cNvSpPr>
            <a:spLocks noGrp="1"/>
          </p:cNvSpPr>
          <p:nvPr>
            <p:ph type="title" idx="2"/>
          </p:nvPr>
        </p:nvSpPr>
        <p:spPr/>
        <p:txBody>
          <a:bodyPr>
            <a:normAutofit fontScale="90000"/>
          </a:bodyPr>
          <a:p>
            <a:r>
              <a:rPr altLang="en-US" lang="zh-CN"/>
              <a:t>拓展市场份额</a:t>
            </a:r>
            <a:endParaRPr altLang="en-US" lang="zh-CN"/>
          </a:p>
        </p:txBody>
      </p:sp>
      <p:sp>
        <p:nvSpPr>
          <p:cNvPr id="104905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降低成本</a:t>
            </a:r>
            <a:endParaRPr altLang="zh-CN" dirty="0" lang="en-US">
              <a:solidFill>
                <a:schemeClr val="dk1">
                  <a:lumMod val="80000"/>
                  <a:lumOff val="20000"/>
                </a:schemeClr>
              </a:solidFill>
              <a:latin typeface="+mn-ea"/>
              <a:sym typeface="+mn-ea"/>
            </a:endParaRPr>
          </a:p>
        </p:txBody>
      </p:sp>
      <p:sp>
        <p:nvSpPr>
          <p:cNvPr id="104906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扩大品牌知名度</a:t>
            </a:r>
            <a:endParaRPr altLang="en-US" dirty="0" lang="zh-CN">
              <a:solidFill>
                <a:schemeClr val="dk1">
                  <a:lumMod val="80000"/>
                  <a:lumOff val="20000"/>
                </a:schemeClr>
              </a:solidFill>
              <a:latin typeface="+mn-ea"/>
              <a:sym typeface="+mn-ea"/>
            </a:endParaRPr>
          </a:p>
        </p:txBody>
      </p:sp>
      <p:sp>
        <p:nvSpPr>
          <p:cNvPr id="104907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增加销售渠道</a:t>
            </a:r>
            <a:endParaRPr altLang="en-US" dirty="0" lang="zh-CN">
              <a:solidFill>
                <a:schemeClr val="dk1">
                  <a:lumMod val="80000"/>
                  <a:lumOff val="20000"/>
                </a:schemeClr>
              </a:solidFill>
              <a:latin typeface="+mn-ea"/>
              <a:sym typeface="+mn-ea"/>
            </a:endParaRPr>
          </a:p>
        </p:txBody>
      </p:sp>
      <p:sp>
        <p:nvSpPr>
          <p:cNvPr id="104908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提高市场竞争力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2"/>
          <p:cNvSpPr>
            <a:spLocks noGrp="1"/>
          </p:cNvSpPr>
          <p:nvPr>
            <p:ph type="title" idx="2"/>
          </p:nvPr>
        </p:nvSpPr>
        <p:spPr/>
        <p:txBody>
          <a:bodyPr>
            <a:normAutofit fontScale="90000"/>
          </a:bodyPr>
          <a:p>
            <a:r>
              <a:rPr altLang="en-US" lang="zh-CN"/>
              <a:t>降低运营成本</a:t>
            </a:r>
            <a:endParaRPr altLang="en-US" lang="zh-CN"/>
          </a:p>
        </p:txBody>
      </p:sp>
      <p:sp>
        <p:nvSpPr>
          <p:cNvPr id="104912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资源共享：合作伙伴可以共享资源，降低采购、生产、销售等环节的成本</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风险共担：合作伙伴共同承担风险，降低单独承担的风险，从而降低运营成本</a:t>
            </a:r>
            <a:endParaRPr dirty="0" err="1">
              <a:solidFill>
                <a:schemeClr val="tx1">
                  <a:lumMod val="75000"/>
                  <a:lumOff val="25000"/>
                </a:schemeClr>
              </a:solidFill>
              <a:latin typeface="+mn-ea"/>
              <a:ea typeface="+mn-ea"/>
              <a:cs typeface="+mn-ea"/>
              <a:sym typeface="+mn-lt"/>
            </a:endParaRPr>
          </a:p>
        </p:txBody>
      </p:sp>
      <p:sp>
        <p:nvSpPr>
          <p:cNvPr id="104914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5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提高效率：通过合作可以提高工作效率，减少重复劳动和不必要的开销，进一步降低运营成本</a:t>
            </a:r>
            <a:endParaRPr dirty="0" sz="2000" err="1">
              <a:solidFill>
                <a:schemeClr val="tx1">
                  <a:lumMod val="75000"/>
                  <a:lumOff val="25000"/>
                </a:schemeClr>
              </a:solidFill>
              <a:latin typeface="+mn-ea"/>
              <a:ea typeface="+mn-ea"/>
              <a:cs typeface="+mn-ea"/>
              <a:sym typeface="+mn-lt"/>
            </a:endParaRPr>
          </a:p>
        </p:txBody>
      </p:sp>
      <p:sp>
        <p:nvSpPr>
          <p:cNvPr id="10491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优势互补：合作伙伴各自具有不同的优势，通过合作可以相互补充，提高整体竞争力</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6" name="标题 1"/>
          <p:cNvSpPr>
            <a:spLocks noGrp="1"/>
          </p:cNvSpPr>
          <p:nvPr>
            <p:ph type="title" idx="2"/>
            <p:custDataLst>
              <p:tags r:id="rId1"/>
            </p:custDataLst>
          </p:nvPr>
        </p:nvSpPr>
        <p:spPr>
          <a:xfrm>
            <a:off x="1336040" y="1631315"/>
            <a:ext cx="5967095" cy="3479165"/>
          </a:xfrm>
        </p:spPr>
        <p:txBody>
          <a:bodyPr/>
          <a:p>
            <a:r>
              <a:rPr altLang="en-US" lang="zh-CN"/>
              <a:t>合作伙伴关系构建的关键要素</a:t>
            </a:r>
            <a:endParaRPr altLang="en-US" lang="zh-CN"/>
          </a:p>
        </p:txBody>
      </p:sp>
      <p:sp>
        <p:nvSpPr>
          <p:cNvPr id="104919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0" name="标题 2"/>
          <p:cNvSpPr>
            <a:spLocks noGrp="1"/>
          </p:cNvSpPr>
          <p:nvPr>
            <p:ph type="title" idx="2"/>
          </p:nvPr>
        </p:nvSpPr>
        <p:spPr/>
        <p:txBody>
          <a:bodyPr>
            <a:normAutofit fontScale="90000"/>
          </a:bodyPr>
          <a:p>
            <a:r>
              <a:rPr altLang="en-US" lang="zh-CN"/>
              <a:t>共同价值观与目标</a:t>
            </a:r>
            <a:endParaRPr altLang="en-US" lang="zh-CN"/>
          </a:p>
        </p:txBody>
      </p:sp>
      <p:sp>
        <p:nvSpPr>
          <p:cNvPr id="1049262"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66"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共同价值观：双方在合作过程中应秉持的价值观，如诚信、创新、责任等</a:t>
            </a:r>
            <a:endParaRPr altLang="en-US" dirty="0" sz="2000" lang="zh-CN" spc="200">
              <a:solidFill>
                <a:schemeClr val="tx1">
                  <a:lumMod val="85000"/>
                  <a:lumOff val="15000"/>
                </a:schemeClr>
              </a:solidFill>
              <a:latin typeface="+mn-ea"/>
              <a:sym typeface="+mn-ea"/>
            </a:endParaRPr>
          </a:p>
        </p:txBody>
      </p:sp>
      <p:sp>
        <p:nvSpPr>
          <p:cNvPr id="1049268"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2"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共同目标：双方在合作中应共同追求的目标，如提高市场份额、提升品牌知名度等</a:t>
            </a:r>
            <a:endParaRPr altLang="en-US" dirty="0" sz="2000" lang="zh-CN" spc="200">
              <a:solidFill>
                <a:schemeClr val="tx1">
                  <a:lumMod val="85000"/>
                  <a:lumOff val="15000"/>
                </a:schemeClr>
              </a:solidFill>
              <a:latin typeface="+mn-ea"/>
              <a:sym typeface="+mn-ea"/>
            </a:endParaRPr>
          </a:p>
        </p:txBody>
      </p:sp>
      <p:sp>
        <p:nvSpPr>
          <p:cNvPr id="1049274"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6"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8"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合作原则：双方在合作中应遵循的原则，如公平、公正、透明等</a:t>
            </a:r>
            <a:endParaRPr altLang="en-US" dirty="0" sz="2000" lang="zh-CN" spc="200">
              <a:solidFill>
                <a:schemeClr val="tx1">
                  <a:lumMod val="85000"/>
                  <a:lumOff val="15000"/>
                </a:schemeClr>
              </a:solidFill>
              <a:latin typeface="+mn-ea"/>
              <a:sym typeface="+mn-ea"/>
            </a:endParaRPr>
          </a:p>
        </p:txBody>
      </p:sp>
      <p:sp>
        <p:nvSpPr>
          <p:cNvPr id="1049280"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2"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4"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合作计划：双方在合作中应制定具体的合作计划，包括合作内容、时间表、责任人等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8" name="标题 2"/>
          <p:cNvSpPr>
            <a:spLocks noGrp="1"/>
          </p:cNvSpPr>
          <p:nvPr>
            <p:ph type="title" idx="2"/>
          </p:nvPr>
        </p:nvSpPr>
        <p:spPr/>
        <p:txBody>
          <a:bodyPr>
            <a:normAutofit fontScale="90000"/>
          </a:bodyPr>
          <a:p>
            <a:r>
              <a:rPr altLang="en-US" lang="zh-CN"/>
              <a:t>资源互补与共享</a:t>
            </a:r>
            <a:endParaRPr altLang="en-US" lang="zh-CN"/>
          </a:p>
        </p:txBody>
      </p:sp>
      <p:sp>
        <p:nvSpPr>
          <p:cNvPr id="104932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协同效应：合作伙伴之间实现协同效应，包括产品研发、市场营销、生产制造等环节的协同，提高整体效率和效益。</a:t>
            </a:r>
            <a:endParaRPr altLang="zh-CN" dirty="0" lang="en-US">
              <a:solidFill>
                <a:schemeClr val="dk1">
                  <a:lumMod val="80000"/>
                  <a:lumOff val="20000"/>
                </a:schemeClr>
              </a:solidFill>
              <a:latin typeface="+mn-ea"/>
              <a:sym typeface="+mn-ea"/>
            </a:endParaRPr>
          </a:p>
        </p:txBody>
      </p:sp>
      <p:sp>
        <p:nvSpPr>
          <p:cNvPr id="104932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资源互补：合作伙伴各自拥有独特的资源和能力，通过合作实现资源共享和优势互补，提高整体竞争力。</a:t>
            </a:r>
            <a:endParaRPr altLang="en-US" dirty="0" lang="zh-CN">
              <a:solidFill>
                <a:schemeClr val="dk1">
                  <a:lumMod val="80000"/>
                  <a:lumOff val="20000"/>
                </a:schemeClr>
              </a:solidFill>
              <a:latin typeface="+mn-ea"/>
              <a:sym typeface="+mn-ea"/>
            </a:endParaRPr>
          </a:p>
        </p:txBody>
      </p:sp>
      <p:sp>
        <p:nvSpPr>
          <p:cNvPr id="104933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共享资源：合作伙伴共同投入资源，包括资金、技术、人才等，共同开发和利用资源，降低成本和风险。</a:t>
            </a:r>
            <a:endParaRPr altLang="en-US" dirty="0" lang="zh-CN">
              <a:solidFill>
                <a:schemeClr val="dk1">
                  <a:lumMod val="80000"/>
                  <a:lumOff val="20000"/>
                </a:schemeClr>
              </a:solidFill>
              <a:latin typeface="+mn-ea"/>
              <a:sym typeface="+mn-ea"/>
            </a:endParaRPr>
          </a:p>
        </p:txBody>
      </p:sp>
      <p:sp>
        <p:nvSpPr>
          <p:cNvPr id="104934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长期合作：建立长期稳定的合作伙伴关系，共同应对市场变化和挑战，实现可持续发展。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4" name="标题 2"/>
          <p:cNvSpPr>
            <a:spLocks noGrp="1"/>
          </p:cNvSpPr>
          <p:nvPr>
            <p:ph type="title" idx="2"/>
          </p:nvPr>
        </p:nvSpPr>
        <p:spPr/>
        <p:txBody>
          <a:bodyPr>
            <a:normAutofit fontScale="90000"/>
          </a:bodyPr>
          <a:p>
            <a:r>
              <a:rPr altLang="en-US" lang="zh-CN"/>
              <a:t>信任与沟通机制</a:t>
            </a:r>
            <a:endParaRPr altLang="en-US" lang="zh-CN"/>
          </a:p>
        </p:txBody>
      </p:sp>
      <p:sp>
        <p:nvSpPr>
          <p:cNvPr id="104938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建立互信：通过合作历史、共同价值观和目标建立信任关系</a:t>
            </a:r>
            <a:endParaRPr altLang="en-US" dirty="0" sz="2000" lang="zh-CN" spc="150">
              <a:solidFill>
                <a:schemeClr val="tx1">
                  <a:lumMod val="85000"/>
                  <a:lumOff val="15000"/>
                </a:schemeClr>
              </a:solidFill>
              <a:latin typeface="+mn-ea"/>
              <a:sym typeface="+mn-ea"/>
            </a:endParaRPr>
          </a:p>
        </p:txBody>
      </p:sp>
      <p:sp>
        <p:nvSpPr>
          <p:cNvPr id="104939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沟通渠道：建立有效的沟通渠道，包括定期会议、电话、电子邮件等</a:t>
            </a:r>
            <a:endParaRPr altLang="en-US" dirty="0" sz="2000" lang="zh-CN" spc="150">
              <a:solidFill>
                <a:schemeClr val="tx1">
                  <a:lumMod val="85000"/>
                  <a:lumOff val="15000"/>
                </a:schemeClr>
              </a:solidFill>
              <a:latin typeface="+mn-ea"/>
              <a:sym typeface="+mn-ea"/>
            </a:endParaRPr>
          </a:p>
        </p:txBody>
      </p:sp>
      <p:sp>
        <p:nvSpPr>
          <p:cNvPr id="104939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透明度：保持信息透明，及时分享合作进展和成果</a:t>
            </a:r>
            <a:endParaRPr altLang="en-US" dirty="0" sz="2000" lang="zh-CN" spc="150">
              <a:solidFill>
                <a:schemeClr val="tx1">
                  <a:lumMod val="85000"/>
                  <a:lumOff val="15000"/>
                </a:schemeClr>
              </a:solidFill>
              <a:latin typeface="+mn-ea"/>
              <a:sym typeface="+mn-ea"/>
            </a:endParaRPr>
          </a:p>
        </p:txBody>
      </p:sp>
      <p:sp>
        <p:nvSpPr>
          <p:cNvPr id="104940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解决争议：建立解决争议的机制，避免冲突对合作关系产生负面影响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2" name="标题 2"/>
          <p:cNvSpPr>
            <a:spLocks noGrp="1"/>
          </p:cNvSpPr>
          <p:nvPr>
            <p:ph type="title" idx="2"/>
          </p:nvPr>
        </p:nvSpPr>
        <p:spPr/>
        <p:txBody>
          <a:bodyPr>
            <a:normAutofit fontScale="90000"/>
          </a:bodyPr>
          <a:p>
            <a:r>
              <a:rPr altLang="en-US" lang="zh-CN"/>
              <a:t>合作成果的评估与反馈</a:t>
            </a:r>
            <a:endParaRPr altLang="en-US" lang="zh-CN"/>
          </a:p>
        </p:txBody>
      </p:sp>
      <p:sp>
        <p:nvSpPr>
          <p:cNvPr id="1049444"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6"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8"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0"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2"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9"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4"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6"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8"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1"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0"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3"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5"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2"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64"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66"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7"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8"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29"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0"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31"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4"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6"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8"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0" name="正文"/>
          <p:cNvSpPr txBox="1"/>
          <p:nvPr>
            <p:custDataLst>
              <p:tags r:id="rId26"/>
            </p:custDataLst>
          </p:nvPr>
        </p:nvSpPr>
        <p:spPr>
          <a:xfrm>
            <a:off x="608330" y="3760076"/>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评估标准：明确合作成果的评估标准，包括定量和定性的指标</a:t>
            </a:r>
            <a:endParaRPr altLang="en-US" dirty="0" sz="1200" lang="zh-CN" spc="150">
              <a:solidFill>
                <a:schemeClr val="tx1">
                  <a:lumMod val="65000"/>
                  <a:lumOff val="35000"/>
                </a:schemeClr>
              </a:solidFill>
              <a:latin typeface="+mn-ea"/>
              <a:sym typeface="+mn-ea"/>
            </a:endParaRPr>
          </a:p>
        </p:txBody>
      </p:sp>
      <p:sp>
        <p:nvSpPr>
          <p:cNvPr id="1049482"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激励措施：采取适当的激励措施，鼓励合作伙伴积极参与合作，共同推动项目进展</a:t>
            </a:r>
            <a:endParaRPr altLang="en-US" dirty="0" sz="1200" lang="zh-CN" spc="150">
              <a:solidFill>
                <a:schemeClr val="tx1">
                  <a:lumMod val="65000"/>
                  <a:lumOff val="35000"/>
                </a:schemeClr>
              </a:solidFill>
              <a:latin typeface="+mn-ea"/>
              <a:sym typeface="+mn-ea"/>
            </a:endParaRPr>
          </a:p>
        </p:txBody>
      </p:sp>
      <p:sp>
        <p:nvSpPr>
          <p:cNvPr id="1049484" name="正文"/>
          <p:cNvSpPr txBox="1"/>
          <p:nvPr>
            <p:custDataLst>
              <p:tags r:id="rId28"/>
            </p:custDataLst>
          </p:nvPr>
        </p:nvSpPr>
        <p:spPr>
          <a:xfrm>
            <a:off x="7063330" y="1636730"/>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持续改进：根据评估结果和反馈意见，持续改进合作伙伴关系，提高合作效果</a:t>
            </a:r>
            <a:endParaRPr altLang="en-US" dirty="0" sz="1200" lang="zh-CN" spc="150">
              <a:solidFill>
                <a:schemeClr val="tx1">
                  <a:lumMod val="65000"/>
                  <a:lumOff val="35000"/>
                </a:schemeClr>
              </a:solidFill>
              <a:latin typeface="+mn-ea"/>
              <a:sym typeface="+mn-ea"/>
            </a:endParaRPr>
          </a:p>
        </p:txBody>
      </p:sp>
      <p:sp>
        <p:nvSpPr>
          <p:cNvPr id="1049486" name="正文"/>
          <p:cNvSpPr txBox="1"/>
          <p:nvPr>
            <p:custDataLst>
              <p:tags r:id="rId29"/>
            </p:custDataLst>
          </p:nvPr>
        </p:nvSpPr>
        <p:spPr>
          <a:xfrm>
            <a:off x="2964336" y="1636730"/>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反馈机制：建立有效的反馈机制，及时收集合作伙伴的意见和建议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0" name="标题 1"/>
          <p:cNvSpPr>
            <a:spLocks noGrp="1"/>
          </p:cNvSpPr>
          <p:nvPr>
            <p:ph type="title" idx="2"/>
            <p:custDataLst>
              <p:tags r:id="rId1"/>
            </p:custDataLst>
          </p:nvPr>
        </p:nvSpPr>
        <p:spPr>
          <a:xfrm>
            <a:off x="1336040" y="1631315"/>
            <a:ext cx="5967095" cy="3479165"/>
          </a:xfrm>
        </p:spPr>
        <p:txBody>
          <a:bodyPr/>
          <a:p>
            <a:r>
              <a:rPr altLang="en-US" lang="zh-CN"/>
              <a:t>战略合作的具体形式</a:t>
            </a:r>
            <a:endParaRPr altLang="en-US" lang="zh-CN"/>
          </a:p>
        </p:txBody>
      </p:sp>
      <p:sp>
        <p:nvSpPr>
          <p:cNvPr id="104952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4" name="标题 2"/>
          <p:cNvSpPr>
            <a:spLocks noGrp="1"/>
          </p:cNvSpPr>
          <p:nvPr>
            <p:ph type="title" idx="2"/>
          </p:nvPr>
        </p:nvSpPr>
        <p:spPr/>
        <p:txBody>
          <a:bodyPr>
            <a:normAutofit fontScale="90000"/>
          </a:bodyPr>
          <a:p>
            <a:r>
              <a:rPr altLang="en-US" lang="zh-CN"/>
              <a:t>合资经营</a:t>
            </a:r>
            <a:endParaRPr altLang="en-US" lang="zh-CN"/>
          </a:p>
        </p:txBody>
      </p:sp>
      <p:sp>
        <p:nvSpPr>
          <p:cNvPr id="104958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合资经营的定义：合资经营是指两个或多个公司或企业合作创建新的公司或项目，共同分享资源、技术、市场等优势，以实现共同的目标和利益。</a:t>
            </a:r>
            <a:endParaRPr altLang="en-US" dirty="0" sz="1200" lang="zh-CN" spc="150">
              <a:solidFill>
                <a:schemeClr val="tx1">
                  <a:lumMod val="85000"/>
                  <a:lumOff val="15000"/>
                </a:schemeClr>
              </a:solidFill>
              <a:latin typeface="+mn-ea"/>
              <a:sym typeface="+mn-ea"/>
            </a:endParaRPr>
          </a:p>
        </p:txBody>
      </p:sp>
      <p:sp>
        <p:nvSpPr>
          <p:cNvPr id="104959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合资经营的优势：合资经营可以促进技术交流、市场拓展和资源共享，提高企业的竞争力和市场占有率。同时，合资经营还可以降低风险、提高资金利用效率，为企业创造更多的商业机会。</a:t>
            </a:r>
            <a:endParaRPr altLang="en-US" dirty="0" sz="1200" lang="zh-CN" spc="150">
              <a:solidFill>
                <a:schemeClr val="tx1">
                  <a:lumMod val="85000"/>
                  <a:lumOff val="15000"/>
                </a:schemeClr>
              </a:solidFill>
              <a:latin typeface="+mn-ea"/>
              <a:sym typeface="+mn-ea"/>
            </a:endParaRPr>
          </a:p>
        </p:txBody>
      </p:sp>
      <p:sp>
        <p:nvSpPr>
          <p:cNvPr id="104959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6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资经营的实践案例：许多企业在实践中采用了合资经营的方式，如汽车制造商与零部件供应商的合作、航空公司与旅游公司的合作等。这些企业通过合资经营实现了资源共享、技术交流和市场拓展，提高了企业的竞争力和市场占有率。</a:t>
            </a:r>
            <a:endParaRPr altLang="en-US" dirty="0" sz="2000" lang="zh-CN" spc="150">
              <a:solidFill>
                <a:schemeClr val="tx1">
                  <a:lumMod val="85000"/>
                  <a:lumOff val="15000"/>
                </a:schemeClr>
              </a:solidFill>
              <a:latin typeface="+mn-ea"/>
              <a:sym typeface="+mn-ea"/>
            </a:endParaRPr>
          </a:p>
        </p:txBody>
      </p:sp>
      <p:sp>
        <p:nvSpPr>
          <p:cNvPr id="104960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5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资经营的风险与挑战：虽然合资经营具有许多优势，但也存在一些风险和挑战。例如，合作方之间的文化差异、管理风格不同、市场变化等都可能对合资经营产生负面影响。因此，企业在选择合资经营时需要充分考虑各种因素，确保合作成功。</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2" name="标题 2"/>
          <p:cNvSpPr>
            <a:spLocks noGrp="1"/>
          </p:cNvSpPr>
          <p:nvPr>
            <p:ph type="title" idx="2"/>
          </p:nvPr>
        </p:nvSpPr>
        <p:spPr/>
        <p:txBody>
          <a:bodyPr>
            <a:normAutofit fontScale="90000"/>
          </a:bodyPr>
          <a:p>
            <a:r>
              <a:rPr altLang="en-US" lang="zh-CN"/>
              <a:t>技术合作</a:t>
            </a:r>
            <a:endParaRPr altLang="en-US" lang="zh-CN"/>
          </a:p>
        </p:txBody>
      </p:sp>
      <p:sp>
        <p:nvSpPr>
          <p:cNvPr id="104964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技术转让合作：一方将技术转让给另一方，实现技术共享</a:t>
            </a:r>
            <a:endParaRPr altLang="en-US" sz="1400" lang="zh-CN" spc="150">
              <a:solidFill>
                <a:schemeClr val="tx1"/>
              </a:solidFill>
              <a:effectLst/>
              <a:latin typeface="+mn-ea"/>
              <a:sym typeface="+mn-ea"/>
            </a:endParaRPr>
          </a:p>
        </p:txBody>
      </p:sp>
      <p:sp>
        <p:nvSpPr>
          <p:cNvPr id="104965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技术研发合作：共同研发新技术，提高产品竞争力</a:t>
            </a:r>
            <a:endParaRPr altLang="en-US" dirty="0" sz="1400" lang="zh-CN" spc="150">
              <a:solidFill>
                <a:schemeClr val="tx1"/>
              </a:solidFill>
              <a:effectLst/>
              <a:latin typeface="+mn-ea"/>
              <a:sym typeface="+mn-ea"/>
            </a:endParaRPr>
          </a:p>
        </p:txBody>
      </p:sp>
      <p:sp>
        <p:nvSpPr>
          <p:cNvPr id="104965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技术服务合作：一方为另一方提供技术支持和服务，提高生产效率</a:t>
            </a:r>
            <a:endParaRPr altLang="en-US" sz="1400" lang="zh-CN" spc="150">
              <a:solidFill>
                <a:schemeClr val="tx1"/>
              </a:solidFill>
              <a:effectLst/>
              <a:latin typeface="+mn-ea"/>
              <a:sym typeface="+mn-ea"/>
            </a:endParaRPr>
          </a:p>
        </p:txBody>
      </p:sp>
      <p:sp>
        <p:nvSpPr>
          <p:cNvPr id="104965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技术联盟合作：多个企业共同建立技术联盟，共同研发新技术，共享技术成果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2" name="标题 2"/>
          <p:cNvSpPr>
            <a:spLocks noGrp="1"/>
          </p:cNvSpPr>
          <p:nvPr>
            <p:ph type="title" idx="2"/>
          </p:nvPr>
        </p:nvSpPr>
        <p:spPr/>
        <p:txBody>
          <a:bodyPr>
            <a:normAutofit fontScale="90000"/>
          </a:bodyPr>
          <a:p>
            <a:r>
              <a:rPr altLang="en-US" lang="zh-CN"/>
              <a:t>市场合作</a:t>
            </a:r>
            <a:endParaRPr altLang="en-US" lang="zh-CN"/>
          </a:p>
        </p:txBody>
      </p:sp>
      <p:sp>
        <p:nvSpPr>
          <p:cNvPr id="104969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8"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共同开发新产品或服务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4"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共享销售渠道和资源</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0"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联合推广和宣传</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6"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建立长期稳定的合作关系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0" name="标题 2"/>
          <p:cNvSpPr>
            <a:spLocks noGrp="1"/>
          </p:cNvSpPr>
          <p:nvPr>
            <p:ph type="title" idx="2"/>
          </p:nvPr>
        </p:nvSpPr>
        <p:spPr/>
        <p:txBody>
          <a:bodyPr>
            <a:normAutofit fontScale="90000"/>
          </a:bodyPr>
          <a:p>
            <a:r>
              <a:rPr altLang="en-US" lang="zh-CN"/>
              <a:t>供应链整合</a:t>
            </a:r>
            <a:endParaRPr altLang="en-US" lang="zh-CN"/>
          </a:p>
        </p:txBody>
      </p:sp>
      <p:sp>
        <p:nvSpPr>
          <p:cNvPr id="104975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具体措施：建立统一的信息化平台，实现信息的实时共享；优化物流配送网络，提高配送效率；加强供应商管理，建立稳定的合作关系</a:t>
            </a:r>
            <a:endParaRPr altLang="en-US" dirty="0" sz="2400" lang="zh-CN">
              <a:latin typeface="+mn-ea"/>
              <a:ea typeface="+mn-ea"/>
            </a:endParaRPr>
          </a:p>
        </p:txBody>
      </p:sp>
      <p:sp>
        <p:nvSpPr>
          <p:cNvPr id="104977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意义：有助于企业更好地应对市场变化，提高产品质量和服务水平，增强企业的核心竞争力</a:t>
            </a:r>
            <a:endParaRPr altLang="en-US" dirty="0" sz="2400" lang="zh-CN">
              <a:latin typeface="+mn-ea"/>
              <a:ea typeface="+mn-ea"/>
            </a:endParaRPr>
          </a:p>
        </p:txBody>
      </p:sp>
      <p:sp>
        <p:nvSpPr>
          <p:cNvPr id="104977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定义：将供应链上的各个环节、各个企业紧密地连接起来，实现信息的共享和协同工作</a:t>
            </a:r>
            <a:endParaRPr altLang="en-US" dirty="0" sz="2400" lang="zh-CN">
              <a:latin typeface="+mn-ea"/>
              <a:ea typeface="+mn-ea"/>
            </a:endParaRPr>
          </a:p>
        </p:txBody>
      </p:sp>
      <p:sp>
        <p:nvSpPr>
          <p:cNvPr id="104977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目的：提高供应链的效率和灵活性，降低成本，增强整个供应链的竞争力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8" name="标题 1"/>
          <p:cNvSpPr>
            <a:spLocks noGrp="1"/>
          </p:cNvSpPr>
          <p:nvPr>
            <p:ph type="title" idx="2"/>
            <p:custDataLst>
              <p:tags r:id="rId1"/>
            </p:custDataLst>
          </p:nvPr>
        </p:nvSpPr>
        <p:spPr>
          <a:xfrm>
            <a:off x="1336040" y="1631315"/>
            <a:ext cx="5967095" cy="3479165"/>
          </a:xfrm>
        </p:spPr>
        <p:txBody>
          <a:bodyPr/>
          <a:p>
            <a:r>
              <a:rPr altLang="en-US" lang="zh-CN"/>
              <a:t>合作伙伴选择的考量因素</a:t>
            </a:r>
            <a:endParaRPr altLang="en-US" lang="zh-CN"/>
          </a:p>
        </p:txBody>
      </p:sp>
      <p:sp>
        <p:nvSpPr>
          <p:cNvPr id="104981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2" name="标题 2"/>
          <p:cNvSpPr>
            <a:spLocks noGrp="1"/>
          </p:cNvSpPr>
          <p:nvPr>
            <p:ph type="title" idx="2"/>
          </p:nvPr>
        </p:nvSpPr>
        <p:spPr/>
        <p:txBody>
          <a:bodyPr>
            <a:normAutofit fontScale="90000"/>
          </a:bodyPr>
          <a:p>
            <a:r>
              <a:rPr altLang="en-US" lang="zh-CN"/>
              <a:t>专业能力与技术水平</a:t>
            </a:r>
            <a:endParaRPr altLang="en-US" lang="zh-CN"/>
          </a:p>
        </p:txBody>
      </p:sp>
      <p:sp>
        <p:nvSpPr>
          <p:cNvPr id="104987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合作伙伴的专业能力是否符合项目需求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技术水平是否达到行业标准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是否有过类似项目的成功经验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9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9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是否能够提供技术支持和培训服务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0" name="标题 2"/>
          <p:cNvSpPr>
            <a:spLocks noGrp="1"/>
          </p:cNvSpPr>
          <p:nvPr>
            <p:ph type="title" idx="2"/>
          </p:nvPr>
        </p:nvSpPr>
        <p:spPr/>
        <p:txBody>
          <a:bodyPr>
            <a:normAutofit fontScale="90000"/>
          </a:bodyPr>
          <a:p>
            <a:r>
              <a:rPr altLang="en-US" lang="zh-CN"/>
              <a:t>品牌影响力与信誉度</a:t>
            </a:r>
            <a:endParaRPr altLang="en-US" lang="zh-CN"/>
          </a:p>
        </p:txBody>
      </p:sp>
      <p:sp>
        <p:nvSpPr>
          <p:cNvPr id="104993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行业地位：合作伙伴在行业中的地位和影响力，如市场份额、技术实力等，可以为企业带来更多的资源和支持。</a:t>
            </a:r>
            <a:endParaRPr altLang="zh-CN" dirty="0" lang="en-US">
              <a:solidFill>
                <a:schemeClr val="dk1">
                  <a:lumMod val="80000"/>
                  <a:lumOff val="20000"/>
                </a:schemeClr>
              </a:solidFill>
              <a:latin typeface="+mn-ea"/>
              <a:sym typeface="+mn-ea"/>
            </a:endParaRPr>
          </a:p>
        </p:txBody>
      </p:sp>
      <p:sp>
        <p:nvSpPr>
          <p:cNvPr id="104994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品牌影响力：合作伙伴的品牌知名度、美誉度和忠诚度对企业的战略合作与合作伙伴关系构建具有重要影响。</a:t>
            </a:r>
            <a:endParaRPr altLang="en-US" dirty="0" lang="zh-CN">
              <a:solidFill>
                <a:schemeClr val="dk1">
                  <a:lumMod val="80000"/>
                  <a:lumOff val="20000"/>
                </a:schemeClr>
              </a:solidFill>
              <a:latin typeface="+mn-ea"/>
              <a:sym typeface="+mn-ea"/>
            </a:endParaRPr>
          </a:p>
        </p:txBody>
      </p:sp>
      <p:sp>
        <p:nvSpPr>
          <p:cNvPr id="104994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信誉度：合作伙伴的信誉度是评估其可靠性和稳定性的关键因素，包括合同履行能力、产品质量和服务质量等方面。</a:t>
            </a:r>
            <a:endParaRPr altLang="en-US" dirty="0" lang="zh-CN">
              <a:solidFill>
                <a:schemeClr val="dk1">
                  <a:lumMod val="80000"/>
                  <a:lumOff val="20000"/>
                </a:schemeClr>
              </a:solidFill>
              <a:latin typeface="+mn-ea"/>
              <a:sym typeface="+mn-ea"/>
            </a:endParaRPr>
          </a:p>
        </p:txBody>
      </p:sp>
      <p:sp>
        <p:nvSpPr>
          <p:cNvPr id="104995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合作历史：与合作伙伴之间的合作历史和经验，可以评估其合作意愿和合作能力，以及双方之间的信任和默契程度。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6" name="标题 2"/>
          <p:cNvSpPr>
            <a:spLocks noGrp="1"/>
          </p:cNvSpPr>
          <p:nvPr>
            <p:ph type="title" idx="2"/>
          </p:nvPr>
        </p:nvSpPr>
        <p:spPr/>
        <p:txBody>
          <a:bodyPr>
            <a:normAutofit fontScale="90000"/>
          </a:bodyPr>
          <a:p>
            <a:r>
              <a:rPr altLang="en-US" lang="zh-CN"/>
              <a:t>市场规模与潜力</a:t>
            </a:r>
            <a:endParaRPr altLang="en-US" lang="zh-CN"/>
          </a:p>
        </p:txBody>
      </p:sp>
      <p:sp>
        <p:nvSpPr>
          <p:cNvPr id="104999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市场份额：了解潜在合作伙伴在市场中的份额和竞争地位</a:t>
            </a:r>
            <a:endParaRPr altLang="en-US" sz="1400" lang="zh-CN" spc="150">
              <a:solidFill>
                <a:schemeClr val="tx1"/>
              </a:solidFill>
              <a:effectLst/>
              <a:latin typeface="+mn-ea"/>
              <a:sym typeface="+mn-ea"/>
            </a:endParaRPr>
          </a:p>
        </p:txBody>
      </p:sp>
      <p:sp>
        <p:nvSpPr>
          <p:cNvPr id="105000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市场规模：评估潜在合作伙伴的市场规模和增长潜力</a:t>
            </a:r>
            <a:endParaRPr altLang="en-US" dirty="0" sz="1400" lang="zh-CN" spc="150">
              <a:solidFill>
                <a:schemeClr val="tx1"/>
              </a:solidFill>
              <a:effectLst/>
              <a:latin typeface="+mn-ea"/>
              <a:sym typeface="+mn-ea"/>
            </a:endParaRPr>
          </a:p>
        </p:txBody>
      </p:sp>
      <p:sp>
        <p:nvSpPr>
          <p:cNvPr id="105001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市场增长：分析潜在市场的增长趋势和未来发展前景</a:t>
            </a:r>
            <a:endParaRPr altLang="en-US" sz="1400" lang="zh-CN" spc="150">
              <a:solidFill>
                <a:schemeClr val="tx1"/>
              </a:solidFill>
              <a:effectLst/>
              <a:latin typeface="+mn-ea"/>
              <a:sym typeface="+mn-ea"/>
            </a:endParaRPr>
          </a:p>
        </p:txBody>
      </p:sp>
      <p:sp>
        <p:nvSpPr>
          <p:cNvPr id="105001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行业趋势：考察潜在合作伙伴所在行业的趋势和发展方向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6" name="标题 2"/>
          <p:cNvSpPr>
            <a:spLocks noGrp="1"/>
          </p:cNvSpPr>
          <p:nvPr>
            <p:ph type="title" idx="2"/>
          </p:nvPr>
        </p:nvSpPr>
        <p:spPr/>
        <p:txBody>
          <a:bodyPr>
            <a:normAutofit fontScale="90000"/>
          </a:bodyPr>
          <a:p>
            <a:r>
              <a:rPr altLang="en-US" lang="zh-CN"/>
              <a:t>合作历史与文化契合度</a:t>
            </a:r>
            <a:endParaRPr altLang="en-US" lang="zh-CN"/>
          </a:p>
        </p:txBody>
      </p:sp>
      <p:sp>
        <p:nvSpPr>
          <p:cNvPr id="105004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合作历史：考察合作伙伴过去的表现和合作经验</a:t>
            </a:r>
            <a:endParaRPr altLang="en-US" dirty="0" sz="2000" lang="zh-CN" spc="150">
              <a:solidFill>
                <a:schemeClr val="tx1">
                  <a:lumMod val="75000"/>
                  <a:lumOff val="25000"/>
                </a:schemeClr>
              </a:solidFill>
              <a:latin typeface="+mn-ea"/>
              <a:sym typeface="+mn-ea"/>
            </a:endParaRPr>
          </a:p>
        </p:txBody>
      </p:sp>
      <p:sp>
        <p:nvSpPr>
          <p:cNvPr id="105005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文化契合度：评估双方企业文化的相似性和兼容性</a:t>
            </a:r>
            <a:endParaRPr altLang="en-US" dirty="0" sz="2000" lang="zh-CN" spc="150">
              <a:solidFill>
                <a:schemeClr val="tx1">
                  <a:lumMod val="75000"/>
                  <a:lumOff val="25000"/>
                </a:schemeClr>
              </a:solidFill>
              <a:latin typeface="+mn-ea"/>
              <a:sym typeface="+mn-ea"/>
            </a:endParaRPr>
          </a:p>
        </p:txBody>
      </p:sp>
      <p:sp>
        <p:nvSpPr>
          <p:cNvPr id="105005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合作价值观：考察双方是否具有相似的价值观和理念</a:t>
            </a:r>
            <a:endParaRPr altLang="en-US" dirty="0" sz="2000" lang="zh-CN" spc="150">
              <a:solidFill>
                <a:schemeClr val="tx1">
                  <a:lumMod val="75000"/>
                  <a:lumOff val="25000"/>
                </a:schemeClr>
              </a:solidFill>
              <a:latin typeface="+mn-ea"/>
              <a:sym typeface="+mn-ea"/>
            </a:endParaRPr>
          </a:p>
        </p:txBody>
      </p:sp>
      <p:sp>
        <p:nvSpPr>
          <p:cNvPr id="105006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合作目标：明确双方的合作目标和期望，确保一致性</a:t>
            </a:r>
            <a:endParaRPr altLang="en-US" dirty="0" sz="2000" lang="zh-CN" spc="150">
              <a:solidFill>
                <a:schemeClr val="tx1">
                  <a:lumMod val="75000"/>
                  <a:lumOff val="25000"/>
                </a:schemeClr>
              </a:solidFill>
              <a:latin typeface="+mn-ea"/>
              <a:sym typeface="+mn-ea"/>
            </a:endParaRPr>
          </a:p>
        </p:txBody>
      </p:sp>
      <p:sp>
        <p:nvSpPr>
          <p:cNvPr id="105007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4" name="标题 1"/>
          <p:cNvSpPr>
            <a:spLocks noGrp="1"/>
          </p:cNvSpPr>
          <p:nvPr>
            <p:ph type="title" idx="2"/>
            <p:custDataLst>
              <p:tags r:id="rId1"/>
            </p:custDataLst>
          </p:nvPr>
        </p:nvSpPr>
        <p:spPr>
          <a:xfrm>
            <a:off x="1336040" y="1631315"/>
            <a:ext cx="5967095" cy="3479165"/>
          </a:xfrm>
        </p:spPr>
        <p:txBody>
          <a:bodyPr/>
          <a:p>
            <a:r>
              <a:rPr altLang="en-US" lang="zh-CN"/>
              <a:t>战略合作与合作伙伴关系构建的挑战与对策</a:t>
            </a:r>
            <a:endParaRPr altLang="en-US" lang="zh-CN"/>
          </a:p>
        </p:txBody>
      </p:sp>
      <p:sp>
        <p:nvSpPr>
          <p:cNvPr id="1050106"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8" name="标题 2"/>
          <p:cNvSpPr>
            <a:spLocks noGrp="1"/>
          </p:cNvSpPr>
          <p:nvPr>
            <p:ph type="title" idx="2"/>
          </p:nvPr>
        </p:nvSpPr>
        <p:spPr/>
        <p:txBody>
          <a:bodyPr>
            <a:normAutofit fontScale="90000"/>
          </a:bodyPr>
          <a:p>
            <a:r>
              <a:rPr altLang="en-US" lang="zh-CN"/>
              <a:t>文化差异与融合</a:t>
            </a:r>
            <a:endParaRPr altLang="en-US" lang="zh-CN"/>
          </a:p>
        </p:txBody>
      </p:sp>
      <p:sp>
        <p:nvSpPr>
          <p:cNvPr id="1050170" name="正文"/>
          <p:cNvSpPr txBox="1"/>
          <p:nvPr>
            <p:custDataLst>
              <p:tags r:id="rId1"/>
            </p:custDataLst>
          </p:nvPr>
        </p:nvSpPr>
        <p:spPr>
          <a:xfrm>
            <a:off x="2809086" y="1964404"/>
            <a:ext cx="6566803" cy="59915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50172" name="标题"/>
          <p:cNvSpPr txBox="1"/>
          <p:nvPr>
            <p:custDataLst>
              <p:tags r:id="rId2"/>
            </p:custDataLst>
          </p:nvPr>
        </p:nvSpPr>
        <p:spPr>
          <a:xfrm>
            <a:off x="2809761" y="1452880"/>
            <a:ext cx="6566803" cy="446354"/>
          </a:xfrm>
          <a:prstGeom prst="rect"/>
          <a:noFill/>
        </p:spPr>
        <p:txBody>
          <a:bodyPr anchor="b" bIns="0" lIns="0" rIns="0" rtlCol="0" tIns="0" wrap="square">
            <a:normAutofit fontScale="65000" lnSpcReduction="10000"/>
          </a:bodyPr>
          <a:p>
            <a:r>
              <a:rPr altLang="en-US" b="1" dirty="0" sz="2000" lang="zh-CN" spc="300">
                <a:solidFill>
                  <a:schemeClr val="tx1">
                    <a:lumMod val="85000"/>
                    <a:lumOff val="15000"/>
                  </a:schemeClr>
                </a:solidFill>
                <a:latin typeface="+mj-ea"/>
                <a:ea typeface="+mj-ea"/>
              </a:rPr>
              <a:t>文化差异对企业合作的影响：不同文化背景下的企业，在价值观、思维方式、行为准则等方面存在差异，可能导致合作中的误解和冲突。 </a:t>
            </a:r>
            <a:endParaRPr altLang="en-US" b="1" dirty="0" sz="2000" lang="zh-CN" spc="300">
              <a:solidFill>
                <a:schemeClr val="tx1">
                  <a:lumMod val="85000"/>
                  <a:lumOff val="15000"/>
                </a:schemeClr>
              </a:solidFill>
              <a:latin typeface="+mj-ea"/>
              <a:ea typeface="+mj-ea"/>
            </a:endParaRPr>
          </a:p>
        </p:txBody>
      </p:sp>
      <p:sp>
        <p:nvSpPr>
          <p:cNvPr id="1050174" name="标题"/>
          <p:cNvSpPr txBox="1"/>
          <p:nvPr>
            <p:custDataLst>
              <p:tags r:id="rId3"/>
            </p:custDataLst>
          </p:nvPr>
        </p:nvSpPr>
        <p:spPr>
          <a:xfrm>
            <a:off x="2809761" y="5118574"/>
            <a:ext cx="6566803" cy="446354"/>
          </a:xfrm>
          <a:prstGeom prst="rect"/>
          <a:noFill/>
        </p:spPr>
        <p:txBody>
          <a:bodyPr anchor="b" bIns="0" lIns="0" rIns="0" rtlCol="0" tIns="0" wrap="square">
            <a:normAutofit fontScale="65000" lnSpcReduction="10000"/>
          </a:bodyPr>
          <a:p>
            <a:r>
              <a:rPr altLang="en-US" b="1" dirty="0" sz="2000" lang="zh-CN" spc="300">
                <a:solidFill>
                  <a:schemeClr val="tx1">
                    <a:lumMod val="85000"/>
                    <a:lumOff val="15000"/>
                  </a:schemeClr>
                </a:solidFill>
                <a:latin typeface="+mj-ea"/>
                <a:ea typeface="+mj-ea"/>
              </a:rPr>
              <a:t>文化融合的实践案例：介绍一些企业在合作过程中成功实现文化融合的案例，总结其经验教训，为其他企业提供借鉴和参考。</a:t>
            </a:r>
            <a:endParaRPr altLang="en-US" b="1" dirty="0" sz="2000" lang="zh-CN" spc="300">
              <a:solidFill>
                <a:schemeClr val="tx1">
                  <a:lumMod val="85000"/>
                  <a:lumOff val="15000"/>
                </a:schemeClr>
              </a:solidFill>
              <a:latin typeface="+mj-ea"/>
              <a:ea typeface="+mj-ea"/>
            </a:endParaRPr>
          </a:p>
        </p:txBody>
      </p:sp>
      <p:sp>
        <p:nvSpPr>
          <p:cNvPr id="1050176" name="正文"/>
          <p:cNvSpPr txBox="1"/>
          <p:nvPr>
            <p:custDataLst>
              <p:tags r:id="rId4"/>
            </p:custDataLst>
          </p:nvPr>
        </p:nvSpPr>
        <p:spPr>
          <a:xfrm>
            <a:off x="2809761" y="5630098"/>
            <a:ext cx="6566803" cy="59915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50178" name="正文"/>
          <p:cNvSpPr txBox="1"/>
          <p:nvPr>
            <p:custDataLst>
              <p:tags r:id="rId5"/>
            </p:custDataLst>
          </p:nvPr>
        </p:nvSpPr>
        <p:spPr>
          <a:xfrm>
            <a:off x="2809761" y="3185852"/>
            <a:ext cx="6566803" cy="59915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50180" name="标题"/>
          <p:cNvSpPr txBox="1"/>
          <p:nvPr>
            <p:custDataLst>
              <p:tags r:id="rId6"/>
            </p:custDataLst>
          </p:nvPr>
        </p:nvSpPr>
        <p:spPr>
          <a:xfrm>
            <a:off x="2810436" y="2675003"/>
            <a:ext cx="6566803" cy="446354"/>
          </a:xfrm>
          <a:prstGeom prst="rect"/>
          <a:noFill/>
        </p:spPr>
        <p:txBody>
          <a:bodyPr anchor="b" bIns="0" lIns="0" rIns="0" rtlCol="0" tIns="0" wrap="square">
            <a:normAutofit fontScale="65000" lnSpcReduction="10000"/>
          </a:bodyPr>
          <a:p>
            <a:r>
              <a:rPr altLang="en-US" b="1" dirty="0" sz="2000" lang="zh-CN" spc="300">
                <a:solidFill>
                  <a:schemeClr val="tx1">
                    <a:lumMod val="85000"/>
                    <a:lumOff val="15000"/>
                  </a:schemeClr>
                </a:solidFill>
                <a:latin typeface="+mj-ea"/>
                <a:ea typeface="+mj-ea"/>
              </a:rPr>
              <a:t>文化融合的必要性：为了实现长期稳定的合作关系，企业需要积极推动文化融合，促进不同文化之间的理解和沟通。 </a:t>
            </a:r>
            <a:endParaRPr altLang="en-US" b="1" dirty="0" sz="2000" lang="zh-CN" spc="300">
              <a:solidFill>
                <a:schemeClr val="tx1">
                  <a:lumMod val="85000"/>
                  <a:lumOff val="15000"/>
                </a:schemeClr>
              </a:solidFill>
              <a:latin typeface="+mj-ea"/>
              <a:ea typeface="+mj-ea"/>
            </a:endParaRPr>
          </a:p>
        </p:txBody>
      </p:sp>
      <p:sp>
        <p:nvSpPr>
          <p:cNvPr id="1050182" name="标题"/>
          <p:cNvSpPr txBox="1"/>
          <p:nvPr>
            <p:custDataLst>
              <p:tags r:id="rId7"/>
            </p:custDataLst>
          </p:nvPr>
        </p:nvSpPr>
        <p:spPr>
          <a:xfrm>
            <a:off x="2810436" y="3896451"/>
            <a:ext cx="6566803" cy="446354"/>
          </a:xfrm>
          <a:prstGeom prst="rect"/>
          <a:noFill/>
        </p:spPr>
        <p:txBody>
          <a:bodyPr anchor="b" bIns="0" lIns="0" rIns="0" rtlCol="0" tIns="0" wrap="square">
            <a:normAutofit fontScale="65000" lnSpcReduction="10000"/>
          </a:bodyPr>
          <a:p>
            <a:r>
              <a:rPr altLang="en-US" b="1" dirty="0" sz="2000" lang="zh-CN" spc="300">
                <a:solidFill>
                  <a:schemeClr val="tx1">
                    <a:lumMod val="85000"/>
                    <a:lumOff val="15000"/>
                  </a:schemeClr>
                </a:solidFill>
                <a:latin typeface="+mj-ea"/>
                <a:ea typeface="+mj-ea"/>
              </a:rPr>
              <a:t>文化融合的策略：通过培训、交流、学习等方式，增进对不同文化的了解和认识，培养跨文化沟通能力，促进文化融合。 </a:t>
            </a:r>
            <a:endParaRPr altLang="en-US" b="1" dirty="0" sz="2000" lang="zh-CN" spc="300">
              <a:solidFill>
                <a:schemeClr val="tx1">
                  <a:lumMod val="85000"/>
                  <a:lumOff val="15000"/>
                </a:schemeClr>
              </a:solidFill>
              <a:latin typeface="+mj-ea"/>
              <a:ea typeface="+mj-ea"/>
            </a:endParaRPr>
          </a:p>
        </p:txBody>
      </p:sp>
      <p:sp>
        <p:nvSpPr>
          <p:cNvPr id="1050184" name="正文"/>
          <p:cNvSpPr txBox="1"/>
          <p:nvPr>
            <p:custDataLst>
              <p:tags r:id="rId8"/>
            </p:custDataLst>
          </p:nvPr>
        </p:nvSpPr>
        <p:spPr>
          <a:xfrm>
            <a:off x="2809761" y="4407975"/>
            <a:ext cx="6566803" cy="59915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18" name="标题 2"/>
          <p:cNvSpPr>
            <a:spLocks noGrp="1"/>
          </p:cNvSpPr>
          <p:nvPr>
            <p:ph type="title" idx="2"/>
          </p:nvPr>
        </p:nvSpPr>
        <p:spPr/>
        <p:txBody>
          <a:bodyPr>
            <a:normAutofit fontScale="90000"/>
          </a:bodyPr>
          <a:p>
            <a:r>
              <a:rPr altLang="en-US" lang="zh-CN"/>
              <a:t>利益分配与冲突解决</a:t>
            </a:r>
            <a:endParaRPr altLang="en-US" lang="zh-CN"/>
          </a:p>
        </p:txBody>
      </p:sp>
      <p:sp>
        <p:nvSpPr>
          <p:cNvPr id="1050220"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2"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24"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6"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28"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0"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2"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4"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36"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沟通与协商：加强沟通与协商，达成共识，减少冲突</a:t>
            </a:r>
            <a:endParaRPr altLang="en-US" dirty="0" sz="2400" lang="zh-CN">
              <a:latin typeface="+mn-ea"/>
              <a:ea typeface="+mn-ea"/>
            </a:endParaRPr>
          </a:p>
        </p:txBody>
      </p:sp>
      <p:sp>
        <p:nvSpPr>
          <p:cNvPr id="1050238"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合同约束力：通过合同约束力，明确各方权益和义务，确保合作顺利进行</a:t>
            </a:r>
            <a:endParaRPr altLang="en-US" dirty="0" sz="2400" lang="zh-CN">
              <a:latin typeface="+mn-ea"/>
              <a:ea typeface="+mn-ea"/>
            </a:endParaRPr>
          </a:p>
        </p:txBody>
      </p:sp>
      <p:sp>
        <p:nvSpPr>
          <p:cNvPr id="1050240"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利益分配问题：合作伙伴之间的利益分配不均或存在矛盾</a:t>
            </a:r>
            <a:endParaRPr altLang="en-US" dirty="0" sz="2400" lang="zh-CN">
              <a:latin typeface="+mn-ea"/>
              <a:ea typeface="+mn-ea"/>
            </a:endParaRPr>
          </a:p>
        </p:txBody>
      </p:sp>
      <p:sp>
        <p:nvSpPr>
          <p:cNvPr id="1050242"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冲突解决机制：建立有效的冲突解决机制，促进合作顺利进行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76" name="标题 2"/>
          <p:cNvSpPr>
            <a:spLocks noGrp="1"/>
          </p:cNvSpPr>
          <p:nvPr>
            <p:ph type="title" idx="2"/>
          </p:nvPr>
        </p:nvSpPr>
        <p:spPr/>
        <p:txBody>
          <a:bodyPr>
            <a:normAutofit fontScale="90000"/>
          </a:bodyPr>
          <a:p>
            <a:r>
              <a:rPr altLang="en-US" lang="zh-CN"/>
              <a:t>风险识别与应对策略</a:t>
            </a:r>
            <a:endParaRPr altLang="en-US" lang="zh-CN"/>
          </a:p>
        </p:txBody>
      </p:sp>
      <p:sp>
        <p:nvSpPr>
          <p:cNvPr id="105027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合作伙伴选择：识别潜在风险，评估合作伙伴的信誉和能力</a:t>
            </a:r>
            <a:endParaRPr altLang="en-US" dirty="0" sz="2000" lang="zh-CN" spc="150">
              <a:solidFill>
                <a:schemeClr val="tx1">
                  <a:lumMod val="85000"/>
                  <a:lumOff val="15000"/>
                </a:schemeClr>
              </a:solidFill>
              <a:latin typeface="+mn-ea"/>
              <a:sym typeface="+mn-ea"/>
            </a:endParaRPr>
          </a:p>
        </p:txBody>
      </p:sp>
      <p:sp>
        <p:nvSpPr>
          <p:cNvPr id="105028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合同条款：明确合作范围、期限、权利和义务，避免合同纠纷</a:t>
            </a:r>
            <a:endParaRPr altLang="en-US" dirty="0" sz="2000" lang="zh-CN" spc="150">
              <a:solidFill>
                <a:schemeClr val="tx1">
                  <a:lumMod val="85000"/>
                  <a:lumOff val="15000"/>
                </a:schemeClr>
              </a:solidFill>
              <a:latin typeface="+mn-ea"/>
              <a:sym typeface="+mn-ea"/>
            </a:endParaRPr>
          </a:p>
        </p:txBody>
      </p:sp>
      <p:sp>
        <p:nvSpPr>
          <p:cNvPr id="105029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风险监控：建立风险监控机制，及时发现和应对潜在风险</a:t>
            </a:r>
            <a:endParaRPr altLang="en-US" dirty="0" sz="2000" lang="zh-CN" spc="150">
              <a:solidFill>
                <a:schemeClr val="tx1">
                  <a:lumMod val="85000"/>
                  <a:lumOff val="15000"/>
                </a:schemeClr>
              </a:solidFill>
              <a:latin typeface="+mn-ea"/>
              <a:sym typeface="+mn-ea"/>
            </a:endParaRPr>
          </a:p>
        </p:txBody>
      </p:sp>
      <p:sp>
        <p:nvSpPr>
          <p:cNvPr id="105029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应对策略：制定应对策略，包括风险规避、转移和减轻等措施</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34" name="标题 2"/>
          <p:cNvSpPr>
            <a:spLocks noGrp="1"/>
          </p:cNvSpPr>
          <p:nvPr>
            <p:ph type="title" idx="2"/>
          </p:nvPr>
        </p:nvSpPr>
        <p:spPr/>
        <p:txBody>
          <a:bodyPr>
            <a:normAutofit fontScale="90000"/>
          </a:bodyPr>
          <a:p>
            <a:r>
              <a:rPr altLang="en-US" lang="zh-CN"/>
              <a:t>持续改进与创新思维</a:t>
            </a:r>
            <a:endParaRPr altLang="en-US" lang="zh-CN"/>
          </a:p>
        </p:txBody>
      </p:sp>
      <p:sp>
        <p:nvSpPr>
          <p:cNvPr id="1050336"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8"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40"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挑战：合作伙伴之间的沟通不畅、合作模式不够灵活、缺乏创新思维</a:t>
            </a:r>
            <a:endParaRPr altLang="en-US" dirty="0" sz="2000" lang="zh-CN" spc="200">
              <a:solidFill>
                <a:schemeClr val="tx1">
                  <a:lumMod val="85000"/>
                  <a:lumOff val="15000"/>
                </a:schemeClr>
              </a:solidFill>
              <a:latin typeface="+mn-ea"/>
              <a:sym typeface="+mn-ea"/>
            </a:endParaRPr>
          </a:p>
        </p:txBody>
      </p:sp>
      <p:sp>
        <p:nvSpPr>
          <p:cNvPr id="1050342"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4"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6"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对策：建立有效的沟通机制、灵活调整合作模式、鼓励创新思维、加强团队建设</a:t>
            </a:r>
            <a:endParaRPr altLang="en-US" dirty="0" sz="2000" lang="zh-CN" spc="200">
              <a:solidFill>
                <a:schemeClr val="tx1">
                  <a:lumMod val="85000"/>
                  <a:lumOff val="15000"/>
                </a:schemeClr>
              </a:solidFill>
              <a:latin typeface="+mn-ea"/>
              <a:sym typeface="+mn-ea"/>
            </a:endParaRPr>
          </a:p>
        </p:txBody>
      </p:sp>
      <p:sp>
        <p:nvSpPr>
          <p:cNvPr id="1050348"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0"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2"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持续改进：不断寻求改进机会、优化合作流程、提高合作效率</a:t>
            </a:r>
            <a:endParaRPr altLang="en-US" dirty="0" sz="2000" lang="zh-CN" spc="200">
              <a:solidFill>
                <a:schemeClr val="tx1">
                  <a:lumMod val="85000"/>
                  <a:lumOff val="15000"/>
                </a:schemeClr>
              </a:solidFill>
              <a:latin typeface="+mn-ea"/>
              <a:sym typeface="+mn-ea"/>
            </a:endParaRPr>
          </a:p>
        </p:txBody>
      </p:sp>
      <p:sp>
        <p:nvSpPr>
          <p:cNvPr id="1050354"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6"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8"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创新思维：鼓励团队成员提出新想法、探索新的合作模式、推动企业持续发展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92" name="标题 1"/>
          <p:cNvSpPr>
            <a:spLocks noGrp="1"/>
          </p:cNvSpPr>
          <p:nvPr>
            <p:ph type="title" idx="2"/>
            <p:custDataLst>
              <p:tags r:id="rId1"/>
            </p:custDataLst>
          </p:nvPr>
        </p:nvSpPr>
        <p:spPr>
          <a:xfrm>
            <a:off x="1336040" y="1631315"/>
            <a:ext cx="5967095" cy="3479165"/>
          </a:xfrm>
        </p:spPr>
        <p:txBody>
          <a:bodyPr/>
          <a:p>
            <a:r>
              <a:rPr altLang="en-US" lang="zh-CN"/>
              <a:t>未来展望与建议</a:t>
            </a:r>
            <a:endParaRPr altLang="en-US" lang="zh-CN"/>
          </a:p>
        </p:txBody>
      </p:sp>
      <p:sp>
        <p:nvSpPr>
          <p:cNvPr id="1050394"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56" name="标题 2"/>
          <p:cNvSpPr>
            <a:spLocks noGrp="1"/>
          </p:cNvSpPr>
          <p:nvPr>
            <p:ph type="title" idx="2"/>
          </p:nvPr>
        </p:nvSpPr>
        <p:spPr/>
        <p:txBody>
          <a:bodyPr>
            <a:normAutofit fontScale="90000"/>
          </a:bodyPr>
          <a:p>
            <a:r>
              <a:rPr altLang="en-US" lang="zh-CN"/>
              <a:t>深化战略合作，实现共赢发展</a:t>
            </a:r>
            <a:endParaRPr altLang="en-US" lang="zh-CN"/>
          </a:p>
        </p:txBody>
      </p:sp>
      <p:sp>
        <p:nvSpPr>
          <p:cNvPr id="1050458"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深化战略合作：加强企业间的合作，共同探索新的市场机会和发展空间</a:t>
            </a:r>
            <a:endParaRPr altLang="en-US" dirty="0" sz="1200" lang="zh-CN" spc="150">
              <a:solidFill>
                <a:schemeClr val="tx1">
                  <a:lumMod val="85000"/>
                  <a:lumOff val="15000"/>
                </a:schemeClr>
              </a:solidFill>
              <a:latin typeface="+mn-ea"/>
              <a:sym typeface="+mn-ea"/>
            </a:endParaRPr>
          </a:p>
        </p:txBody>
      </p:sp>
      <p:sp>
        <p:nvSpPr>
          <p:cNvPr id="1050460"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2"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4"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实现共赢发展：通过合作，实现企业间的互利共赢，推动整个行业的进步和发展</a:t>
            </a:r>
            <a:endParaRPr altLang="en-US" dirty="0" sz="1200" lang="zh-CN" spc="150">
              <a:solidFill>
                <a:schemeClr val="tx1">
                  <a:lumMod val="85000"/>
                  <a:lumOff val="15000"/>
                </a:schemeClr>
              </a:solidFill>
              <a:latin typeface="+mn-ea"/>
              <a:sym typeface="+mn-ea"/>
            </a:endParaRPr>
          </a:p>
        </p:txBody>
      </p:sp>
      <p:sp>
        <p:nvSpPr>
          <p:cNvPr id="1050466"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8"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0"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加强合作伙伴关系：建立长期稳定的合作伙伴关系，共同应对市场挑战和变化</a:t>
            </a:r>
            <a:endParaRPr altLang="en-US" dirty="0" sz="1200" lang="zh-CN" spc="150">
              <a:solidFill>
                <a:schemeClr val="tx1">
                  <a:lumMod val="85000"/>
                  <a:lumOff val="15000"/>
                </a:schemeClr>
              </a:solidFill>
              <a:latin typeface="+mn-ea"/>
              <a:sym typeface="+mn-ea"/>
            </a:endParaRPr>
          </a:p>
        </p:txBody>
      </p:sp>
      <p:sp>
        <p:nvSpPr>
          <p:cNvPr id="1050472"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4"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6"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创新合作模式：探索新的合作模式，推动企业间的协同创新和资源共享</a:t>
            </a:r>
            <a:endParaRPr altLang="en-US" dirty="0" sz="1200" lang="zh-CN" spc="150">
              <a:solidFill>
                <a:schemeClr val="tx1">
                  <a:lumMod val="85000"/>
                  <a:lumOff val="15000"/>
                </a:schemeClr>
              </a:solidFill>
              <a:latin typeface="+mn-ea"/>
              <a:sym typeface="+mn-ea"/>
            </a:endParaRPr>
          </a:p>
        </p:txBody>
      </p:sp>
      <p:sp>
        <p:nvSpPr>
          <p:cNvPr id="1050478"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80"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14" name="标题 2"/>
          <p:cNvSpPr>
            <a:spLocks noGrp="1"/>
          </p:cNvSpPr>
          <p:nvPr>
            <p:ph type="title" idx="2"/>
          </p:nvPr>
        </p:nvSpPr>
        <p:spPr/>
        <p:txBody>
          <a:bodyPr>
            <a:normAutofit fontScale="90000"/>
          </a:bodyPr>
          <a:p>
            <a:r>
              <a:rPr altLang="en-US" lang="zh-CN"/>
              <a:t>加强合作伙伴关系管理，提升合作效能</a:t>
            </a:r>
            <a:endParaRPr altLang="en-US" lang="zh-CN"/>
          </a:p>
        </p:txBody>
      </p:sp>
      <p:sp>
        <p:nvSpPr>
          <p:cNvPr id="1050516"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18"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0"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建立长期稳定的合作伙伴关系：通过签订长期合同、共同制定合作计划等方式，确保合作伙伴关系的稳定性和可持续性。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22"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24"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26"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加强沟通与协作：建立有效的沟通机制，及时解决合作中出现的问题和矛盾，促进双方之间的协作与配合。</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28"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30"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提升合作效能：通过优化合作流程、提高工作效率、降低成本等方式，提升合作效能，实现双方共赢。</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32"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4"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36"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8"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加强风险管理：建立风险评估机制，及时识别和应对合作中可能出现的风险和挑战，确保合作的顺利进行。</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72" name="标题 2"/>
          <p:cNvSpPr>
            <a:spLocks noGrp="1"/>
          </p:cNvSpPr>
          <p:nvPr>
            <p:ph type="title" idx="2"/>
          </p:nvPr>
        </p:nvSpPr>
        <p:spPr/>
        <p:txBody>
          <a:bodyPr>
            <a:normAutofit fontScale="90000"/>
          </a:bodyPr>
          <a:p>
            <a:r>
              <a:rPr altLang="en-US" lang="zh-CN"/>
              <a:t>推动跨界合作与创新，拓展合作领域</a:t>
            </a:r>
            <a:endParaRPr altLang="en-US" lang="zh-CN"/>
          </a:p>
        </p:txBody>
      </p:sp>
      <p:sp>
        <p:nvSpPr>
          <p:cNvPr id="105057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推动跨界合作与创新：通过与其他行业的合作，共同探索新的商业模式和市场机会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加强合作伙伴关系：建立长期、稳定、互信的合作伙伴关系，共同应对市场挑战</a:t>
            </a:r>
            <a:endParaRPr dirty="0" sz="2000" err="1">
              <a:solidFill>
                <a:schemeClr val="tx1">
                  <a:lumMod val="75000"/>
                  <a:lumOff val="25000"/>
                </a:schemeClr>
              </a:solidFill>
              <a:latin typeface="+mn-ea"/>
              <a:ea typeface="+mn-ea"/>
              <a:cs typeface="+mn-ea"/>
              <a:sym typeface="+mn-lt"/>
            </a:endParaRPr>
          </a:p>
        </p:txBody>
      </p:sp>
      <p:sp>
        <p:nvSpPr>
          <p:cNvPr id="105059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0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提升合作价值：通过合作，实现双方价值的提升和共赢，推动整个行业的进步与发展</a:t>
            </a:r>
            <a:endParaRPr dirty="0" sz="2000" err="1">
              <a:solidFill>
                <a:schemeClr val="tx1">
                  <a:lumMod val="75000"/>
                  <a:lumOff val="25000"/>
                </a:schemeClr>
              </a:solidFill>
              <a:latin typeface="+mn-ea"/>
              <a:ea typeface="+mn-ea"/>
              <a:cs typeface="+mn-ea"/>
              <a:sym typeface="+mn-lt"/>
            </a:endParaRPr>
          </a:p>
        </p:txBody>
      </p:sp>
      <p:sp>
        <p:nvSpPr>
          <p:cNvPr id="10506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拓展合作领域：从单一的产品或服务合作，向更广泛的领域拓展，如技术、品牌、渠道等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46" name="标题 2"/>
          <p:cNvSpPr>
            <a:spLocks noGrp="1"/>
          </p:cNvSpPr>
          <p:nvPr>
            <p:ph type="title" idx="2"/>
          </p:nvPr>
        </p:nvSpPr>
        <p:spPr/>
        <p:txBody>
          <a:bodyPr>
            <a:normAutofit fontScale="90000"/>
          </a:bodyPr>
          <a:p>
            <a:r>
              <a:rPr altLang="en-US" lang="zh-CN"/>
              <a:t>建立长期稳定的合作关系，促进可持续发展</a:t>
            </a:r>
            <a:endParaRPr altLang="en-US" lang="zh-CN"/>
          </a:p>
        </p:txBody>
      </p:sp>
      <p:sp>
        <p:nvSpPr>
          <p:cNvPr id="1050648" name="圆角矩形 30"/>
          <p:cNvSpPr/>
          <p:nvPr>
            <p:custDataLst>
              <p:tags r:id="rId1"/>
            </p:custDataLst>
          </p:nvPr>
        </p:nvSpPr>
        <p:spPr>
          <a:xfrm>
            <a:off x="2384786" y="1452880"/>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650" name="圆角矩形 65"/>
          <p:cNvSpPr/>
          <p:nvPr>
            <p:custDataLst>
              <p:tags r:id="rId2"/>
            </p:custDataLst>
          </p:nvPr>
        </p:nvSpPr>
        <p:spPr>
          <a:xfrm>
            <a:off x="2384786" y="2679761"/>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652" name="圆角矩形 72"/>
          <p:cNvSpPr/>
          <p:nvPr>
            <p:custDataLst>
              <p:tags r:id="rId3"/>
            </p:custDataLst>
          </p:nvPr>
        </p:nvSpPr>
        <p:spPr>
          <a:xfrm>
            <a:off x="2384786" y="3906643"/>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654" name="圆角矩形 78"/>
          <p:cNvSpPr/>
          <p:nvPr>
            <p:custDataLst>
              <p:tags r:id="rId4"/>
            </p:custDataLst>
          </p:nvPr>
        </p:nvSpPr>
        <p:spPr>
          <a:xfrm>
            <a:off x="2384786" y="5133524"/>
            <a:ext cx="7807763" cy="1095826"/>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656" name="圆角矩形 35"/>
          <p:cNvSpPr/>
          <p:nvPr>
            <p:custDataLst>
              <p:tags r:id="rId5"/>
            </p:custDataLst>
          </p:nvPr>
        </p:nvSpPr>
        <p:spPr>
          <a:xfrm>
            <a:off x="1993842" y="1659458"/>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658" name="圆角矩形 35"/>
          <p:cNvSpPr/>
          <p:nvPr>
            <p:custDataLst>
              <p:tags r:id="rId6"/>
            </p:custDataLst>
          </p:nvPr>
        </p:nvSpPr>
        <p:spPr>
          <a:xfrm>
            <a:off x="1993842" y="5340102"/>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660" name="圆角矩形 35"/>
          <p:cNvSpPr/>
          <p:nvPr>
            <p:custDataLst>
              <p:tags r:id="rId7"/>
            </p:custDataLst>
          </p:nvPr>
        </p:nvSpPr>
        <p:spPr>
          <a:xfrm>
            <a:off x="1993842" y="4113221"/>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662" name="圆角矩形 35"/>
          <p:cNvSpPr/>
          <p:nvPr>
            <p:custDataLst>
              <p:tags r:id="rId8"/>
            </p:custDataLst>
          </p:nvPr>
        </p:nvSpPr>
        <p:spPr>
          <a:xfrm>
            <a:off x="1993842" y="2886339"/>
            <a:ext cx="1882896" cy="68267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664" name="文本框 4"/>
          <p:cNvSpPr txBox="1"/>
          <p:nvPr>
            <p:custDataLst>
              <p:tags r:id="rId9"/>
            </p:custDataLst>
          </p:nvPr>
        </p:nvSpPr>
        <p:spPr>
          <a:xfrm>
            <a:off x="4318031" y="1507671"/>
            <a:ext cx="5819726" cy="986244"/>
          </a:xfrm>
          <a:prstGeom prst="rect"/>
          <a:noFill/>
        </p:spPr>
        <p:txBody>
          <a:bodyPr anchor="ctr" anchorCtr="0" rtlCol="0" wrap="square">
            <a:normAutofit fontScale="92308"/>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建立长期稳定的合作关系：通过战略合作与合作伙伴关系的构建，企业可以建立长期稳定的合作关系，实现互利共赢。这种合作关系有助于企业降低成本、提高效率、增强竞争力，并为企业的发展提供有力支持。</a:t>
            </a:r>
            <a:endParaRPr altLang="en-US" dirty="0" sz="1300" lang="zh-CN">
              <a:solidFill>
                <a:schemeClr val="tx1">
                  <a:lumMod val="65000"/>
                  <a:lumOff val="35000"/>
                </a:schemeClr>
              </a:solidFill>
              <a:effectLst/>
              <a:latin typeface="+mn-ea"/>
              <a:cs typeface="mn-cs"/>
              <a:sym typeface="+mn-ea"/>
            </a:endParaRPr>
          </a:p>
        </p:txBody>
      </p:sp>
      <p:sp>
        <p:nvSpPr>
          <p:cNvPr id="1050666" name="文本框 5"/>
          <p:cNvSpPr txBox="1"/>
          <p:nvPr>
            <p:custDataLst>
              <p:tags r:id="rId10"/>
            </p:custDataLst>
          </p:nvPr>
        </p:nvSpPr>
        <p:spPr>
          <a:xfrm>
            <a:off x="4318031" y="2734553"/>
            <a:ext cx="5819726" cy="986244"/>
          </a:xfrm>
          <a:prstGeom prst="rect"/>
          <a:noFill/>
        </p:spPr>
        <p:txBody>
          <a:bodyPr anchor="ctr" anchorCtr="0" rtlCol="0" wrap="square">
            <a:normAutofit fontScale="75714" lnSpcReduction="1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可持续发展：战略合作与合作伙伴关系的构建不仅有助于企业的短期利益，更有助于企业的长期发展。通过合作，企业可以共同应对市场挑战，开发新产品、新技术和新市场，提高企业的创新能力和市场竞争力。同时，这种合作关系也有助于企业实现可持续发展，为社会和环境做出积极贡献。</a:t>
            </a:r>
            <a:endParaRPr altLang="en-US" dirty="0" sz="1400" lang="zh-CN">
              <a:solidFill>
                <a:schemeClr val="tx1">
                  <a:lumMod val="65000"/>
                  <a:lumOff val="35000"/>
                </a:schemeClr>
              </a:solidFill>
              <a:effectLst/>
              <a:latin typeface="+mn-ea"/>
              <a:cs typeface="mn-cs"/>
              <a:sym typeface="+mn-ea"/>
            </a:endParaRPr>
          </a:p>
        </p:txBody>
      </p:sp>
      <p:sp>
        <p:nvSpPr>
          <p:cNvPr id="1050668" name="文本框 6"/>
          <p:cNvSpPr txBox="1"/>
          <p:nvPr>
            <p:custDataLst>
              <p:tags r:id="rId11"/>
            </p:custDataLst>
          </p:nvPr>
        </p:nvSpPr>
        <p:spPr>
          <a:xfrm>
            <a:off x="4318031" y="3961434"/>
            <a:ext cx="5819726" cy="986244"/>
          </a:xfrm>
          <a:prstGeom prst="rect"/>
          <a:noFill/>
        </p:spPr>
        <p:txBody>
          <a:bodyPr anchor="ctr" anchorCtr="0" rtlCol="0" wrap="square">
            <a:normAutofit fontScale="92308"/>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推动行业进步：战略合作与合作伙伴关系的构建不仅有助于单个企业的发展，更有助于整个行业的进步。通过合作，企业可以共同制定行业标准、推动技术进步、提高产品质量和服务水平，为整个行业的发展做出贡献。</a:t>
            </a:r>
            <a:endParaRPr altLang="en-US" dirty="0" sz="1300" lang="zh-CN">
              <a:solidFill>
                <a:schemeClr val="tx1">
                  <a:lumMod val="65000"/>
                  <a:lumOff val="35000"/>
                </a:schemeClr>
              </a:solidFill>
              <a:effectLst/>
              <a:latin typeface="+mn-ea"/>
              <a:cs typeface="mn-cs"/>
              <a:sym typeface="+mn-ea"/>
            </a:endParaRPr>
          </a:p>
        </p:txBody>
      </p:sp>
      <p:sp>
        <p:nvSpPr>
          <p:cNvPr id="1050670" name="文本框 8"/>
          <p:cNvSpPr txBox="1"/>
          <p:nvPr>
            <p:custDataLst>
              <p:tags r:id="rId12"/>
            </p:custDataLst>
          </p:nvPr>
        </p:nvSpPr>
        <p:spPr>
          <a:xfrm>
            <a:off x="4318031" y="5188315"/>
            <a:ext cx="5819726" cy="986244"/>
          </a:xfrm>
          <a:prstGeom prst="rect"/>
          <a:noFill/>
        </p:spPr>
        <p:txBody>
          <a:bodyPr anchor="ctr" anchorCtr="0" rtlCol="0" wrap="square">
            <a:normAutofit fontScale="92308"/>
          </a:bodyPr>
          <a:p>
            <a:pPr algn="l" indent="0" marL="0" marR="0">
              <a:lnSpc>
                <a:spcPct val="120000"/>
              </a:lnSpc>
              <a:spcBef>
                <a:spcPts val="0"/>
              </a:spcBef>
              <a:spcAft>
                <a:spcPts val="500"/>
              </a:spcAft>
            </a:pPr>
            <a:r>
              <a:rPr altLang="en-US" dirty="0" sz="1300" lang="zh-CN">
                <a:solidFill>
                  <a:schemeClr val="tx1">
                    <a:lumMod val="65000"/>
                    <a:lumOff val="35000"/>
                  </a:schemeClr>
                </a:solidFill>
                <a:effectLst/>
                <a:latin typeface="+mn-ea"/>
                <a:cs typeface="mn-cs"/>
                <a:sym typeface="+mn-ea"/>
              </a:rPr>
              <a:t>实现社会价值：战略合作与合作伙伴关系的构建不仅有助于企业的经济利益，更有助于实现社会价值。通过合作，企业可以共同应对社会问题，如环境保护、公益事业等，为社会做出积极贡献，提高企业的社会形象和声誉。</a:t>
            </a:r>
            <a:endParaRPr altLang="en-US" dirty="0" sz="13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704"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706"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6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4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8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33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38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44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444.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2023-12-19T15:57:10Z</dcterms:created>
  <dcterms:modified xsi:type="dcterms:W3CDTF">2023-12-19T15:57:10Z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4c242968906b4cfb959fd36befc13ffd_21</vt:lpwstr>
  </property>
</Properties>
</file>