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01" r:id="rId1"/>
    <p:sldMasterId id="2147489838" r:id="rId2"/>
  </p:sldMasterIdLst>
  <p:notesMasterIdLst>
    <p:notesMasterId r:id="rId3"/>
  </p:notesMasterIdLst>
  <p:sldIdLst>
    <p:sldId id="3152" r:id="rId4"/>
    <p:sldId id="3155" r:id="rId5"/>
    <p:sldId id="3158" r:id="rId6"/>
    <p:sldId id="3161" r:id="rId7"/>
    <p:sldId id="3164" r:id="rId8"/>
    <p:sldId id="3167" r:id="rId9"/>
    <p:sldId id="3170" r:id="rId10"/>
    <p:sldId id="3173" r:id="rId11"/>
    <p:sldId id="3176" r:id="rId12"/>
    <p:sldId id="3179" r:id="rId13"/>
    <p:sldId id="3182" r:id="rId14"/>
    <p:sldId id="3185" r:id="rId15"/>
    <p:sldId id="3188" r:id="rId16"/>
    <p:sldId id="3191" r:id="rId17"/>
    <p:sldId id="3194" r:id="rId18"/>
    <p:sldId id="3197" r:id="rId19"/>
    <p:sldId id="3200" r:id="rId20"/>
    <p:sldId id="3203" r:id="rId21"/>
    <p:sldId id="3206" r:id="rId22"/>
    <p:sldId id="3209" r:id="rId23"/>
    <p:sldId id="3212" r:id="rId24"/>
    <p:sldId id="3215" r:id="rId25"/>
    <p:sldId id="3218" r:id="rId26"/>
    <p:sldId id="3221" r:id="rId27"/>
    <p:sldId id="3224" r:id="rId28"/>
    <p:sldId id="3227" r:id="rId29"/>
    <p:sldId id="3230" r:id="rId30"/>
    <p:sldId id="3233" r:id="rId31"/>
    <p:sldId id="3236" r:id="rId32"/>
    <p:sldId id="3239" r:id="rId33"/>
    <p:sldId id="324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02" r:id="rId1"/>
    <p:sldLayoutId id="2147489803" r:id="rId2"/>
    <p:sldLayoutId id="2147489804" r:id="rId3"/>
    <p:sldLayoutId id="2147489805" r:id="rId4"/>
    <p:sldLayoutId id="2147489806" r:id="rId5"/>
    <p:sldLayoutId id="2147489807" r:id="rId6"/>
    <p:sldLayoutId id="2147489808" r:id="rId7"/>
    <p:sldLayoutId id="2147489809" r:id="rId8"/>
    <p:sldLayoutId id="2147489810" r:id="rId9"/>
    <p:sldLayoutId id="2147489811" r:id="rId10"/>
    <p:sldLayoutId id="21474898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39" r:id="rId1"/>
    <p:sldLayoutId id="2147489840" r:id="rId2"/>
    <p:sldLayoutId id="2147489841" r:id="rId3"/>
    <p:sldLayoutId id="2147489842" r:id="rId4"/>
    <p:sldLayoutId id="2147489843" r:id="rId5"/>
    <p:sldLayoutId id="2147489844" r:id="rId6"/>
    <p:sldLayoutId id="2147489845" r:id="rId7"/>
    <p:sldLayoutId id="2147489846" r:id="rId8"/>
    <p:sldLayoutId id="2147489847" r:id="rId9"/>
    <p:sldLayoutId id="2147489848" r:id="rId10"/>
    <p:sldLayoutId id="2147489849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建筑工程：重塑2024年城市空间格局的规划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建筑工程的背景和目标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建筑工程的总体规划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建筑工程的实施和管理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建筑工程的详细规划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建筑工程的未来展望和总结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建筑工程的社会参与和影响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建筑工程的背景和目标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当前城市空间格局的问题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城市人口增长，导致住房压力增大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环境污染问题突出，影响居民健康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城市规划不合理，影响城市发展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交通拥堵问题严重，影响居民出行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规划目标：重塑2024年城市空间格局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背景：城市化进程加速，城市空间需求不断增长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重点：注重生态保护、文化传承和民生改善，实现城市空间的高质量发展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意义：满足人民日益增长的美好生活需要，推动城市经济社会的可持续发展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目标：通过建筑工程，优化城市空间布局，提高城市功能性和可持续发展能力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建筑工程的重要性和意义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建筑工程的规划和建设能够提高城市的形象和品质，增强城市的吸引力和竞争力。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建筑工程是城市发展的重要组成部分，对于城市的经济和社会发展具有重要意义。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建筑工程的建设能够创造大量的就业机会，促进城市经济的增长和发展。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建筑工程的建设能够改善城市居民的生活环境，提高城市居民的生活质量。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建筑工程的总体规划</a:t>
            </a:r>
            <a:endParaRPr altLang="en-US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总体规划理念</a:t>
            </a:r>
            <a:endParaRPr altLang="en-US" lang="zh-CN"/>
          </a:p>
        </p:txBody>
      </p:sp>
      <p:sp>
        <p:nvSpPr>
          <p:cNvPr id="104915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可持续发展：注重环境保护和资源利用，确保工程与自然和谐共生。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人文关怀：以满足市民需求为导向，提升城市居民的生活品质。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创新性：运用先进的技术和设计理念，打造独特的城市空间。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协调性：统筹规划各部门和各方面的资源，实现工程的顺利进行。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规划原则和策略</a:t>
            </a:r>
            <a:endParaRPr altLang="en-US" lang="zh-CN"/>
          </a:p>
        </p:txBody>
      </p:sp>
      <p:sp>
        <p:nvSpPr>
          <p:cNvPr id="104921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可持续性原则：确保建筑工程与环境相协调，采用绿色建筑材料和节能技术。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经济可行性原则：确保建筑工程在经济上可行，合理控制成本，实现投资回报。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社会参与原则：鼓励社会各界参与规划过程，充分考虑市民需求，提高城市生活质量。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文化传承原则：注重保护和传承城市文化，将文化元素融入建筑工程中。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规划实施步骤和时间安排</a:t>
            </a:r>
            <a:endParaRPr altLang="en-US" lang="zh-CN"/>
          </a:p>
        </p:txBody>
      </p:sp>
      <p:sp>
        <p:nvSpPr>
          <p:cNvPr id="104927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2023年底前完成规划方案设计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2024年上半年开工建设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预计2025年底前完成主体结构施工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2026年上半年竣工验收并交付使用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建筑工程的详细规划</a:t>
            </a:r>
            <a:endParaRPr altLang="en-US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城市交通规划</a:t>
            </a:r>
            <a:endParaRPr altLang="en-US" lang="zh-CN"/>
          </a:p>
        </p:txBody>
      </p:sp>
      <p:sp>
        <p:nvSpPr>
          <p:cNvPr id="104937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规划内容：建设地铁、公交等多种交通方式，优化道路网络布局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规划目标：提高城市交通效率，缓解交通拥堵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实施方案：分阶段建设，注重环境保护和可持续发展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预期效果：改善城市居民出行体验，促进城市经济发展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城市绿化规划</a:t>
            </a:r>
            <a:endParaRPr altLang="en-US" lang="zh-CN"/>
          </a:p>
        </p:txBody>
      </p:sp>
      <p:sp>
        <p:nvSpPr>
          <p:cNvPr id="104942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推广立体绿化，包括建筑立面、屋顶、桥梁等空间，增加城市绿量。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城市绿化覆盖率达到50%以上，形成绿色生态网络。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建设多功能绿地，包括公园、广场、街道绿地等，提供休闲娱乐空间。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注重植物多样性，选用乡土植物，打造具有地方特色的城市绿化景观。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城市公共空间规划</a:t>
            </a:r>
            <a:endParaRPr altLang="en-US" lang="zh-CN"/>
          </a:p>
        </p:txBody>
      </p:sp>
      <p:sp>
        <p:nvSpPr>
          <p:cNvPr id="104949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城市公园：提供休闲娱乐和运动场所，改善城市环境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交通规划：优化交通布局，缓解城市交通压力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公共设施：合理规划公共设施，提高居民生活便利性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街道景观：统一规划街道景观，提升城市形象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城市住宅区规划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住宅区规划的目标：提供舒适、安全、可持续的居住环境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住宅区规划的原则：合理布局、功能分区、配套设施完善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住宅区规划的方法：制定规划方案、评估可行性和环境影响、实施规划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住宅区规划的未来趋势：绿色建筑、智能家居、社区参与等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建筑工程的实施和管理</a:t>
            </a:r>
            <a:endParaRPr altLang="en-US" lang="zh-CN"/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实施主体和责任主体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实施过程：规划设计、施工建设、验收交付等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实施主体：建筑企业、施工单位等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责任主体：建设单位、设计单位、监理单位等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管理方式：项目管理、质量管理、安全管理等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资金筹措和管理</a:t>
            </a:r>
            <a:endParaRPr altLang="en-US" lang="zh-CN"/>
          </a:p>
        </p:txBody>
      </p:sp>
      <p:sp>
        <p:nvSpPr>
          <p:cNvPr id="104974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资金来源：政府拨款、私人投资、银行贷款等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风险管理：应对市场波动、材料价格上涨等因素对项目的影响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资金监管：设立专项账户，确保专款专用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资金使用：建筑材料采购、人工费用、设备租赁等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工程质量保障措施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严格遵守施工规范和安全操作规程，确保施工过程的安全和质量。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强化施工过程中的质量检测和监控，及时发现和解决质量问题。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建立完善的工程质量管理体系，明确各岗位的职责和要求，确保工程质量的稳定和提高。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加强材料采购和验收管理，确保使用合格的材料和设备。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工程进度和安全管理</a:t>
            </a:r>
            <a:endParaRPr altLang="en-US" lang="zh-CN"/>
          </a:p>
        </p:txBody>
      </p:sp>
      <p:sp>
        <p:nvSpPr>
          <p:cNvPr id="104989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进度计划需要与各方密切配合，及时调整进度，确保工程顺利进行。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建筑工程实施过程中，需要制定详细的进度计划，确保工程按期完成。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安全管理是建筑工程中的重要环节，必须采取有效的安全措施，确保施工人员的生命安全。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安全管理需要建立完善的安全管理制度，加强安全培训和检查，预防安全事故的发生。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建筑工程的社会参与和影响</a:t>
            </a:r>
            <a:endParaRPr altLang="en-US" lang="zh-CN"/>
          </a:p>
        </p:txBody>
      </p:sp>
      <p:sp>
        <p:nvSpPr>
          <p:cNvPr id="10499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社会各界对规划的意见和建议</a:t>
            </a:r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政府：加强监管，确保规划实施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建筑师：注重环保、人文关怀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开发商：提高建筑质量，降低成本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居民：关注居住环境，参与规划决策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规划实施过程中的社会参与</a:t>
            </a:r>
            <a:endParaRPr altLang="en-US" lang="zh-CN"/>
          </a:p>
        </p:txBody>
      </p:sp>
      <p:sp>
        <p:nvSpPr>
          <p:cNvPr id="105006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公众参与规划：鼓励市民提出意见和建议，让规划更符合实际需求。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社区组织参与：通过社区组织的力量，协调各方资源，推动规划的实施。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利益相关者协商：与利益相关者进行沟通协商，平衡各方利益，达成共识。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规划公示与宣传：通过公示和宣传，提高公众对规划的认知度和参与度。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建筑工程对城市发展的影响和作用</a:t>
            </a:r>
            <a:endParaRPr altLang="en-US" lang="zh-CN"/>
          </a:p>
        </p:txBody>
      </p:sp>
      <p:sp>
        <p:nvSpPr>
          <p:cNvPr id="10501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促进城市经济增长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提升城市形象和品牌价值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改善城市居民生活环境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推动城市可持续发展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建筑工程的社会效益和经济效益评估</a:t>
            </a:r>
            <a:endParaRPr altLang="en-US" lang="zh-CN"/>
          </a:p>
        </p:txBody>
      </p:sp>
      <p:sp>
        <p:nvSpPr>
          <p:cNvPr id="105018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社会效益：建筑工程能够改善城市基础设施，提高居民生活质量，促进社会和谐发展。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经济效益：建筑工程能够带动相关产业发展，创造就业机会，促进经济增长。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评估方法：采用定量和定性评估方法，对建筑工程的社会效益和经济效益进行全面评估。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实际案例：介绍一些成功的建筑工程案例，展示其在社会效益和经济效益方面的表现。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建筑工程的未来展望和总结</a:t>
            </a:r>
            <a:endParaRPr altLang="en-US" lang="zh-CN"/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未来城市空间格局的趋势和展望</a:t>
            </a:r>
            <a:endParaRPr altLang="en-US" lang="zh-CN"/>
          </a:p>
        </p:txBody>
      </p:sp>
      <p:sp>
        <p:nvSpPr>
          <p:cNvPr id="105029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可持续发展：建筑工程将更加注重环保和节能，推动城市的可持续发展。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智能化：随着科技的进步，建筑工程将更加智能化，提高建设效率和工程质量。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绿色建筑：绿色建筑将成为未来城市空间格局的重要组成部分，为城市居民提供更加健康、舒适的生活环境。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城市更新和改造：随着城市化的加速，建筑工程将更多地涉及到城市更新和改造，提高城市的整体品质和形象。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本规划的特点和创新点</a:t>
            </a:r>
            <a:endParaRPr altLang="en-US" lang="zh-CN"/>
          </a:p>
        </p:txBody>
      </p:sp>
      <p:sp>
        <p:nvSpPr>
          <p:cNvPr id="1050334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特点：全面考虑城市空间布局，注重可持续发展和生态保护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创新点：引入先进技术，如智能化、绿色建筑等，提高建设效率和品质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特点：注重人文关怀，关注居民需求和生活品质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创新点：打破传统规划模式，采用跨学科、跨领域的合作方式，实现更广泛的创新和突破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本规划的局限性和改进方向</a:t>
            </a:r>
            <a:endParaRPr altLang="en-US" lang="zh-CN"/>
          </a:p>
        </p:txBody>
      </p:sp>
      <p:sp>
        <p:nvSpPr>
          <p:cNvPr id="105039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未能充分考虑到城市历史文化的保护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缺乏对环境保护的充分考虑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规划实施过程中可能面临资金和资源不足的问题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需要加强与各利益相关方的沟通和协调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总结：通过建筑工程重塑城市空间格局的重要性和意义</a:t>
            </a:r>
            <a:endParaRPr altLang="en-US" lang="zh-CN"/>
          </a:p>
        </p:txBody>
      </p:sp>
      <p:sp>
        <p:nvSpPr>
          <p:cNvPr id="1050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改善城市环境，提高居民生活质量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促进经济发展，增加就业机会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提升城市形象，增强城市竞争力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保护和传承历史文化，实现可持续发展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5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2024-01-06T11:14:28Z</dcterms:created>
  <dcterms:modified xsi:type="dcterms:W3CDTF">2024-01-06T11:14:28Z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017589abc9794fdca383b49176c53f20_21</vt:lpwstr>
  </property>
</Properties>
</file>