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359" r:id="rId3"/>
    <p:sldId id="365" r:id="rId4"/>
    <p:sldId id="362" r:id="rId5"/>
    <p:sldId id="361" r:id="rId6"/>
    <p:sldId id="363" r:id="rId7"/>
    <p:sldId id="364" r:id="rId8"/>
    <p:sldId id="348" r:id="rId9"/>
    <p:sldId id="366" r:id="rId10"/>
    <p:sldId id="377" r:id="rId11"/>
    <p:sldId id="367" r:id="rId12"/>
    <p:sldId id="368" r:id="rId13"/>
    <p:sldId id="369" r:id="rId14"/>
    <p:sldId id="378" r:id="rId15"/>
    <p:sldId id="371" r:id="rId16"/>
    <p:sldId id="375" r:id="rId17"/>
    <p:sldId id="376" r:id="rId18"/>
    <p:sldId id="374" r:id="rId19"/>
    <p:sldId id="358" r:id="rId20"/>
    <p:sldId id="302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FA3C"/>
    <a:srgbClr val="1A75B4"/>
    <a:srgbClr val="C2E416"/>
    <a:srgbClr val="0069BF"/>
    <a:srgbClr val="F6F640"/>
    <a:srgbClr val="CCEB31"/>
    <a:srgbClr val="A0BC12"/>
    <a:srgbClr val="30274D"/>
    <a:srgbClr val="8C8D7B"/>
    <a:srgbClr val="4E5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8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274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E026E-5821-4914-88D2-30408802E002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8D247-7245-4E89-ABFF-FE914D202D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740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8D247-7245-4E89-ABFF-FE914D202D3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134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组合 13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5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0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9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wrap="none" lIns="75868" tIns="37945" rIns="75868" bIns="37945" anchor="ctr"/>
            <a:lstStyle/>
            <a:p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2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30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7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5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-1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584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 userDrawn="1"/>
        </p:nvSpPr>
        <p:spPr>
          <a:xfrm>
            <a:off x="0" y="0"/>
            <a:ext cx="3867807" cy="6858000"/>
          </a:xfrm>
          <a:prstGeom prst="homePlate">
            <a:avLst>
              <a:gd name="adj" fmla="val 17328"/>
            </a:avLst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4800" b="1" spc="300" dirty="0" smtClean="0">
                <a:latin typeface="+mj-ea"/>
                <a:ea typeface="+mj-ea"/>
              </a:rPr>
              <a:t>目 录</a:t>
            </a:r>
            <a:endParaRPr lang="en-US" altLang="zh-CN" sz="4800" b="1" spc="300" dirty="0" smtClean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800" b="1" spc="300" dirty="0" smtClean="0">
                <a:ea typeface="+mj-ea"/>
              </a:rPr>
              <a:t>Content</a:t>
            </a:r>
            <a:endParaRPr lang="zh-CN" altLang="en-US" sz="4800" b="1" spc="300" dirty="0">
              <a:ea typeface="+mj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6401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796" y="798"/>
          <a:ext cx="793" cy="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think-cell Slide" r:id="rId4" imgW="480" imgH="479" progId="TCLayout.ActiveDocument.1">
                  <p:embed/>
                </p:oleObj>
              </mc:Choice>
              <mc:Fallback>
                <p:oleObj name="think-cell Slide" r:id="rId4" imgW="480" imgH="479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6" y="798"/>
                        <a:ext cx="793" cy="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 userDrawn="1"/>
        </p:nvSpPr>
        <p:spPr>
          <a:xfrm>
            <a:off x="0" y="185738"/>
            <a:ext cx="481263" cy="603534"/>
          </a:xfrm>
          <a:prstGeom prst="rect">
            <a:avLst/>
          </a:prstGeom>
          <a:solidFill>
            <a:srgbClr val="B7C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670655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864A25-9965-4F61-8E8F-250006C6D19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3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8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7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wrap="none" lIns="75868" tIns="37945" rIns="75868" bIns="37945" anchor="ctr"/>
            <a:lstStyle/>
            <a:p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0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28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5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3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3" name="矩形 52"/>
          <p:cNvSpPr/>
          <p:nvPr userDrawn="1"/>
        </p:nvSpPr>
        <p:spPr>
          <a:xfrm>
            <a:off x="0" y="-2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020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796" y="798"/>
          <a:ext cx="793" cy="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think-cell Slide" r:id="rId4" imgW="480" imgH="479" progId="TCLayout.ActiveDocument.1">
                  <p:embed/>
                </p:oleObj>
              </mc:Choice>
              <mc:Fallback>
                <p:oleObj name="think-cell Slide" r:id="rId4" imgW="480" imgH="479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6" y="798"/>
                        <a:ext cx="793" cy="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圆角矩形 18"/>
          <p:cNvSpPr/>
          <p:nvPr userDrawn="1"/>
        </p:nvSpPr>
        <p:spPr>
          <a:xfrm rot="2654918">
            <a:off x="2701997" y="2766830"/>
            <a:ext cx="1195641" cy="1195641"/>
          </a:xfrm>
          <a:prstGeom prst="roundRect">
            <a:avLst>
              <a:gd name="adj" fmla="val 15499"/>
            </a:avLst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斜纹 19"/>
          <p:cNvSpPr/>
          <p:nvPr userDrawn="1"/>
        </p:nvSpPr>
        <p:spPr>
          <a:xfrm>
            <a:off x="0" y="442762"/>
            <a:ext cx="1520792" cy="1568918"/>
          </a:xfrm>
          <a:prstGeom prst="diagStripe">
            <a:avLst>
              <a:gd name="adj" fmla="val 88131"/>
            </a:avLst>
          </a:prstGeom>
          <a:gradFill flip="none" rotWithShape="1">
            <a:gsLst>
              <a:gs pos="0">
                <a:srgbClr val="B7CC3E">
                  <a:tint val="66000"/>
                  <a:satMod val="160000"/>
                </a:srgbClr>
              </a:gs>
              <a:gs pos="50000">
                <a:srgbClr val="B7CC3E">
                  <a:tint val="44500"/>
                  <a:satMod val="160000"/>
                </a:srgbClr>
              </a:gs>
              <a:gs pos="100000">
                <a:srgbClr val="B7CC3E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斜纹 20"/>
          <p:cNvSpPr/>
          <p:nvPr userDrawn="1"/>
        </p:nvSpPr>
        <p:spPr>
          <a:xfrm>
            <a:off x="760396" y="0"/>
            <a:ext cx="1520792" cy="1568918"/>
          </a:xfrm>
          <a:prstGeom prst="diagStripe">
            <a:avLst>
              <a:gd name="adj" fmla="val 88131"/>
            </a:avLst>
          </a:prstGeom>
          <a:gradFill flip="none" rotWithShape="1">
            <a:gsLst>
              <a:gs pos="0">
                <a:srgbClr val="B7CC3E">
                  <a:tint val="66000"/>
                  <a:satMod val="160000"/>
                </a:srgbClr>
              </a:gs>
              <a:gs pos="50000">
                <a:srgbClr val="B7CC3E">
                  <a:tint val="44500"/>
                  <a:satMod val="160000"/>
                </a:srgbClr>
              </a:gs>
              <a:gs pos="100000">
                <a:srgbClr val="B7CC3E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斜纹 24"/>
          <p:cNvSpPr/>
          <p:nvPr userDrawn="1"/>
        </p:nvSpPr>
        <p:spPr>
          <a:xfrm flipV="1">
            <a:off x="0" y="5119611"/>
            <a:ext cx="1763028" cy="1568918"/>
          </a:xfrm>
          <a:prstGeom prst="diagStripe">
            <a:avLst>
              <a:gd name="adj" fmla="val 88131"/>
            </a:avLst>
          </a:prstGeom>
          <a:gradFill flip="none" rotWithShape="1">
            <a:gsLst>
              <a:gs pos="0">
                <a:srgbClr val="B7CC3E">
                  <a:tint val="66000"/>
                  <a:satMod val="160000"/>
                </a:srgbClr>
              </a:gs>
              <a:gs pos="50000">
                <a:srgbClr val="B7CC3E">
                  <a:tint val="44500"/>
                  <a:satMod val="160000"/>
                </a:srgbClr>
              </a:gs>
              <a:gs pos="100000">
                <a:srgbClr val="B7CC3E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斜纹 25"/>
          <p:cNvSpPr/>
          <p:nvPr userDrawn="1"/>
        </p:nvSpPr>
        <p:spPr>
          <a:xfrm flipV="1">
            <a:off x="518160" y="5289082"/>
            <a:ext cx="1763028" cy="1568918"/>
          </a:xfrm>
          <a:prstGeom prst="diagStripe">
            <a:avLst>
              <a:gd name="adj" fmla="val 88131"/>
            </a:avLst>
          </a:prstGeom>
          <a:gradFill flip="none" rotWithShape="1">
            <a:gsLst>
              <a:gs pos="0">
                <a:srgbClr val="B7CC3E">
                  <a:tint val="66000"/>
                  <a:satMod val="160000"/>
                </a:srgbClr>
              </a:gs>
              <a:gs pos="50000">
                <a:srgbClr val="B7CC3E">
                  <a:tint val="44500"/>
                  <a:satMod val="160000"/>
                </a:srgbClr>
              </a:gs>
              <a:gs pos="100000">
                <a:srgbClr val="B7CC3E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823374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" y="6370376"/>
            <a:ext cx="1216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1A75B4"/>
                </a:solidFill>
                <a:latin typeface="+mn-ea"/>
              </a:rPr>
              <a:t>——</a:t>
            </a:r>
            <a:r>
              <a:rPr lang="en-US" altLang="zh-CN" sz="1600" b="1" baseline="0" dirty="0" smtClean="0">
                <a:solidFill>
                  <a:srgbClr val="1A75B4"/>
                </a:solidFill>
                <a:latin typeface="+mn-ea"/>
              </a:rPr>
              <a:t> </a:t>
            </a:r>
            <a:r>
              <a:rPr lang="en-US" altLang="zh-CN" sz="1600" b="1" dirty="0" smtClean="0">
                <a:solidFill>
                  <a:srgbClr val="1A75B4"/>
                </a:solidFill>
                <a:latin typeface="+mn-ea"/>
              </a:rPr>
              <a:t>LUXCASE-</a:t>
            </a:r>
            <a:r>
              <a:rPr lang="en-US" altLang="zh-CN" sz="1600" b="1" dirty="0" smtClean="0">
                <a:solidFill>
                  <a:srgbClr val="C2E416"/>
                </a:solidFill>
                <a:latin typeface="+mn-ea"/>
              </a:rPr>
              <a:t>ICT</a:t>
            </a:r>
            <a:r>
              <a:rPr lang="en-US" altLang="zh-CN" sz="1600" b="1" dirty="0" smtClean="0">
                <a:solidFill>
                  <a:srgbClr val="A0BC12"/>
                </a:solidFill>
                <a:latin typeface="+mn-ea"/>
              </a:rPr>
              <a:t> </a:t>
            </a:r>
            <a:r>
              <a:rPr lang="en-US" altLang="zh-CN" sz="1600" b="1" dirty="0" smtClean="0">
                <a:solidFill>
                  <a:srgbClr val="1A75B4"/>
                </a:solidFill>
                <a:latin typeface="+mn-ea"/>
              </a:rPr>
              <a:t>——</a:t>
            </a:r>
            <a:endParaRPr lang="zh-TW" altLang="en-US" sz="1600" b="1" dirty="0">
              <a:solidFill>
                <a:srgbClr val="1A75B4"/>
              </a:solidFill>
              <a:latin typeface="+mn-e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735" y="14452"/>
            <a:ext cx="2013820" cy="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91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82867" y="1450436"/>
            <a:ext cx="104472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双重预防机制建设</a:t>
            </a:r>
            <a:r>
              <a:rPr lang="zh-TW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endParaRPr lang="en-US" altLang="zh-TW" sz="6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TW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配套</a:t>
            </a:r>
            <a:r>
              <a:rPr lang="zh-TW" altLang="en-US" sz="6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工具</a:t>
            </a:r>
            <a:endParaRPr lang="en-US" altLang="zh-CN" sz="6600" dirty="0" smtClean="0">
              <a:solidFill>
                <a:srgbClr val="0069BF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97765" y="4971392"/>
            <a:ext cx="3584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4E5A62"/>
                </a:solidFill>
              </a:rPr>
              <a:t>制作单位：日善环安</a:t>
            </a:r>
            <a:endParaRPr lang="en-US" altLang="zh-CN" dirty="0" smtClean="0">
              <a:solidFill>
                <a:srgbClr val="4E5A62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E5A62"/>
                </a:solidFill>
              </a:rPr>
              <a:t>发布</a:t>
            </a:r>
            <a:r>
              <a:rPr lang="zh-CN" altLang="en-US" dirty="0" smtClean="0">
                <a:solidFill>
                  <a:srgbClr val="4E5A62"/>
                </a:solidFill>
              </a:rPr>
              <a:t>日期：</a:t>
            </a:r>
            <a:r>
              <a:rPr lang="en-US" altLang="zh-CN" dirty="0" smtClean="0">
                <a:solidFill>
                  <a:srgbClr val="4E5A62"/>
                </a:solidFill>
              </a:rPr>
              <a:t>2023/2/14</a:t>
            </a:r>
            <a:endParaRPr lang="zh-CN" altLang="en-US" dirty="0">
              <a:solidFill>
                <a:srgbClr val="4E5A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90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sp>
        <p:nvSpPr>
          <p:cNvPr id="11" name="Oval 16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5232526" y="1623328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Oval 167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232526" y="2953279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ko-KR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68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5232526" y="4134457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altLang="ko-KR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85187" y="1499554"/>
            <a:ext cx="3563008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4E5A62"/>
                </a:solidFill>
              </a:rPr>
              <a:t>双重预防意义</a:t>
            </a:r>
            <a:endParaRPr lang="en-US" altLang="zh-CN" sz="2800" dirty="0">
              <a:solidFill>
                <a:srgbClr val="4E5A62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85186" y="2850525"/>
            <a:ext cx="4047533" cy="66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4E5A62"/>
                </a:solidFill>
              </a:rPr>
              <a:t>风险识别和等级划分</a:t>
            </a:r>
            <a:endParaRPr lang="en-US" altLang="zh-CN" sz="2800" dirty="0">
              <a:solidFill>
                <a:srgbClr val="4E5A62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68351" y="4031702"/>
            <a:ext cx="3563008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4E5A62"/>
                </a:solidFill>
                <a:latin typeface="+mj-ea"/>
              </a:rPr>
              <a:t>风险排查治理</a:t>
            </a:r>
            <a:endParaRPr lang="en-US" altLang="zh-CN" sz="2800" dirty="0">
              <a:solidFill>
                <a:srgbClr val="4E5A62"/>
              </a:solidFill>
              <a:latin typeface="+mj-ea"/>
            </a:endParaRPr>
          </a:p>
        </p:txBody>
      </p:sp>
      <p:sp>
        <p:nvSpPr>
          <p:cNvPr id="19" name="Oval 168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5218666" y="5298243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altLang="ko-KR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28568" y="5195488"/>
            <a:ext cx="356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4E5A62"/>
                </a:solidFill>
                <a:latin typeface="+mj-ea"/>
              </a:rPr>
              <a:t>制定风险</a:t>
            </a:r>
            <a:r>
              <a:rPr lang="zh-CN" altLang="en-US" sz="2800" dirty="0">
                <a:solidFill>
                  <a:srgbClr val="4E5A62"/>
                </a:solidFill>
                <a:latin typeface="+mj-ea"/>
              </a:rPr>
              <a:t>管</a:t>
            </a:r>
            <a:r>
              <a:rPr lang="zh-CN" altLang="en-US" sz="2800" dirty="0" smtClean="0">
                <a:solidFill>
                  <a:srgbClr val="4E5A62"/>
                </a:solidFill>
                <a:latin typeface="+mj-ea"/>
              </a:rPr>
              <a:t>控措施</a:t>
            </a:r>
            <a:endParaRPr lang="en-US" altLang="zh-CN" sz="2800" dirty="0">
              <a:solidFill>
                <a:srgbClr val="4E5A62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7871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14650" y="2862753"/>
            <a:ext cx="515006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 smtClean="0">
                <a:solidFill>
                  <a:srgbClr val="4E5A62"/>
                </a:solidFill>
                <a:latin typeface="+mj-ea"/>
                <a:ea typeface="+mj-ea"/>
              </a:rPr>
              <a:t>双重预防意义</a:t>
            </a:r>
            <a:endParaRPr lang="en-US" altLang="zh-CN" sz="4000" dirty="0" smtClean="0">
              <a:solidFill>
                <a:srgbClr val="4E5A62"/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21876" y="3016642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01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50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59089" y="238182"/>
            <a:ext cx="7130415" cy="4801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为什么要提出构建“双重预防机制”？</a:t>
            </a:r>
          </a:p>
        </p:txBody>
      </p:sp>
      <p:sp>
        <p:nvSpPr>
          <p:cNvPr id="4" name="矩形 3"/>
          <p:cNvSpPr/>
          <p:nvPr/>
        </p:nvSpPr>
        <p:spPr>
          <a:xfrm>
            <a:off x="1200727" y="1869143"/>
            <a:ext cx="9374909" cy="1702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构建“双重预防机制”就是针对安全生产领域“认不清、想不到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、难解决</a:t>
            </a:r>
            <a:r>
              <a:rPr lang="zh-CN" altLang="zh-CN" kern="10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”的突出问题，强调安全生产的关口前移，从隐患排查治理前移到安全风险管控。要强化风险意识，分析事故发生的全链条，抓住关键环节采取预防措施，防范安全风险管控不到位变成事故隐患、隐患未及时被发现和治理演变成事故。</a:t>
            </a:r>
            <a:endParaRPr lang="zh-CN" altLang="zh-CN" sz="1600" kern="100" dirty="0">
              <a:solidFill>
                <a:srgbClr val="000000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48327" y="3857048"/>
            <a:ext cx="9374909" cy="871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b="1" kern="100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检查日常工作的漏洞，将风险分级，对重大风险侧重管控，分职责管控，落实企业各级安全管理职责。</a:t>
            </a:r>
          </a:p>
        </p:txBody>
      </p:sp>
    </p:spTree>
    <p:extLst>
      <p:ext uri="{BB962C8B-B14F-4D97-AF65-F5344CB8AC3E}">
        <p14:creationId xmlns:p14="http://schemas.microsoft.com/office/powerpoint/2010/main" val="15846036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496185" y="2741295"/>
            <a:ext cx="6595745" cy="3218180"/>
            <a:chOff x="3825" y="3815"/>
            <a:chExt cx="10387" cy="5068"/>
          </a:xfrm>
        </p:grpSpPr>
        <p:sp>
          <p:nvSpPr>
            <p:cNvPr id="4" name="椭圆 80"/>
            <p:cNvSpPr/>
            <p:nvPr/>
          </p:nvSpPr>
          <p:spPr bwMode="auto">
            <a:xfrm>
              <a:off x="3825" y="5224"/>
              <a:ext cx="1430" cy="1432"/>
            </a:xfrm>
            <a:prstGeom prst="ellipse">
              <a:avLst/>
            </a:prstGeom>
            <a:solidFill>
              <a:srgbClr val="FFC000"/>
            </a:solidFill>
            <a:effectLst>
              <a:glow rad="50800">
                <a:srgbClr val="FFFF00">
                  <a:alpha val="54000"/>
                </a:srgb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kern="0" dirty="0"/>
                <a:t>危险源</a:t>
              </a:r>
            </a:p>
          </p:txBody>
        </p:sp>
        <p:sp>
          <p:nvSpPr>
            <p:cNvPr id="5" name="平行四边形 4"/>
            <p:cNvSpPr/>
            <p:nvPr/>
          </p:nvSpPr>
          <p:spPr>
            <a:xfrm>
              <a:off x="10405" y="4690"/>
              <a:ext cx="1464" cy="2682"/>
            </a:xfrm>
            <a:prstGeom prst="parallelogram">
              <a:avLst/>
            </a:prstGeom>
            <a:solidFill>
              <a:srgbClr val="0162A7"/>
            </a:solidFill>
            <a:ln>
              <a:solidFill>
                <a:srgbClr val="0162A7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/>
                <a:t>隐患排查治理体系</a:t>
              </a: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5794" y="4690"/>
              <a:ext cx="1464" cy="2682"/>
            </a:xfrm>
            <a:prstGeom prst="parallelogram">
              <a:avLst/>
            </a:prstGeom>
            <a:solidFill>
              <a:srgbClr val="0162A7"/>
            </a:solidFill>
            <a:ln>
              <a:solidFill>
                <a:srgbClr val="0162A7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/>
                <a:t>风险管控体系</a:t>
              </a:r>
            </a:p>
          </p:txBody>
        </p:sp>
        <p:sp>
          <p:nvSpPr>
            <p:cNvPr id="7" name="椭圆 80"/>
            <p:cNvSpPr/>
            <p:nvPr/>
          </p:nvSpPr>
          <p:spPr bwMode="auto">
            <a:xfrm>
              <a:off x="12657" y="5406"/>
              <a:ext cx="1430" cy="1432"/>
            </a:xfrm>
            <a:prstGeom prst="ellipse">
              <a:avLst/>
            </a:prstGeom>
            <a:solidFill>
              <a:srgbClr val="C4221C"/>
            </a:solidFill>
            <a:effectLst>
              <a:glow rad="127000">
                <a:schemeClr val="accent3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kern="0" dirty="0">
                  <a:solidFill>
                    <a:srgbClr val="FFFFFF"/>
                  </a:solidFill>
                </a:rPr>
                <a:t>事故</a:t>
              </a:r>
            </a:p>
          </p:txBody>
        </p:sp>
        <p:sp>
          <p:nvSpPr>
            <p:cNvPr id="8" name="椭圆 80"/>
            <p:cNvSpPr/>
            <p:nvPr/>
          </p:nvSpPr>
          <p:spPr bwMode="auto">
            <a:xfrm>
              <a:off x="8153" y="5315"/>
              <a:ext cx="1430" cy="1432"/>
            </a:xfrm>
            <a:prstGeom prst="ellipse">
              <a:avLst/>
            </a:prstGeom>
            <a:solidFill>
              <a:srgbClr val="FFC000"/>
            </a:solidFill>
            <a:effectLst>
              <a:glow rad="50800">
                <a:srgbClr val="FFFF00">
                  <a:alpha val="54000"/>
                </a:srgb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kern="0" dirty="0"/>
                <a:t>隐患</a:t>
              </a:r>
            </a:p>
          </p:txBody>
        </p:sp>
        <p:sp>
          <p:nvSpPr>
            <p:cNvPr id="9" name="圆角矩形 16"/>
            <p:cNvSpPr/>
            <p:nvPr/>
          </p:nvSpPr>
          <p:spPr>
            <a:xfrm>
              <a:off x="5429" y="7594"/>
              <a:ext cx="1829" cy="628"/>
            </a:xfrm>
            <a:prstGeom prst="roundRect">
              <a:avLst/>
            </a:prstGeom>
            <a:ln>
              <a:solidFill>
                <a:srgbClr val="0162A7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第一道防火墙</a:t>
              </a:r>
            </a:p>
          </p:txBody>
        </p:sp>
        <p:sp>
          <p:nvSpPr>
            <p:cNvPr id="10" name="圆角矩形 16"/>
            <p:cNvSpPr/>
            <p:nvPr/>
          </p:nvSpPr>
          <p:spPr>
            <a:xfrm>
              <a:off x="9979" y="7594"/>
              <a:ext cx="1829" cy="628"/>
            </a:xfrm>
            <a:prstGeom prst="roundRect">
              <a:avLst/>
            </a:prstGeom>
            <a:ln>
              <a:solidFill>
                <a:srgbClr val="0162A7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第二道防</a:t>
              </a: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火墙</a:t>
              </a:r>
              <a:endPara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80"/>
            <p:cNvSpPr/>
            <p:nvPr/>
          </p:nvSpPr>
          <p:spPr bwMode="auto">
            <a:xfrm>
              <a:off x="12117" y="8134"/>
              <a:ext cx="2095" cy="74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解决“管不住”的问题</a:t>
              </a:r>
            </a:p>
          </p:txBody>
        </p:sp>
        <p:sp>
          <p:nvSpPr>
            <p:cNvPr id="12" name="椭圆 80"/>
            <p:cNvSpPr/>
            <p:nvPr/>
          </p:nvSpPr>
          <p:spPr bwMode="auto">
            <a:xfrm>
              <a:off x="7479" y="8134"/>
              <a:ext cx="2279" cy="749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解决“想不到”</a:t>
              </a:r>
              <a:endParaRPr lang="en-US" altLang="zh-CN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的问题</a:t>
              </a:r>
            </a:p>
          </p:txBody>
        </p:sp>
        <p:sp>
          <p:nvSpPr>
            <p:cNvPr id="13" name="箭头: 燕尾形 19"/>
            <p:cNvSpPr/>
            <p:nvPr/>
          </p:nvSpPr>
          <p:spPr>
            <a:xfrm rot="2615383">
              <a:off x="7273" y="7378"/>
              <a:ext cx="1239" cy="453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箭头: 上弧形 5"/>
            <p:cNvSpPr/>
            <p:nvPr/>
          </p:nvSpPr>
          <p:spPr>
            <a:xfrm>
              <a:off x="6762" y="3815"/>
              <a:ext cx="4624" cy="749"/>
            </a:xfrm>
            <a:prstGeom prst="curvedDownArrow">
              <a:avLst/>
            </a:prstGeom>
            <a:solidFill>
              <a:srgbClr val="0162A7"/>
            </a:solidFill>
            <a:ln>
              <a:solidFill>
                <a:srgbClr val="0162A7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箭头: 燕尾形 22"/>
            <p:cNvSpPr/>
            <p:nvPr/>
          </p:nvSpPr>
          <p:spPr>
            <a:xfrm rot="2615383">
              <a:off x="11772" y="7366"/>
              <a:ext cx="1234" cy="524"/>
            </a:xfrm>
            <a:prstGeom prst="notchedRightArrow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标题 8"/>
          <p:cNvSpPr txBox="1">
            <a:spLocks/>
          </p:cNvSpPr>
          <p:nvPr/>
        </p:nvSpPr>
        <p:spPr>
          <a:xfrm>
            <a:off x="429491" y="264276"/>
            <a:ext cx="10799618" cy="5529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双重预防机制的基本工作思路</a:t>
            </a:r>
            <a:endParaRPr lang="zh-CN" altLang="en-US" sz="2800" b="1" kern="0" dirty="0">
              <a:solidFill>
                <a:srgbClr val="4E5A6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8200" y="1471295"/>
            <a:ext cx="10151745" cy="1052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>
              <a:lnSpc>
                <a:spcPts val="25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双重预防机制是构筑防范生产安全事故的两道防火墙，风险管控体系是从源头把控排除隐患，隐患排查治理体系是查漏补缺，采取有效手段避免事故发生。通过双重预防的工作机制，切实把每一类风险都控制在可接受范围内，把每一个隐患都治理在形成之初，把每一起事故都消灭在萌芽状态。</a:t>
            </a:r>
          </a:p>
        </p:txBody>
      </p:sp>
    </p:spTree>
    <p:extLst>
      <p:ext uri="{BB962C8B-B14F-4D97-AF65-F5344CB8AC3E}">
        <p14:creationId xmlns:p14="http://schemas.microsoft.com/office/powerpoint/2010/main" val="305689407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334534" y="1485732"/>
            <a:ext cx="7837037" cy="3886535"/>
            <a:chOff x="2466614" y="1229800"/>
            <a:chExt cx="7837037" cy="3886535"/>
          </a:xfrm>
        </p:grpSpPr>
        <p:sp>
          <p:nvSpPr>
            <p:cNvPr id="4" name="椭圆 80"/>
            <p:cNvSpPr/>
            <p:nvPr/>
          </p:nvSpPr>
          <p:spPr bwMode="auto">
            <a:xfrm>
              <a:off x="2466614" y="2242209"/>
              <a:ext cx="908047" cy="909595"/>
            </a:xfrm>
            <a:prstGeom prst="ellipse">
              <a:avLst/>
            </a:prstGeom>
            <a:solidFill>
              <a:srgbClr val="FFC000"/>
            </a:solidFill>
            <a:effectLst>
              <a:glow rad="50800">
                <a:srgbClr val="FFFF00">
                  <a:alpha val="54000"/>
                </a:srgb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危险源</a:t>
              </a:r>
            </a:p>
          </p:txBody>
        </p:sp>
        <p:sp>
          <p:nvSpPr>
            <p:cNvPr id="5" name="平行四边形 4"/>
            <p:cNvSpPr/>
            <p:nvPr/>
          </p:nvSpPr>
          <p:spPr>
            <a:xfrm>
              <a:off x="5834367" y="1785649"/>
              <a:ext cx="929489" cy="1702953"/>
            </a:xfrm>
            <a:prstGeom prst="parallelogram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隐患排查治理体系</a:t>
              </a: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570667" y="1755369"/>
              <a:ext cx="929489" cy="1702954"/>
            </a:xfrm>
            <a:prstGeom prst="parallelogram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风险管控体系</a:t>
              </a:r>
            </a:p>
          </p:txBody>
        </p:sp>
        <p:sp>
          <p:nvSpPr>
            <p:cNvPr id="7" name="椭圆 80"/>
            <p:cNvSpPr/>
            <p:nvPr/>
          </p:nvSpPr>
          <p:spPr bwMode="auto">
            <a:xfrm>
              <a:off x="7136496" y="2297388"/>
              <a:ext cx="908047" cy="909595"/>
            </a:xfrm>
            <a:prstGeom prst="ellipse">
              <a:avLst/>
            </a:prstGeom>
            <a:solidFill>
              <a:srgbClr val="FFC000"/>
            </a:solidFill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发生事故</a:t>
              </a:r>
            </a:p>
          </p:txBody>
        </p:sp>
        <p:sp>
          <p:nvSpPr>
            <p:cNvPr id="8" name="椭圆 80"/>
            <p:cNvSpPr/>
            <p:nvPr/>
          </p:nvSpPr>
          <p:spPr bwMode="auto">
            <a:xfrm>
              <a:off x="4720889" y="2182329"/>
              <a:ext cx="908047" cy="909595"/>
            </a:xfrm>
            <a:prstGeom prst="ellipse">
              <a:avLst/>
            </a:prstGeom>
            <a:solidFill>
              <a:srgbClr val="FFC000"/>
            </a:solidFill>
            <a:effectLst>
              <a:glow rad="50800">
                <a:srgbClr val="FFFF00">
                  <a:alpha val="54000"/>
                </a:srgb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隐患</a:t>
              </a:r>
            </a:p>
          </p:txBody>
        </p:sp>
        <p:sp>
          <p:nvSpPr>
            <p:cNvPr id="9" name="圆角矩形 16"/>
            <p:cNvSpPr/>
            <p:nvPr/>
          </p:nvSpPr>
          <p:spPr>
            <a:xfrm>
              <a:off x="3304423" y="3599409"/>
              <a:ext cx="1161592" cy="39865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287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第一道防线</a:t>
              </a:r>
            </a:p>
          </p:txBody>
        </p:sp>
        <p:sp>
          <p:nvSpPr>
            <p:cNvPr id="10" name="圆角矩形 16"/>
            <p:cNvSpPr/>
            <p:nvPr/>
          </p:nvSpPr>
          <p:spPr>
            <a:xfrm>
              <a:off x="5602264" y="3629349"/>
              <a:ext cx="1161592" cy="39865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287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第二道防线</a:t>
              </a:r>
            </a:p>
          </p:txBody>
        </p:sp>
        <p:sp>
          <p:nvSpPr>
            <p:cNvPr id="11" name="平行四边形 10"/>
            <p:cNvSpPr/>
            <p:nvPr/>
          </p:nvSpPr>
          <p:spPr>
            <a:xfrm>
              <a:off x="8338044" y="1785649"/>
              <a:ext cx="929489" cy="1702953"/>
            </a:xfrm>
            <a:prstGeom prst="parallelogram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事故应急救援</a:t>
              </a:r>
            </a:p>
          </p:txBody>
        </p:sp>
        <p:sp>
          <p:nvSpPr>
            <p:cNvPr id="12" name="圆角矩形 16"/>
            <p:cNvSpPr/>
            <p:nvPr/>
          </p:nvSpPr>
          <p:spPr>
            <a:xfrm>
              <a:off x="8105941" y="3629349"/>
              <a:ext cx="1161592" cy="39865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43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287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30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574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17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861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0045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14800" algn="l" defTabSz="10287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287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最后一道防线</a:t>
              </a:r>
            </a:p>
          </p:txBody>
        </p:sp>
        <p:sp>
          <p:nvSpPr>
            <p:cNvPr id="13" name="椭圆 80"/>
            <p:cNvSpPr/>
            <p:nvPr/>
          </p:nvSpPr>
          <p:spPr bwMode="auto">
            <a:xfrm>
              <a:off x="9395604" y="2297388"/>
              <a:ext cx="908047" cy="909595"/>
            </a:xfrm>
            <a:prstGeom prst="ellipse">
              <a:avLst/>
            </a:prstGeom>
            <a:solidFill>
              <a:srgbClr val="FFC000"/>
            </a:solidFill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事故扩散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3885219" y="4747003"/>
              <a:ext cx="52877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纵深防御    关口前移    双重预控     化“险”为夷</a:t>
              </a:r>
            </a:p>
          </p:txBody>
        </p:sp>
        <p:sp>
          <p:nvSpPr>
            <p:cNvPr id="15" name="箭头: 上弧形 5"/>
            <p:cNvSpPr/>
            <p:nvPr/>
          </p:nvSpPr>
          <p:spPr>
            <a:xfrm>
              <a:off x="4108365" y="1229800"/>
              <a:ext cx="2386704" cy="475695"/>
            </a:xfrm>
            <a:prstGeom prst="curved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411077" y="228937"/>
            <a:ext cx="7130415" cy="4801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什么是“双控”体系</a:t>
            </a:r>
            <a:endParaRPr lang="en-US" altLang="zh-CN" sz="2800" b="1" kern="0" dirty="0">
              <a:solidFill>
                <a:srgbClr val="4E5A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18159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505691" y="250048"/>
            <a:ext cx="5673436" cy="58534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危险源＆风险＆隐患三者</a:t>
            </a:r>
            <a:r>
              <a:rPr lang="zh-CN" altLang="en-US" sz="2800" b="1" kern="0" dirty="0" smtClean="0">
                <a:solidFill>
                  <a:srgbClr val="4E5A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关系</a:t>
            </a:r>
            <a:endParaRPr lang="en-US" altLang="zh-CN" sz="2800" b="1" kern="0" dirty="0" smtClean="0">
              <a:solidFill>
                <a:srgbClr val="4E5A6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47555" y="2774124"/>
            <a:ext cx="8868694" cy="3947351"/>
            <a:chOff x="1699" y="2306"/>
            <a:chExt cx="15724" cy="7447"/>
          </a:xfrm>
        </p:grpSpPr>
        <p:sp>
          <p:nvSpPr>
            <p:cNvPr id="5" name="椭圆 80"/>
            <p:cNvSpPr/>
            <p:nvPr/>
          </p:nvSpPr>
          <p:spPr bwMode="auto">
            <a:xfrm>
              <a:off x="14728" y="3481"/>
              <a:ext cx="1660" cy="1663"/>
            </a:xfrm>
            <a:prstGeom prst="ellipse">
              <a:avLst/>
            </a:prstGeom>
            <a:gradFill rotWithShape="1">
              <a:gsLst>
                <a:gs pos="0">
                  <a:srgbClr val="BC2823">
                    <a:satMod val="103000"/>
                    <a:lumMod val="102000"/>
                    <a:tint val="94000"/>
                  </a:srgbClr>
                </a:gs>
                <a:gs pos="50000">
                  <a:srgbClr val="BC2823">
                    <a:satMod val="110000"/>
                    <a:lumMod val="100000"/>
                    <a:shade val="100000"/>
                  </a:srgbClr>
                </a:gs>
                <a:gs pos="100000">
                  <a:srgbClr val="BC2823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隐患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14" y="5784"/>
              <a:ext cx="5907" cy="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第二类危险源控制不好，直接转成隐患</a:t>
              </a:r>
            </a:p>
          </p:txBody>
        </p:sp>
        <p:sp>
          <p:nvSpPr>
            <p:cNvPr id="7" name="椭圆 80"/>
            <p:cNvSpPr/>
            <p:nvPr/>
          </p:nvSpPr>
          <p:spPr bwMode="auto">
            <a:xfrm>
              <a:off x="2145" y="3438"/>
              <a:ext cx="1738" cy="174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能量或有害物质</a:t>
              </a:r>
            </a:p>
          </p:txBody>
        </p:sp>
        <p:sp>
          <p:nvSpPr>
            <p:cNvPr id="8" name="椭圆 80"/>
            <p:cNvSpPr/>
            <p:nvPr/>
          </p:nvSpPr>
          <p:spPr bwMode="auto">
            <a:xfrm>
              <a:off x="9540" y="3414"/>
              <a:ext cx="1834" cy="18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9" name="直接箭头连接符 8"/>
            <p:cNvCxnSpPr>
              <a:stCxn id="22" idx="2"/>
              <a:endCxn id="7" idx="6"/>
            </p:cNvCxnSpPr>
            <p:nvPr/>
          </p:nvCxnSpPr>
          <p:spPr>
            <a:xfrm flipH="1" flipV="1">
              <a:off x="3883" y="4309"/>
              <a:ext cx="1559" cy="15"/>
            </a:xfrm>
            <a:prstGeom prst="straightConnector1">
              <a:avLst/>
            </a:prstGeom>
            <a:noFill/>
            <a:ln w="38100" cap="flat" cmpd="sng" algn="ctr">
              <a:solidFill>
                <a:srgbClr val="0162A7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0" name="直接箭头连接符 9"/>
            <p:cNvCxnSpPr>
              <a:stCxn id="22" idx="6"/>
              <a:endCxn id="8" idx="2"/>
            </p:cNvCxnSpPr>
            <p:nvPr/>
          </p:nvCxnSpPr>
          <p:spPr>
            <a:xfrm>
              <a:off x="7961" y="4324"/>
              <a:ext cx="1579" cy="9"/>
            </a:xfrm>
            <a:prstGeom prst="straightConnector1">
              <a:avLst/>
            </a:prstGeom>
            <a:noFill/>
            <a:ln w="38100" cap="flat" cmpd="sng" algn="ctr">
              <a:solidFill>
                <a:srgbClr val="0162A7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1" name="椭圆 80"/>
            <p:cNvSpPr/>
            <p:nvPr/>
          </p:nvSpPr>
          <p:spPr bwMode="auto">
            <a:xfrm>
              <a:off x="5864" y="7272"/>
              <a:ext cx="1660" cy="1663"/>
            </a:xfrm>
            <a:prstGeom prst="ellipse">
              <a:avLst/>
            </a:prstGeom>
            <a:solidFill>
              <a:srgbClr val="BC2823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风险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853" y="5541"/>
              <a:ext cx="1961" cy="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客观存在</a:t>
              </a:r>
              <a:endParaRPr lang="en-US" altLang="zh-CN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833" y="6710"/>
              <a:ext cx="1961" cy="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主观判断</a:t>
              </a:r>
              <a:endParaRPr lang="en-US" altLang="zh-CN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177" y="9174"/>
              <a:ext cx="3948" cy="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对危险源程度的评价</a:t>
              </a:r>
              <a:endParaRPr lang="en-US" altLang="zh-CN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926" y="5567"/>
              <a:ext cx="1121" cy="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主体</a:t>
              </a:r>
              <a:endParaRPr lang="en-US" altLang="zh-CN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942" y="6824"/>
              <a:ext cx="1121" cy="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属性</a:t>
              </a:r>
              <a:endParaRPr lang="en-US" altLang="zh-CN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80"/>
            <p:cNvSpPr/>
            <p:nvPr/>
          </p:nvSpPr>
          <p:spPr bwMode="auto">
            <a:xfrm>
              <a:off x="2151" y="7272"/>
              <a:ext cx="1660" cy="1663"/>
            </a:xfrm>
            <a:prstGeom prst="ellipse">
              <a:avLst/>
            </a:prstGeom>
            <a:gradFill rotWithShape="1">
              <a:gsLst>
                <a:gs pos="0">
                  <a:srgbClr val="0162A7">
                    <a:satMod val="103000"/>
                    <a:lumMod val="102000"/>
                    <a:tint val="94000"/>
                  </a:srgbClr>
                </a:gs>
                <a:gs pos="50000">
                  <a:srgbClr val="0162A7">
                    <a:satMod val="110000"/>
                    <a:lumMod val="100000"/>
                    <a:shade val="100000"/>
                  </a:srgbClr>
                </a:gs>
                <a:gs pos="100000">
                  <a:srgbClr val="0162A7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严重程度</a:t>
              </a:r>
            </a:p>
          </p:txBody>
        </p:sp>
        <p:sp>
          <p:nvSpPr>
            <p:cNvPr id="18" name="椭圆 80"/>
            <p:cNvSpPr/>
            <p:nvPr/>
          </p:nvSpPr>
          <p:spPr bwMode="auto">
            <a:xfrm>
              <a:off x="9634" y="7272"/>
              <a:ext cx="1660" cy="1663"/>
            </a:xfrm>
            <a:prstGeom prst="ellipse">
              <a:avLst/>
            </a:prstGeom>
            <a:gradFill rotWithShape="1">
              <a:gsLst>
                <a:gs pos="0">
                  <a:srgbClr val="0162A7">
                    <a:satMod val="103000"/>
                    <a:lumMod val="102000"/>
                    <a:tint val="94000"/>
                  </a:srgbClr>
                </a:gs>
                <a:gs pos="50000">
                  <a:srgbClr val="0162A7">
                    <a:satMod val="110000"/>
                    <a:lumMod val="100000"/>
                    <a:shade val="100000"/>
                  </a:srgbClr>
                </a:gs>
                <a:gs pos="100000">
                  <a:srgbClr val="0162A7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可能性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19" name="直接箭头连接符 18"/>
            <p:cNvCxnSpPr>
              <a:stCxn id="11" idx="2"/>
              <a:endCxn id="17" idx="6"/>
            </p:cNvCxnSpPr>
            <p:nvPr/>
          </p:nvCxnSpPr>
          <p:spPr>
            <a:xfrm flipH="1" flipV="1">
              <a:off x="3810" y="8104"/>
              <a:ext cx="2053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162A7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20" name="直接箭头连接符 19"/>
            <p:cNvCxnSpPr>
              <a:stCxn id="11" idx="6"/>
              <a:endCxn id="18" idx="2"/>
            </p:cNvCxnSpPr>
            <p:nvPr/>
          </p:nvCxnSpPr>
          <p:spPr>
            <a:xfrm flipV="1">
              <a:off x="7524" y="8104"/>
              <a:ext cx="21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162A7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21" name="直接箭头连接符 20"/>
            <p:cNvCxnSpPr>
              <a:stCxn id="22" idx="4"/>
              <a:endCxn id="11" idx="0"/>
            </p:cNvCxnSpPr>
            <p:nvPr/>
          </p:nvCxnSpPr>
          <p:spPr>
            <a:xfrm flipH="1">
              <a:off x="6694" y="5585"/>
              <a:ext cx="7" cy="1687"/>
            </a:xfrm>
            <a:prstGeom prst="straightConnector1">
              <a:avLst/>
            </a:prstGeom>
            <a:noFill/>
            <a:ln w="38100" cap="flat" cmpd="sng" algn="ctr">
              <a:solidFill>
                <a:srgbClr val="0162A7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2" name="椭圆 80"/>
            <p:cNvSpPr/>
            <p:nvPr/>
          </p:nvSpPr>
          <p:spPr bwMode="auto">
            <a:xfrm>
              <a:off x="5442" y="3062"/>
              <a:ext cx="2519" cy="252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39700">
                <a:srgbClr val="FFC000">
                  <a:alpha val="40000"/>
                </a:srgb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危险源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091" y="2306"/>
              <a:ext cx="3247" cy="7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第二类危险源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699" y="2461"/>
              <a:ext cx="3153" cy="7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第一类危险源</a:t>
              </a:r>
            </a:p>
          </p:txBody>
        </p:sp>
        <p:sp>
          <p:nvSpPr>
            <p:cNvPr id="25" name="等号 24"/>
            <p:cNvSpPr/>
            <p:nvPr/>
          </p:nvSpPr>
          <p:spPr>
            <a:xfrm>
              <a:off x="11513" y="3973"/>
              <a:ext cx="2978" cy="774"/>
            </a:xfrm>
            <a:prstGeom prst="mathEqual">
              <a:avLst/>
            </a:prstGeom>
            <a:solidFill>
              <a:srgbClr val="0162A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26" name="直接箭头连接符 25"/>
            <p:cNvCxnSpPr>
              <a:stCxn id="7" idx="4"/>
              <a:endCxn id="17" idx="0"/>
            </p:cNvCxnSpPr>
            <p:nvPr/>
          </p:nvCxnSpPr>
          <p:spPr>
            <a:xfrm flipH="1">
              <a:off x="2981" y="5179"/>
              <a:ext cx="33" cy="2093"/>
            </a:xfrm>
            <a:prstGeom prst="straightConnector1">
              <a:avLst/>
            </a:prstGeom>
            <a:noFill/>
            <a:ln w="38100" cap="flat" cmpd="sng" algn="ctr">
              <a:solidFill>
                <a:srgbClr val="0162A7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7" name="直接箭头连接符 26"/>
            <p:cNvCxnSpPr>
              <a:stCxn id="8" idx="4"/>
              <a:endCxn id="18" idx="0"/>
            </p:cNvCxnSpPr>
            <p:nvPr/>
          </p:nvCxnSpPr>
          <p:spPr>
            <a:xfrm>
              <a:off x="10457" y="5252"/>
              <a:ext cx="8" cy="2021"/>
            </a:xfrm>
            <a:prstGeom prst="straightConnector1">
              <a:avLst/>
            </a:prstGeom>
            <a:noFill/>
            <a:ln w="38100" cap="flat" cmpd="sng" algn="ctr">
              <a:solidFill>
                <a:srgbClr val="0162A7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8" name="矩形 27"/>
            <p:cNvSpPr/>
            <p:nvPr/>
          </p:nvSpPr>
          <p:spPr>
            <a:xfrm>
              <a:off x="9643" y="3639"/>
              <a:ext cx="1732" cy="1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不安全的状态、行为、管理缺陷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719" y="6376"/>
              <a:ext cx="5704" cy="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隐患是现实型危险源，危险源包含隐患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12648" y="3046"/>
              <a:ext cx="806" cy="12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36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447555" y="1153351"/>
            <a:ext cx="10425789" cy="170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</a:rPr>
              <a:t>危险源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——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可能导致人身伤害和（或）健康损害的根源、状态或行为，或其组合</a:t>
            </a:r>
            <a:r>
              <a:rPr lang="zh-CN" altLang="en-US" sz="1400" dirty="0">
                <a:solidFill>
                  <a:prstClr val="black"/>
                </a:solidFill>
                <a:ea typeface="微软雅黑" panose="020B0503020204020204" pitchFamily="34" charset="-122"/>
              </a:rPr>
              <a:t>。（例如：车间地面积水</a:t>
            </a:r>
            <a:r>
              <a:rPr lang="en-US" altLang="zh-CN" sz="1400" dirty="0">
                <a:solidFill>
                  <a:prstClr val="black"/>
                </a:solidFill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prstClr val="black"/>
                </a:solidFill>
                <a:ea typeface="微软雅黑" panose="020B0503020204020204" pitchFamily="34" charset="-122"/>
              </a:rPr>
              <a:t>油，路面湿滑）。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隐患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——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人的不安全行为、物的不安全状态，或管理上的缺陷</a:t>
            </a:r>
            <a:r>
              <a:rPr lang="zh-CN" altLang="en-US" sz="1400" dirty="0">
                <a:solidFill>
                  <a:prstClr val="black"/>
                </a:solidFill>
                <a:ea typeface="微软雅黑" panose="020B0503020204020204" pitchFamily="34" charset="-122"/>
              </a:rPr>
              <a:t>。（例如：进入机械手检修未停机、机台零部件磨损，带病作业、干部未对新进员工进行</a:t>
            </a:r>
            <a:r>
              <a:rPr lang="zh-CN" altLang="en-US" sz="1400" dirty="0" smtClean="0">
                <a:solidFill>
                  <a:prstClr val="black"/>
                </a:solidFill>
                <a:ea typeface="微软雅黑" panose="020B0503020204020204" pitchFamily="34" charset="-122"/>
              </a:rPr>
              <a:t>培训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）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风险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——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危害事件发生的可能性和后果严重程度的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组合。（例如：机台联锁装置屏蔽，人员未查看机台状态，进入机台运行空间处理异常导致人员被机械部件挤压伤、打伤等）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1751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3" name="object 34"/>
          <p:cNvSpPr/>
          <p:nvPr/>
        </p:nvSpPr>
        <p:spPr>
          <a:xfrm>
            <a:off x="8752205" y="2878455"/>
            <a:ext cx="1466850" cy="133350"/>
          </a:xfrm>
          <a:custGeom>
            <a:avLst/>
            <a:gdLst/>
            <a:ahLst/>
            <a:cxnLst/>
            <a:rect l="l" t="t" r="r" b="b"/>
            <a:pathLst>
              <a:path w="1466850" h="133350">
                <a:moveTo>
                  <a:pt x="0" y="133350"/>
                </a:moveTo>
                <a:lnTo>
                  <a:pt x="1466850" y="133350"/>
                </a:lnTo>
                <a:lnTo>
                  <a:pt x="1466850" y="0"/>
                </a:lnTo>
                <a:lnTo>
                  <a:pt x="0" y="0"/>
                </a:lnTo>
                <a:lnTo>
                  <a:pt x="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5"/>
          <p:cNvSpPr/>
          <p:nvPr/>
        </p:nvSpPr>
        <p:spPr>
          <a:xfrm>
            <a:off x="8752205" y="2878455"/>
            <a:ext cx="1466850" cy="133350"/>
          </a:xfrm>
          <a:custGeom>
            <a:avLst/>
            <a:gdLst/>
            <a:ahLst/>
            <a:cxnLst/>
            <a:rect l="l" t="t" r="r" b="b"/>
            <a:pathLst>
              <a:path w="1466850" h="133350">
                <a:moveTo>
                  <a:pt x="0" y="133350"/>
                </a:moveTo>
                <a:lnTo>
                  <a:pt x="1466850" y="133350"/>
                </a:lnTo>
                <a:lnTo>
                  <a:pt x="1466850" y="0"/>
                </a:lnTo>
                <a:lnTo>
                  <a:pt x="0" y="0"/>
                </a:lnTo>
                <a:lnTo>
                  <a:pt x="0" y="133350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8"/>
          <p:cNvSpPr/>
          <p:nvPr/>
        </p:nvSpPr>
        <p:spPr>
          <a:xfrm>
            <a:off x="9037955" y="2992755"/>
            <a:ext cx="133350" cy="2905125"/>
          </a:xfrm>
          <a:custGeom>
            <a:avLst/>
            <a:gdLst/>
            <a:ahLst/>
            <a:cxnLst/>
            <a:rect l="l" t="t" r="r" b="b"/>
            <a:pathLst>
              <a:path w="133350" h="2905125">
                <a:moveTo>
                  <a:pt x="0" y="2905125"/>
                </a:moveTo>
                <a:lnTo>
                  <a:pt x="133350" y="2905125"/>
                </a:lnTo>
                <a:lnTo>
                  <a:pt x="133350" y="0"/>
                </a:lnTo>
                <a:lnTo>
                  <a:pt x="0" y="0"/>
                </a:lnTo>
                <a:lnTo>
                  <a:pt x="0" y="2905125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9"/>
          <p:cNvSpPr/>
          <p:nvPr/>
        </p:nvSpPr>
        <p:spPr>
          <a:xfrm>
            <a:off x="9037955" y="2992755"/>
            <a:ext cx="133350" cy="2905125"/>
          </a:xfrm>
          <a:custGeom>
            <a:avLst/>
            <a:gdLst/>
            <a:ahLst/>
            <a:cxnLst/>
            <a:rect l="l" t="t" r="r" b="b"/>
            <a:pathLst>
              <a:path w="133350" h="2905125">
                <a:moveTo>
                  <a:pt x="0" y="2905125"/>
                </a:moveTo>
                <a:lnTo>
                  <a:pt x="133350" y="2905125"/>
                </a:lnTo>
                <a:lnTo>
                  <a:pt x="133350" y="0"/>
                </a:lnTo>
                <a:lnTo>
                  <a:pt x="0" y="0"/>
                </a:lnTo>
                <a:lnTo>
                  <a:pt x="0" y="2905125"/>
                </a:lnTo>
                <a:close/>
              </a:path>
            </a:pathLst>
          </a:custGeom>
          <a:solidFill>
            <a:srgbClr val="C00000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0"/>
          <p:cNvSpPr/>
          <p:nvPr/>
        </p:nvSpPr>
        <p:spPr>
          <a:xfrm>
            <a:off x="8537575" y="5026025"/>
            <a:ext cx="114300" cy="285750"/>
          </a:xfrm>
          <a:custGeom>
            <a:avLst/>
            <a:gdLst/>
            <a:ahLst/>
            <a:cxnLst/>
            <a:rect l="l" t="t" r="r" b="b"/>
            <a:pathLst>
              <a:path w="114300" h="285750">
                <a:moveTo>
                  <a:pt x="114300" y="0"/>
                </a:moveTo>
                <a:lnTo>
                  <a:pt x="3175" y="119189"/>
                </a:lnTo>
                <a:lnTo>
                  <a:pt x="0" y="285750"/>
                </a:lnTo>
                <a:lnTo>
                  <a:pt x="67945" y="285750"/>
                </a:lnTo>
                <a:lnTo>
                  <a:pt x="87122" y="170408"/>
                </a:lnTo>
                <a:lnTo>
                  <a:pt x="114300" y="132791"/>
                </a:lnTo>
                <a:lnTo>
                  <a:pt x="114300" y="0"/>
                </a:lnTo>
                <a:close/>
              </a:path>
            </a:pathLst>
          </a:custGeom>
          <a:solidFill>
            <a:srgbClr val="B1D7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1"/>
          <p:cNvSpPr/>
          <p:nvPr/>
        </p:nvSpPr>
        <p:spPr>
          <a:xfrm>
            <a:off x="8542655" y="5031105"/>
            <a:ext cx="114300" cy="285750"/>
          </a:xfrm>
          <a:custGeom>
            <a:avLst/>
            <a:gdLst/>
            <a:ahLst/>
            <a:cxnLst/>
            <a:rect l="l" t="t" r="r" b="b"/>
            <a:pathLst>
              <a:path w="114300" h="285750">
                <a:moveTo>
                  <a:pt x="114300" y="132727"/>
                </a:moveTo>
                <a:lnTo>
                  <a:pt x="86995" y="170345"/>
                </a:lnTo>
                <a:lnTo>
                  <a:pt x="67818" y="285686"/>
                </a:lnTo>
                <a:lnTo>
                  <a:pt x="0" y="285686"/>
                </a:lnTo>
                <a:lnTo>
                  <a:pt x="3175" y="119126"/>
                </a:lnTo>
                <a:lnTo>
                  <a:pt x="114300" y="0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2"/>
          <p:cNvSpPr/>
          <p:nvPr/>
        </p:nvSpPr>
        <p:spPr>
          <a:xfrm>
            <a:off x="8966200" y="5026025"/>
            <a:ext cx="123825" cy="285750"/>
          </a:xfrm>
          <a:custGeom>
            <a:avLst/>
            <a:gdLst/>
            <a:ahLst/>
            <a:cxnLst/>
            <a:rect l="l" t="t" r="r" b="b"/>
            <a:pathLst>
              <a:path w="123825" h="285750">
                <a:moveTo>
                  <a:pt x="0" y="0"/>
                </a:moveTo>
                <a:lnTo>
                  <a:pt x="0" y="132791"/>
                </a:lnTo>
                <a:lnTo>
                  <a:pt x="30352" y="170408"/>
                </a:lnTo>
                <a:lnTo>
                  <a:pt x="50926" y="285750"/>
                </a:lnTo>
                <a:lnTo>
                  <a:pt x="123825" y="285750"/>
                </a:lnTo>
                <a:lnTo>
                  <a:pt x="120396" y="119189"/>
                </a:lnTo>
                <a:lnTo>
                  <a:pt x="0" y="0"/>
                </a:lnTo>
                <a:close/>
              </a:path>
            </a:pathLst>
          </a:custGeom>
          <a:solidFill>
            <a:srgbClr val="B1D7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3"/>
          <p:cNvSpPr/>
          <p:nvPr/>
        </p:nvSpPr>
        <p:spPr>
          <a:xfrm>
            <a:off x="8971280" y="5031105"/>
            <a:ext cx="123825" cy="285750"/>
          </a:xfrm>
          <a:custGeom>
            <a:avLst/>
            <a:gdLst/>
            <a:ahLst/>
            <a:cxnLst/>
            <a:rect l="l" t="t" r="r" b="b"/>
            <a:pathLst>
              <a:path w="123825" h="285750">
                <a:moveTo>
                  <a:pt x="0" y="132727"/>
                </a:moveTo>
                <a:lnTo>
                  <a:pt x="30352" y="170345"/>
                </a:lnTo>
                <a:lnTo>
                  <a:pt x="50800" y="285686"/>
                </a:lnTo>
                <a:lnTo>
                  <a:pt x="123825" y="285686"/>
                </a:lnTo>
                <a:lnTo>
                  <a:pt x="120269" y="119126"/>
                </a:lnTo>
                <a:lnTo>
                  <a:pt x="0" y="0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84"/>
          <p:cNvSpPr/>
          <p:nvPr/>
        </p:nvSpPr>
        <p:spPr>
          <a:xfrm>
            <a:off x="8680450" y="4749800"/>
            <a:ext cx="247650" cy="266700"/>
          </a:xfrm>
          <a:custGeom>
            <a:avLst/>
            <a:gdLst/>
            <a:ahLst/>
            <a:cxnLst/>
            <a:rect l="l" t="t" r="r" b="b"/>
            <a:pathLst>
              <a:path w="247650" h="266700">
                <a:moveTo>
                  <a:pt x="125095" y="0"/>
                </a:moveTo>
                <a:lnTo>
                  <a:pt x="76961" y="7747"/>
                </a:lnTo>
                <a:lnTo>
                  <a:pt x="36829" y="29590"/>
                </a:lnTo>
                <a:lnTo>
                  <a:pt x="10414" y="62611"/>
                </a:lnTo>
                <a:lnTo>
                  <a:pt x="0" y="102615"/>
                </a:lnTo>
                <a:lnTo>
                  <a:pt x="0" y="164337"/>
                </a:lnTo>
                <a:lnTo>
                  <a:pt x="10414" y="204088"/>
                </a:lnTo>
                <a:lnTo>
                  <a:pt x="36829" y="236219"/>
                </a:lnTo>
                <a:lnTo>
                  <a:pt x="76961" y="259206"/>
                </a:lnTo>
                <a:lnTo>
                  <a:pt x="125095" y="266700"/>
                </a:lnTo>
                <a:lnTo>
                  <a:pt x="149098" y="264922"/>
                </a:lnTo>
                <a:lnTo>
                  <a:pt x="192785" y="249555"/>
                </a:lnTo>
                <a:lnTo>
                  <a:pt x="225805" y="222122"/>
                </a:lnTo>
                <a:lnTo>
                  <a:pt x="245491" y="185165"/>
                </a:lnTo>
                <a:lnTo>
                  <a:pt x="247650" y="164337"/>
                </a:lnTo>
                <a:lnTo>
                  <a:pt x="247650" y="102615"/>
                </a:lnTo>
                <a:lnTo>
                  <a:pt x="237235" y="62611"/>
                </a:lnTo>
                <a:lnTo>
                  <a:pt x="211074" y="29590"/>
                </a:lnTo>
                <a:lnTo>
                  <a:pt x="171957" y="7747"/>
                </a:lnTo>
                <a:lnTo>
                  <a:pt x="125095" y="0"/>
                </a:lnTo>
                <a:close/>
              </a:path>
            </a:pathLst>
          </a:custGeom>
          <a:solidFill>
            <a:srgbClr val="FFD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5"/>
          <p:cNvSpPr/>
          <p:nvPr/>
        </p:nvSpPr>
        <p:spPr>
          <a:xfrm>
            <a:off x="8685530" y="4754880"/>
            <a:ext cx="247650" cy="266700"/>
          </a:xfrm>
          <a:custGeom>
            <a:avLst/>
            <a:gdLst/>
            <a:ahLst/>
            <a:cxnLst/>
            <a:rect l="l" t="t" r="r" b="b"/>
            <a:pathLst>
              <a:path w="247650" h="266700">
                <a:moveTo>
                  <a:pt x="247650" y="164211"/>
                </a:moveTo>
                <a:lnTo>
                  <a:pt x="245364" y="185165"/>
                </a:lnTo>
                <a:lnTo>
                  <a:pt x="237235" y="203962"/>
                </a:lnTo>
                <a:lnTo>
                  <a:pt x="210947" y="236220"/>
                </a:lnTo>
                <a:lnTo>
                  <a:pt x="171957" y="259080"/>
                </a:lnTo>
                <a:lnTo>
                  <a:pt x="124968" y="266700"/>
                </a:lnTo>
                <a:lnTo>
                  <a:pt x="99822" y="264922"/>
                </a:lnTo>
                <a:lnTo>
                  <a:pt x="55118" y="249555"/>
                </a:lnTo>
                <a:lnTo>
                  <a:pt x="21717" y="221996"/>
                </a:lnTo>
                <a:lnTo>
                  <a:pt x="2413" y="185165"/>
                </a:lnTo>
                <a:lnTo>
                  <a:pt x="0" y="164211"/>
                </a:lnTo>
                <a:lnTo>
                  <a:pt x="0" y="102489"/>
                </a:lnTo>
                <a:lnTo>
                  <a:pt x="10287" y="62611"/>
                </a:lnTo>
                <a:lnTo>
                  <a:pt x="36829" y="29464"/>
                </a:lnTo>
                <a:lnTo>
                  <a:pt x="76962" y="7747"/>
                </a:lnTo>
                <a:lnTo>
                  <a:pt x="124968" y="0"/>
                </a:lnTo>
                <a:lnTo>
                  <a:pt x="148971" y="1905"/>
                </a:lnTo>
                <a:lnTo>
                  <a:pt x="192658" y="17018"/>
                </a:lnTo>
                <a:lnTo>
                  <a:pt x="225805" y="44577"/>
                </a:lnTo>
                <a:lnTo>
                  <a:pt x="245364" y="81661"/>
                </a:lnTo>
                <a:lnTo>
                  <a:pt x="247650" y="102489"/>
                </a:lnTo>
                <a:lnTo>
                  <a:pt x="247650" y="164211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86"/>
          <p:cNvSpPr/>
          <p:nvPr/>
        </p:nvSpPr>
        <p:spPr>
          <a:xfrm>
            <a:off x="8796655" y="4865370"/>
            <a:ext cx="0" cy="55880"/>
          </a:xfrm>
          <a:custGeom>
            <a:avLst/>
            <a:gdLst/>
            <a:ahLst/>
            <a:cxnLst/>
            <a:rect l="l" t="t" r="r" b="b"/>
            <a:pathLst>
              <a:path h="55879">
                <a:moveTo>
                  <a:pt x="0" y="0"/>
                </a:moveTo>
                <a:lnTo>
                  <a:pt x="0" y="55879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7"/>
          <p:cNvSpPr/>
          <p:nvPr/>
        </p:nvSpPr>
        <p:spPr>
          <a:xfrm>
            <a:off x="8709025" y="4860290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>
                <a:moveTo>
                  <a:pt x="0" y="0"/>
                </a:moveTo>
                <a:lnTo>
                  <a:pt x="95250" y="0"/>
                </a:lnTo>
              </a:path>
            </a:pathLst>
          </a:custGeom>
          <a:ln w="101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8"/>
          <p:cNvSpPr/>
          <p:nvPr/>
        </p:nvSpPr>
        <p:spPr>
          <a:xfrm>
            <a:off x="8756650" y="4963795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725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89"/>
          <p:cNvSpPr/>
          <p:nvPr/>
        </p:nvSpPr>
        <p:spPr>
          <a:xfrm>
            <a:off x="8651875" y="5016500"/>
            <a:ext cx="314325" cy="295275"/>
          </a:xfrm>
          <a:custGeom>
            <a:avLst/>
            <a:gdLst/>
            <a:ahLst/>
            <a:cxnLst/>
            <a:rect l="l" t="t" r="r" b="b"/>
            <a:pathLst>
              <a:path w="314325" h="295275">
                <a:moveTo>
                  <a:pt x="0" y="295275"/>
                </a:moveTo>
                <a:lnTo>
                  <a:pt x="314325" y="295275"/>
                </a:lnTo>
                <a:lnTo>
                  <a:pt x="314325" y="0"/>
                </a:lnTo>
                <a:lnTo>
                  <a:pt x="0" y="0"/>
                </a:lnTo>
                <a:lnTo>
                  <a:pt x="0" y="295275"/>
                </a:lnTo>
                <a:close/>
              </a:path>
            </a:pathLst>
          </a:custGeom>
          <a:solidFill>
            <a:srgbClr val="B1D7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90"/>
          <p:cNvSpPr/>
          <p:nvPr/>
        </p:nvSpPr>
        <p:spPr>
          <a:xfrm>
            <a:off x="8656955" y="5021580"/>
            <a:ext cx="314325" cy="295275"/>
          </a:xfrm>
          <a:custGeom>
            <a:avLst/>
            <a:gdLst/>
            <a:ahLst/>
            <a:cxnLst/>
            <a:rect l="l" t="t" r="r" b="b"/>
            <a:pathLst>
              <a:path w="314325" h="295275">
                <a:moveTo>
                  <a:pt x="0" y="295275"/>
                </a:moveTo>
                <a:lnTo>
                  <a:pt x="314325" y="295275"/>
                </a:lnTo>
                <a:lnTo>
                  <a:pt x="314325" y="0"/>
                </a:lnTo>
                <a:lnTo>
                  <a:pt x="0" y="0"/>
                </a:lnTo>
                <a:lnTo>
                  <a:pt x="0" y="295275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91"/>
          <p:cNvSpPr/>
          <p:nvPr/>
        </p:nvSpPr>
        <p:spPr>
          <a:xfrm>
            <a:off x="8651875" y="5311775"/>
            <a:ext cx="314325" cy="438150"/>
          </a:xfrm>
          <a:custGeom>
            <a:avLst/>
            <a:gdLst/>
            <a:ahLst/>
            <a:cxnLst/>
            <a:rect l="l" t="t" r="r" b="b"/>
            <a:pathLst>
              <a:path w="314325" h="438150">
                <a:moveTo>
                  <a:pt x="314325" y="0"/>
                </a:moveTo>
                <a:lnTo>
                  <a:pt x="0" y="0"/>
                </a:lnTo>
                <a:lnTo>
                  <a:pt x="61849" y="438150"/>
                </a:lnTo>
                <a:lnTo>
                  <a:pt x="257175" y="438150"/>
                </a:lnTo>
                <a:lnTo>
                  <a:pt x="314325" y="0"/>
                </a:lnTo>
                <a:close/>
              </a:path>
            </a:pathLst>
          </a:custGeom>
          <a:solidFill>
            <a:srgbClr val="33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92"/>
          <p:cNvSpPr/>
          <p:nvPr/>
        </p:nvSpPr>
        <p:spPr>
          <a:xfrm>
            <a:off x="8809355" y="5021580"/>
            <a:ext cx="0" cy="295275"/>
          </a:xfrm>
          <a:custGeom>
            <a:avLst/>
            <a:gdLst/>
            <a:ahLst/>
            <a:cxnLst/>
            <a:rect l="l" t="t" r="r" b="b"/>
            <a:pathLst>
              <a:path h="295275">
                <a:moveTo>
                  <a:pt x="0" y="0"/>
                </a:moveTo>
                <a:lnTo>
                  <a:pt x="0" y="295211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93"/>
          <p:cNvSpPr/>
          <p:nvPr/>
        </p:nvSpPr>
        <p:spPr>
          <a:xfrm>
            <a:off x="8623300" y="5749925"/>
            <a:ext cx="381000" cy="95250"/>
          </a:xfrm>
          <a:custGeom>
            <a:avLst/>
            <a:gdLst/>
            <a:ahLst/>
            <a:cxnLst/>
            <a:rect l="l" t="t" r="r" b="b"/>
            <a:pathLst>
              <a:path w="381000" h="95250">
                <a:moveTo>
                  <a:pt x="279526" y="0"/>
                </a:moveTo>
                <a:lnTo>
                  <a:pt x="101726" y="0"/>
                </a:lnTo>
                <a:lnTo>
                  <a:pt x="0" y="62865"/>
                </a:lnTo>
                <a:lnTo>
                  <a:pt x="0" y="95250"/>
                </a:lnTo>
                <a:lnTo>
                  <a:pt x="178943" y="95250"/>
                </a:lnTo>
                <a:lnTo>
                  <a:pt x="190500" y="35115"/>
                </a:lnTo>
                <a:lnTo>
                  <a:pt x="336208" y="35115"/>
                </a:lnTo>
                <a:lnTo>
                  <a:pt x="279526" y="0"/>
                </a:lnTo>
                <a:close/>
              </a:path>
              <a:path w="381000" h="95250">
                <a:moveTo>
                  <a:pt x="336208" y="35115"/>
                </a:moveTo>
                <a:lnTo>
                  <a:pt x="190500" y="35115"/>
                </a:lnTo>
                <a:lnTo>
                  <a:pt x="202056" y="95250"/>
                </a:lnTo>
                <a:lnTo>
                  <a:pt x="381000" y="95250"/>
                </a:lnTo>
                <a:lnTo>
                  <a:pt x="381000" y="62865"/>
                </a:lnTo>
                <a:lnTo>
                  <a:pt x="336208" y="351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94"/>
          <p:cNvSpPr/>
          <p:nvPr/>
        </p:nvSpPr>
        <p:spPr>
          <a:xfrm>
            <a:off x="8628380" y="5754370"/>
            <a:ext cx="381000" cy="95250"/>
          </a:xfrm>
          <a:custGeom>
            <a:avLst/>
            <a:gdLst/>
            <a:ahLst/>
            <a:cxnLst/>
            <a:rect l="l" t="t" r="r" b="b"/>
            <a:pathLst>
              <a:path w="381000" h="95250">
                <a:moveTo>
                  <a:pt x="279526" y="0"/>
                </a:moveTo>
                <a:lnTo>
                  <a:pt x="381000" y="62865"/>
                </a:lnTo>
                <a:lnTo>
                  <a:pt x="381000" y="95250"/>
                </a:lnTo>
                <a:lnTo>
                  <a:pt x="201929" y="95250"/>
                </a:lnTo>
                <a:lnTo>
                  <a:pt x="190500" y="35115"/>
                </a:lnTo>
                <a:lnTo>
                  <a:pt x="178943" y="95250"/>
                </a:lnTo>
                <a:lnTo>
                  <a:pt x="0" y="95250"/>
                </a:lnTo>
                <a:lnTo>
                  <a:pt x="0" y="62865"/>
                </a:lnTo>
                <a:lnTo>
                  <a:pt x="101600" y="0"/>
                </a:lnTo>
                <a:lnTo>
                  <a:pt x="279526" y="0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5"/>
          <p:cNvSpPr/>
          <p:nvPr/>
        </p:nvSpPr>
        <p:spPr>
          <a:xfrm>
            <a:off x="8499475" y="5302250"/>
            <a:ext cx="133350" cy="104775"/>
          </a:xfrm>
          <a:custGeom>
            <a:avLst/>
            <a:gdLst/>
            <a:ahLst/>
            <a:cxnLst/>
            <a:rect l="l" t="t" r="r" b="b"/>
            <a:pathLst>
              <a:path w="133350" h="104775">
                <a:moveTo>
                  <a:pt x="66675" y="0"/>
                </a:moveTo>
                <a:lnTo>
                  <a:pt x="29209" y="8547"/>
                </a:lnTo>
                <a:lnTo>
                  <a:pt x="1143" y="41376"/>
                </a:lnTo>
                <a:lnTo>
                  <a:pt x="0" y="51943"/>
                </a:lnTo>
                <a:lnTo>
                  <a:pt x="1143" y="61379"/>
                </a:lnTo>
                <a:lnTo>
                  <a:pt x="25400" y="93078"/>
                </a:lnTo>
                <a:lnTo>
                  <a:pt x="58293" y="104775"/>
                </a:lnTo>
                <a:lnTo>
                  <a:pt x="58293" y="38442"/>
                </a:lnTo>
                <a:lnTo>
                  <a:pt x="131051" y="38442"/>
                </a:lnTo>
                <a:lnTo>
                  <a:pt x="104140" y="8547"/>
                </a:lnTo>
                <a:lnTo>
                  <a:pt x="80009" y="901"/>
                </a:lnTo>
                <a:lnTo>
                  <a:pt x="66675" y="0"/>
                </a:lnTo>
                <a:close/>
              </a:path>
              <a:path w="133350" h="104775">
                <a:moveTo>
                  <a:pt x="131051" y="38442"/>
                </a:moveTo>
                <a:lnTo>
                  <a:pt x="98171" y="38442"/>
                </a:lnTo>
                <a:lnTo>
                  <a:pt x="98171" y="98031"/>
                </a:lnTo>
                <a:lnTo>
                  <a:pt x="112902" y="90385"/>
                </a:lnTo>
                <a:lnTo>
                  <a:pt x="123571" y="78689"/>
                </a:lnTo>
                <a:lnTo>
                  <a:pt x="131064" y="66332"/>
                </a:lnTo>
                <a:lnTo>
                  <a:pt x="133350" y="51943"/>
                </a:lnTo>
                <a:lnTo>
                  <a:pt x="132206" y="41376"/>
                </a:lnTo>
                <a:lnTo>
                  <a:pt x="131051" y="38442"/>
                </a:lnTo>
                <a:close/>
              </a:path>
            </a:pathLst>
          </a:custGeom>
          <a:solidFill>
            <a:srgbClr val="FFD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6"/>
          <p:cNvSpPr/>
          <p:nvPr/>
        </p:nvSpPr>
        <p:spPr>
          <a:xfrm>
            <a:off x="8504555" y="5307330"/>
            <a:ext cx="133350" cy="104775"/>
          </a:xfrm>
          <a:custGeom>
            <a:avLst/>
            <a:gdLst/>
            <a:ahLst/>
            <a:cxnLst/>
            <a:rect l="l" t="t" r="r" b="b"/>
            <a:pathLst>
              <a:path w="133350" h="104775">
                <a:moveTo>
                  <a:pt x="58293" y="104775"/>
                </a:moveTo>
                <a:lnTo>
                  <a:pt x="58293" y="38442"/>
                </a:lnTo>
                <a:lnTo>
                  <a:pt x="98044" y="38442"/>
                </a:lnTo>
                <a:lnTo>
                  <a:pt x="98044" y="98031"/>
                </a:lnTo>
                <a:lnTo>
                  <a:pt x="112775" y="90385"/>
                </a:lnTo>
                <a:lnTo>
                  <a:pt x="123444" y="78689"/>
                </a:lnTo>
                <a:lnTo>
                  <a:pt x="130937" y="66332"/>
                </a:lnTo>
                <a:lnTo>
                  <a:pt x="133350" y="51943"/>
                </a:lnTo>
                <a:lnTo>
                  <a:pt x="132079" y="41376"/>
                </a:lnTo>
                <a:lnTo>
                  <a:pt x="104140" y="8547"/>
                </a:lnTo>
                <a:lnTo>
                  <a:pt x="66675" y="0"/>
                </a:lnTo>
                <a:lnTo>
                  <a:pt x="53340" y="901"/>
                </a:lnTo>
                <a:lnTo>
                  <a:pt x="10922" y="23164"/>
                </a:lnTo>
                <a:lnTo>
                  <a:pt x="0" y="51943"/>
                </a:lnTo>
                <a:lnTo>
                  <a:pt x="1143" y="61379"/>
                </a:lnTo>
                <a:lnTo>
                  <a:pt x="25400" y="93078"/>
                </a:lnTo>
                <a:lnTo>
                  <a:pt x="46100" y="102755"/>
                </a:lnTo>
                <a:lnTo>
                  <a:pt x="58293" y="104775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97"/>
          <p:cNvSpPr/>
          <p:nvPr/>
        </p:nvSpPr>
        <p:spPr>
          <a:xfrm>
            <a:off x="8994775" y="5302250"/>
            <a:ext cx="123825" cy="104775"/>
          </a:xfrm>
          <a:custGeom>
            <a:avLst/>
            <a:gdLst/>
            <a:ahLst/>
            <a:cxnLst/>
            <a:rect l="l" t="t" r="r" b="b"/>
            <a:pathLst>
              <a:path w="123825" h="104775">
                <a:moveTo>
                  <a:pt x="121730" y="38442"/>
                </a:moveTo>
                <a:lnTo>
                  <a:pt x="69723" y="38442"/>
                </a:lnTo>
                <a:lnTo>
                  <a:pt x="69723" y="104775"/>
                </a:lnTo>
                <a:lnTo>
                  <a:pt x="107950" y="86563"/>
                </a:lnTo>
                <a:lnTo>
                  <a:pt x="123825" y="51943"/>
                </a:lnTo>
                <a:lnTo>
                  <a:pt x="122808" y="41376"/>
                </a:lnTo>
                <a:lnTo>
                  <a:pt x="121730" y="38442"/>
                </a:lnTo>
                <a:close/>
              </a:path>
              <a:path w="123825" h="104775">
                <a:moveTo>
                  <a:pt x="61975" y="0"/>
                </a:moveTo>
                <a:lnTo>
                  <a:pt x="17906" y="15290"/>
                </a:lnTo>
                <a:lnTo>
                  <a:pt x="0" y="51943"/>
                </a:lnTo>
                <a:lnTo>
                  <a:pt x="2158" y="66332"/>
                </a:lnTo>
                <a:lnTo>
                  <a:pt x="9144" y="78689"/>
                </a:lnTo>
                <a:lnTo>
                  <a:pt x="19050" y="90385"/>
                </a:lnTo>
                <a:lnTo>
                  <a:pt x="31623" y="98031"/>
                </a:lnTo>
                <a:lnTo>
                  <a:pt x="32639" y="98031"/>
                </a:lnTo>
                <a:lnTo>
                  <a:pt x="32639" y="38442"/>
                </a:lnTo>
                <a:lnTo>
                  <a:pt x="121730" y="38442"/>
                </a:lnTo>
                <a:lnTo>
                  <a:pt x="96774" y="8547"/>
                </a:lnTo>
                <a:lnTo>
                  <a:pt x="74295" y="901"/>
                </a:lnTo>
                <a:lnTo>
                  <a:pt x="61975" y="0"/>
                </a:lnTo>
                <a:close/>
              </a:path>
            </a:pathLst>
          </a:custGeom>
          <a:solidFill>
            <a:srgbClr val="FFD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98"/>
          <p:cNvSpPr/>
          <p:nvPr/>
        </p:nvSpPr>
        <p:spPr>
          <a:xfrm>
            <a:off x="8999855" y="5307330"/>
            <a:ext cx="123825" cy="104775"/>
          </a:xfrm>
          <a:custGeom>
            <a:avLst/>
            <a:gdLst/>
            <a:ahLst/>
            <a:cxnLst/>
            <a:rect l="l" t="t" r="r" b="b"/>
            <a:pathLst>
              <a:path w="123825" h="104775">
                <a:moveTo>
                  <a:pt x="69596" y="104775"/>
                </a:moveTo>
                <a:lnTo>
                  <a:pt x="69596" y="38442"/>
                </a:lnTo>
                <a:lnTo>
                  <a:pt x="32639" y="38442"/>
                </a:lnTo>
                <a:lnTo>
                  <a:pt x="32639" y="98031"/>
                </a:lnTo>
                <a:lnTo>
                  <a:pt x="31623" y="98031"/>
                </a:lnTo>
                <a:lnTo>
                  <a:pt x="18923" y="90385"/>
                </a:lnTo>
                <a:lnTo>
                  <a:pt x="9017" y="78689"/>
                </a:lnTo>
                <a:lnTo>
                  <a:pt x="2031" y="66332"/>
                </a:lnTo>
                <a:lnTo>
                  <a:pt x="0" y="51943"/>
                </a:lnTo>
                <a:lnTo>
                  <a:pt x="1016" y="41376"/>
                </a:lnTo>
                <a:lnTo>
                  <a:pt x="27050" y="8547"/>
                </a:lnTo>
                <a:lnTo>
                  <a:pt x="61849" y="0"/>
                </a:lnTo>
                <a:lnTo>
                  <a:pt x="74168" y="901"/>
                </a:lnTo>
                <a:lnTo>
                  <a:pt x="113538" y="23164"/>
                </a:lnTo>
                <a:lnTo>
                  <a:pt x="123825" y="51943"/>
                </a:lnTo>
                <a:lnTo>
                  <a:pt x="122681" y="61379"/>
                </a:lnTo>
                <a:lnTo>
                  <a:pt x="100202" y="93078"/>
                </a:lnTo>
                <a:lnTo>
                  <a:pt x="80899" y="102755"/>
                </a:lnTo>
                <a:lnTo>
                  <a:pt x="69596" y="104775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99"/>
          <p:cNvSpPr/>
          <p:nvPr/>
        </p:nvSpPr>
        <p:spPr>
          <a:xfrm>
            <a:off x="8766175" y="5340350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>
                <a:moveTo>
                  <a:pt x="0" y="0"/>
                </a:moveTo>
                <a:lnTo>
                  <a:pt x="95250" y="0"/>
                </a:lnTo>
              </a:path>
            </a:pathLst>
          </a:custGeom>
          <a:ln w="38100">
            <a:solidFill>
              <a:srgbClr val="F1A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00"/>
          <p:cNvSpPr/>
          <p:nvPr/>
        </p:nvSpPr>
        <p:spPr>
          <a:xfrm>
            <a:off x="8670925" y="4692650"/>
            <a:ext cx="266700" cy="142875"/>
          </a:xfrm>
          <a:custGeom>
            <a:avLst/>
            <a:gdLst/>
            <a:ahLst/>
            <a:cxnLst/>
            <a:rect l="l" t="t" r="r" b="b"/>
            <a:pathLst>
              <a:path w="266700" h="142875">
                <a:moveTo>
                  <a:pt x="133350" y="0"/>
                </a:moveTo>
                <a:lnTo>
                  <a:pt x="81152" y="9779"/>
                </a:lnTo>
                <a:lnTo>
                  <a:pt x="39497" y="35941"/>
                </a:lnTo>
                <a:lnTo>
                  <a:pt x="10541" y="75818"/>
                </a:lnTo>
                <a:lnTo>
                  <a:pt x="0" y="124459"/>
                </a:lnTo>
                <a:lnTo>
                  <a:pt x="0" y="142875"/>
                </a:lnTo>
                <a:lnTo>
                  <a:pt x="266700" y="142875"/>
                </a:lnTo>
                <a:lnTo>
                  <a:pt x="266700" y="124459"/>
                </a:lnTo>
                <a:lnTo>
                  <a:pt x="256158" y="75818"/>
                </a:lnTo>
                <a:lnTo>
                  <a:pt x="227202" y="35941"/>
                </a:lnTo>
                <a:lnTo>
                  <a:pt x="185547" y="9779"/>
                </a:lnTo>
                <a:lnTo>
                  <a:pt x="133350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01"/>
          <p:cNvSpPr/>
          <p:nvPr/>
        </p:nvSpPr>
        <p:spPr>
          <a:xfrm>
            <a:off x="8676005" y="4697730"/>
            <a:ext cx="266700" cy="142875"/>
          </a:xfrm>
          <a:custGeom>
            <a:avLst/>
            <a:gdLst/>
            <a:ahLst/>
            <a:cxnLst/>
            <a:rect l="l" t="t" r="r" b="b"/>
            <a:pathLst>
              <a:path w="266700" h="142875">
                <a:moveTo>
                  <a:pt x="133350" y="0"/>
                </a:moveTo>
                <a:lnTo>
                  <a:pt x="81152" y="9779"/>
                </a:lnTo>
                <a:lnTo>
                  <a:pt x="39370" y="35941"/>
                </a:lnTo>
                <a:lnTo>
                  <a:pt x="10414" y="75692"/>
                </a:lnTo>
                <a:lnTo>
                  <a:pt x="0" y="124333"/>
                </a:lnTo>
                <a:lnTo>
                  <a:pt x="0" y="142875"/>
                </a:lnTo>
                <a:lnTo>
                  <a:pt x="266700" y="142875"/>
                </a:lnTo>
                <a:lnTo>
                  <a:pt x="266700" y="124333"/>
                </a:lnTo>
                <a:lnTo>
                  <a:pt x="256158" y="75692"/>
                </a:lnTo>
                <a:lnTo>
                  <a:pt x="227202" y="35941"/>
                </a:lnTo>
                <a:lnTo>
                  <a:pt x="185420" y="9779"/>
                </a:lnTo>
                <a:lnTo>
                  <a:pt x="133350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02"/>
          <p:cNvSpPr/>
          <p:nvPr/>
        </p:nvSpPr>
        <p:spPr>
          <a:xfrm>
            <a:off x="8676005" y="4697730"/>
            <a:ext cx="266700" cy="142875"/>
          </a:xfrm>
          <a:custGeom>
            <a:avLst/>
            <a:gdLst/>
            <a:ahLst/>
            <a:cxnLst/>
            <a:rect l="l" t="t" r="r" b="b"/>
            <a:pathLst>
              <a:path w="266700" h="142875">
                <a:moveTo>
                  <a:pt x="266700" y="124333"/>
                </a:moveTo>
                <a:lnTo>
                  <a:pt x="264159" y="99187"/>
                </a:lnTo>
                <a:lnTo>
                  <a:pt x="256158" y="75692"/>
                </a:lnTo>
                <a:lnTo>
                  <a:pt x="227202" y="35941"/>
                </a:lnTo>
                <a:lnTo>
                  <a:pt x="185420" y="9779"/>
                </a:lnTo>
                <a:lnTo>
                  <a:pt x="133350" y="0"/>
                </a:lnTo>
                <a:lnTo>
                  <a:pt x="106552" y="2921"/>
                </a:lnTo>
                <a:lnTo>
                  <a:pt x="59054" y="21336"/>
                </a:lnTo>
                <a:lnTo>
                  <a:pt x="23114" y="54356"/>
                </a:lnTo>
                <a:lnTo>
                  <a:pt x="2158" y="99187"/>
                </a:lnTo>
                <a:lnTo>
                  <a:pt x="0" y="124333"/>
                </a:lnTo>
                <a:lnTo>
                  <a:pt x="0" y="142875"/>
                </a:lnTo>
                <a:lnTo>
                  <a:pt x="266700" y="142875"/>
                </a:lnTo>
                <a:lnTo>
                  <a:pt x="266700" y="124333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03"/>
          <p:cNvSpPr/>
          <p:nvPr/>
        </p:nvSpPr>
        <p:spPr>
          <a:xfrm>
            <a:off x="8661400" y="4826000"/>
            <a:ext cx="295275" cy="0"/>
          </a:xfrm>
          <a:custGeom>
            <a:avLst/>
            <a:gdLst/>
            <a:ahLst/>
            <a:cxnLst/>
            <a:rect l="l" t="t" r="r" b="b"/>
            <a:pathLst>
              <a:path w="295275">
                <a:moveTo>
                  <a:pt x="0" y="0"/>
                </a:moveTo>
                <a:lnTo>
                  <a:pt x="295275" y="0"/>
                </a:lnTo>
              </a:path>
            </a:pathLst>
          </a:custGeom>
          <a:ln w="19050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04"/>
          <p:cNvSpPr/>
          <p:nvPr/>
        </p:nvSpPr>
        <p:spPr>
          <a:xfrm>
            <a:off x="8666480" y="4821555"/>
            <a:ext cx="295275" cy="19050"/>
          </a:xfrm>
          <a:custGeom>
            <a:avLst/>
            <a:gdLst/>
            <a:ahLst/>
            <a:cxnLst/>
            <a:rect l="l" t="t" r="r" b="b"/>
            <a:pathLst>
              <a:path w="295275" h="19050">
                <a:moveTo>
                  <a:pt x="0" y="19050"/>
                </a:moveTo>
                <a:lnTo>
                  <a:pt x="295275" y="19050"/>
                </a:lnTo>
                <a:lnTo>
                  <a:pt x="295275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05"/>
          <p:cNvSpPr/>
          <p:nvPr/>
        </p:nvSpPr>
        <p:spPr>
          <a:xfrm>
            <a:off x="8661400" y="4816475"/>
            <a:ext cx="304800" cy="28575"/>
          </a:xfrm>
          <a:custGeom>
            <a:avLst/>
            <a:gdLst/>
            <a:ahLst/>
            <a:cxnLst/>
            <a:rect l="l" t="t" r="r" b="b"/>
            <a:pathLst>
              <a:path w="304800" h="28575">
                <a:moveTo>
                  <a:pt x="0" y="28584"/>
                </a:moveTo>
                <a:lnTo>
                  <a:pt x="304809" y="28584"/>
                </a:lnTo>
                <a:lnTo>
                  <a:pt x="304809" y="0"/>
                </a:lnTo>
                <a:lnTo>
                  <a:pt x="0" y="0"/>
                </a:lnTo>
                <a:lnTo>
                  <a:pt x="0" y="285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06"/>
          <p:cNvSpPr/>
          <p:nvPr/>
        </p:nvSpPr>
        <p:spPr>
          <a:xfrm>
            <a:off x="8680450" y="4702175"/>
            <a:ext cx="114300" cy="104775"/>
          </a:xfrm>
          <a:custGeom>
            <a:avLst/>
            <a:gdLst/>
            <a:ahLst/>
            <a:cxnLst/>
            <a:rect l="l" t="t" r="r" b="b"/>
            <a:pathLst>
              <a:path w="114300" h="104775">
                <a:moveTo>
                  <a:pt x="114300" y="0"/>
                </a:moveTo>
                <a:lnTo>
                  <a:pt x="50800" y="23622"/>
                </a:lnTo>
                <a:lnTo>
                  <a:pt x="17399" y="58419"/>
                </a:lnTo>
                <a:lnTo>
                  <a:pt x="0" y="100965"/>
                </a:lnTo>
                <a:lnTo>
                  <a:pt x="0" y="104775"/>
                </a:lnTo>
                <a:lnTo>
                  <a:pt x="60832" y="104775"/>
                </a:lnTo>
                <a:lnTo>
                  <a:pt x="63246" y="84074"/>
                </a:lnTo>
                <a:lnTo>
                  <a:pt x="68199" y="64134"/>
                </a:lnTo>
                <a:lnTo>
                  <a:pt x="96900" y="18033"/>
                </a:lnTo>
                <a:lnTo>
                  <a:pt x="111632" y="2031"/>
                </a:lnTo>
                <a:lnTo>
                  <a:pt x="114300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07"/>
          <p:cNvSpPr/>
          <p:nvPr/>
        </p:nvSpPr>
        <p:spPr>
          <a:xfrm>
            <a:off x="8685530" y="4707255"/>
            <a:ext cx="114300" cy="104775"/>
          </a:xfrm>
          <a:custGeom>
            <a:avLst/>
            <a:gdLst/>
            <a:ahLst/>
            <a:cxnLst/>
            <a:rect l="l" t="t" r="r" b="b"/>
            <a:pathLst>
              <a:path w="114300" h="104775">
                <a:moveTo>
                  <a:pt x="114300" y="0"/>
                </a:moveTo>
                <a:lnTo>
                  <a:pt x="50800" y="23494"/>
                </a:lnTo>
                <a:lnTo>
                  <a:pt x="17399" y="58420"/>
                </a:lnTo>
                <a:lnTo>
                  <a:pt x="0" y="100965"/>
                </a:lnTo>
                <a:lnTo>
                  <a:pt x="0" y="104775"/>
                </a:lnTo>
                <a:lnTo>
                  <a:pt x="60832" y="104775"/>
                </a:lnTo>
                <a:lnTo>
                  <a:pt x="63119" y="83947"/>
                </a:lnTo>
                <a:lnTo>
                  <a:pt x="68199" y="64135"/>
                </a:lnTo>
                <a:lnTo>
                  <a:pt x="96774" y="18034"/>
                </a:lnTo>
                <a:lnTo>
                  <a:pt x="111632" y="1905"/>
                </a:lnTo>
                <a:lnTo>
                  <a:pt x="114300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08"/>
          <p:cNvSpPr/>
          <p:nvPr/>
        </p:nvSpPr>
        <p:spPr>
          <a:xfrm>
            <a:off x="8685530" y="4707255"/>
            <a:ext cx="114300" cy="104775"/>
          </a:xfrm>
          <a:custGeom>
            <a:avLst/>
            <a:gdLst/>
            <a:ahLst/>
            <a:cxnLst/>
            <a:rect l="l" t="t" r="r" b="b"/>
            <a:pathLst>
              <a:path w="114300" h="104775">
                <a:moveTo>
                  <a:pt x="60832" y="104775"/>
                </a:moveTo>
                <a:lnTo>
                  <a:pt x="63119" y="83947"/>
                </a:lnTo>
                <a:lnTo>
                  <a:pt x="68199" y="64135"/>
                </a:lnTo>
                <a:lnTo>
                  <a:pt x="96774" y="18034"/>
                </a:lnTo>
                <a:lnTo>
                  <a:pt x="114300" y="0"/>
                </a:lnTo>
                <a:lnTo>
                  <a:pt x="78231" y="9398"/>
                </a:lnTo>
                <a:lnTo>
                  <a:pt x="30988" y="40512"/>
                </a:lnTo>
                <a:lnTo>
                  <a:pt x="7366" y="75437"/>
                </a:lnTo>
                <a:lnTo>
                  <a:pt x="0" y="100965"/>
                </a:lnTo>
                <a:lnTo>
                  <a:pt x="0" y="104775"/>
                </a:lnTo>
                <a:lnTo>
                  <a:pt x="60832" y="104775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09"/>
          <p:cNvSpPr/>
          <p:nvPr/>
        </p:nvSpPr>
        <p:spPr>
          <a:xfrm>
            <a:off x="8813800" y="4702175"/>
            <a:ext cx="114300" cy="104775"/>
          </a:xfrm>
          <a:custGeom>
            <a:avLst/>
            <a:gdLst/>
            <a:ahLst/>
            <a:cxnLst/>
            <a:rect l="l" t="t" r="r" b="b"/>
            <a:pathLst>
              <a:path w="114300" h="104775">
                <a:moveTo>
                  <a:pt x="0" y="0"/>
                </a:moveTo>
                <a:lnTo>
                  <a:pt x="2540" y="2031"/>
                </a:lnTo>
                <a:lnTo>
                  <a:pt x="7493" y="8636"/>
                </a:lnTo>
                <a:lnTo>
                  <a:pt x="15748" y="18033"/>
                </a:lnTo>
                <a:lnTo>
                  <a:pt x="43560" y="62230"/>
                </a:lnTo>
                <a:lnTo>
                  <a:pt x="52958" y="99949"/>
                </a:lnTo>
                <a:lnTo>
                  <a:pt x="52958" y="104775"/>
                </a:lnTo>
                <a:lnTo>
                  <a:pt x="114300" y="104775"/>
                </a:lnTo>
                <a:lnTo>
                  <a:pt x="114300" y="100965"/>
                </a:lnTo>
                <a:lnTo>
                  <a:pt x="112014" y="90678"/>
                </a:lnTo>
                <a:lnTo>
                  <a:pt x="84200" y="39750"/>
                </a:lnTo>
                <a:lnTo>
                  <a:pt x="36068" y="8636"/>
                </a:lnTo>
                <a:lnTo>
                  <a:pt x="0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10"/>
          <p:cNvSpPr/>
          <p:nvPr/>
        </p:nvSpPr>
        <p:spPr>
          <a:xfrm>
            <a:off x="8818880" y="4707255"/>
            <a:ext cx="114300" cy="104775"/>
          </a:xfrm>
          <a:custGeom>
            <a:avLst/>
            <a:gdLst/>
            <a:ahLst/>
            <a:cxnLst/>
            <a:rect l="l" t="t" r="r" b="b"/>
            <a:pathLst>
              <a:path w="114300" h="104775">
                <a:moveTo>
                  <a:pt x="0" y="0"/>
                </a:moveTo>
                <a:lnTo>
                  <a:pt x="2540" y="1905"/>
                </a:lnTo>
                <a:lnTo>
                  <a:pt x="7366" y="8509"/>
                </a:lnTo>
                <a:lnTo>
                  <a:pt x="15748" y="18034"/>
                </a:lnTo>
                <a:lnTo>
                  <a:pt x="43433" y="62103"/>
                </a:lnTo>
                <a:lnTo>
                  <a:pt x="52958" y="99822"/>
                </a:lnTo>
                <a:lnTo>
                  <a:pt x="52958" y="104775"/>
                </a:lnTo>
                <a:lnTo>
                  <a:pt x="114300" y="104775"/>
                </a:lnTo>
                <a:lnTo>
                  <a:pt x="114300" y="100965"/>
                </a:lnTo>
                <a:lnTo>
                  <a:pt x="111887" y="90551"/>
                </a:lnTo>
                <a:lnTo>
                  <a:pt x="84200" y="39624"/>
                </a:lnTo>
                <a:lnTo>
                  <a:pt x="36068" y="8509"/>
                </a:lnTo>
                <a:lnTo>
                  <a:pt x="0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11"/>
          <p:cNvSpPr/>
          <p:nvPr/>
        </p:nvSpPr>
        <p:spPr>
          <a:xfrm>
            <a:off x="8818880" y="4707255"/>
            <a:ext cx="114300" cy="104775"/>
          </a:xfrm>
          <a:custGeom>
            <a:avLst/>
            <a:gdLst/>
            <a:ahLst/>
            <a:cxnLst/>
            <a:rect l="l" t="t" r="r" b="b"/>
            <a:pathLst>
              <a:path w="114300" h="104775">
                <a:moveTo>
                  <a:pt x="114300" y="104775"/>
                </a:moveTo>
                <a:lnTo>
                  <a:pt x="114300" y="100965"/>
                </a:lnTo>
                <a:lnTo>
                  <a:pt x="111887" y="90551"/>
                </a:lnTo>
                <a:lnTo>
                  <a:pt x="84200" y="39624"/>
                </a:lnTo>
                <a:lnTo>
                  <a:pt x="36068" y="8509"/>
                </a:lnTo>
                <a:lnTo>
                  <a:pt x="0" y="0"/>
                </a:lnTo>
                <a:lnTo>
                  <a:pt x="2540" y="1905"/>
                </a:lnTo>
                <a:lnTo>
                  <a:pt x="7366" y="8509"/>
                </a:lnTo>
                <a:lnTo>
                  <a:pt x="34925" y="45338"/>
                </a:lnTo>
                <a:lnTo>
                  <a:pt x="49529" y="81153"/>
                </a:lnTo>
                <a:lnTo>
                  <a:pt x="52958" y="99822"/>
                </a:lnTo>
                <a:lnTo>
                  <a:pt x="52958" y="104775"/>
                </a:lnTo>
                <a:lnTo>
                  <a:pt x="107060" y="104775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12"/>
          <p:cNvSpPr/>
          <p:nvPr/>
        </p:nvSpPr>
        <p:spPr>
          <a:xfrm>
            <a:off x="8756650" y="4702175"/>
            <a:ext cx="95250" cy="104775"/>
          </a:xfrm>
          <a:custGeom>
            <a:avLst/>
            <a:gdLst/>
            <a:ahLst/>
            <a:cxnLst/>
            <a:rect l="l" t="t" r="r" b="b"/>
            <a:pathLst>
              <a:path w="95250" h="104775">
                <a:moveTo>
                  <a:pt x="44830" y="0"/>
                </a:moveTo>
                <a:lnTo>
                  <a:pt x="19176" y="31750"/>
                </a:lnTo>
                <a:lnTo>
                  <a:pt x="2413" y="81661"/>
                </a:lnTo>
                <a:lnTo>
                  <a:pt x="1397" y="93090"/>
                </a:lnTo>
                <a:lnTo>
                  <a:pt x="0" y="101853"/>
                </a:lnTo>
                <a:lnTo>
                  <a:pt x="0" y="104775"/>
                </a:lnTo>
                <a:lnTo>
                  <a:pt x="95250" y="104775"/>
                </a:lnTo>
                <a:lnTo>
                  <a:pt x="95250" y="98043"/>
                </a:lnTo>
                <a:lnTo>
                  <a:pt x="89661" y="73025"/>
                </a:lnTo>
                <a:lnTo>
                  <a:pt x="73914" y="34670"/>
                </a:lnTo>
                <a:lnTo>
                  <a:pt x="46100" y="888"/>
                </a:lnTo>
                <a:lnTo>
                  <a:pt x="44830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13"/>
          <p:cNvSpPr/>
          <p:nvPr/>
        </p:nvSpPr>
        <p:spPr>
          <a:xfrm>
            <a:off x="8761730" y="4707255"/>
            <a:ext cx="95250" cy="104775"/>
          </a:xfrm>
          <a:custGeom>
            <a:avLst/>
            <a:gdLst/>
            <a:ahLst/>
            <a:cxnLst/>
            <a:rect l="l" t="t" r="r" b="b"/>
            <a:pathLst>
              <a:path w="95250" h="104775">
                <a:moveTo>
                  <a:pt x="44703" y="0"/>
                </a:moveTo>
                <a:lnTo>
                  <a:pt x="19176" y="31623"/>
                </a:lnTo>
                <a:lnTo>
                  <a:pt x="2285" y="81534"/>
                </a:lnTo>
                <a:lnTo>
                  <a:pt x="1270" y="92964"/>
                </a:lnTo>
                <a:lnTo>
                  <a:pt x="0" y="101727"/>
                </a:lnTo>
                <a:lnTo>
                  <a:pt x="0" y="104775"/>
                </a:lnTo>
                <a:lnTo>
                  <a:pt x="95250" y="104775"/>
                </a:lnTo>
                <a:lnTo>
                  <a:pt x="95250" y="97917"/>
                </a:lnTo>
                <a:lnTo>
                  <a:pt x="89534" y="73025"/>
                </a:lnTo>
                <a:lnTo>
                  <a:pt x="73787" y="34543"/>
                </a:lnTo>
                <a:lnTo>
                  <a:pt x="46100" y="888"/>
                </a:lnTo>
                <a:lnTo>
                  <a:pt x="44703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14"/>
          <p:cNvSpPr/>
          <p:nvPr/>
        </p:nvSpPr>
        <p:spPr>
          <a:xfrm>
            <a:off x="8761730" y="4707255"/>
            <a:ext cx="95250" cy="104775"/>
          </a:xfrm>
          <a:custGeom>
            <a:avLst/>
            <a:gdLst/>
            <a:ahLst/>
            <a:cxnLst/>
            <a:rect l="l" t="t" r="r" b="b"/>
            <a:pathLst>
              <a:path w="95250" h="104775">
                <a:moveTo>
                  <a:pt x="95250" y="97917"/>
                </a:moveTo>
                <a:lnTo>
                  <a:pt x="89534" y="73025"/>
                </a:lnTo>
                <a:lnTo>
                  <a:pt x="81788" y="51816"/>
                </a:lnTo>
                <a:lnTo>
                  <a:pt x="57023" y="11430"/>
                </a:lnTo>
                <a:lnTo>
                  <a:pt x="44703" y="0"/>
                </a:lnTo>
                <a:lnTo>
                  <a:pt x="30352" y="15240"/>
                </a:lnTo>
                <a:lnTo>
                  <a:pt x="11175" y="49911"/>
                </a:lnTo>
                <a:lnTo>
                  <a:pt x="1270" y="92964"/>
                </a:lnTo>
                <a:lnTo>
                  <a:pt x="0" y="101727"/>
                </a:lnTo>
                <a:lnTo>
                  <a:pt x="0" y="104775"/>
                </a:lnTo>
                <a:lnTo>
                  <a:pt x="95250" y="104775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15"/>
          <p:cNvSpPr/>
          <p:nvPr/>
        </p:nvSpPr>
        <p:spPr>
          <a:xfrm>
            <a:off x="8718550" y="483108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5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116"/>
          <p:cNvSpPr/>
          <p:nvPr/>
        </p:nvSpPr>
        <p:spPr>
          <a:xfrm>
            <a:off x="8890000" y="483108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5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17"/>
          <p:cNvSpPr/>
          <p:nvPr/>
        </p:nvSpPr>
        <p:spPr>
          <a:xfrm>
            <a:off x="8390255" y="4983480"/>
            <a:ext cx="466725" cy="238125"/>
          </a:xfrm>
          <a:custGeom>
            <a:avLst/>
            <a:gdLst/>
            <a:ahLst/>
            <a:cxnLst/>
            <a:rect l="l" t="t" r="r" b="b"/>
            <a:pathLst>
              <a:path w="466725" h="238125">
                <a:moveTo>
                  <a:pt x="222866" y="172212"/>
                </a:moveTo>
                <a:lnTo>
                  <a:pt x="166624" y="172212"/>
                </a:lnTo>
                <a:lnTo>
                  <a:pt x="183260" y="238061"/>
                </a:lnTo>
                <a:lnTo>
                  <a:pt x="222866" y="172212"/>
                </a:lnTo>
                <a:close/>
              </a:path>
              <a:path w="466725" h="238125">
                <a:moveTo>
                  <a:pt x="301377" y="164579"/>
                </a:moveTo>
                <a:lnTo>
                  <a:pt x="227456" y="164579"/>
                </a:lnTo>
                <a:lnTo>
                  <a:pt x="286130" y="217525"/>
                </a:lnTo>
                <a:lnTo>
                  <a:pt x="301377" y="164579"/>
                </a:lnTo>
                <a:close/>
              </a:path>
              <a:path w="466725" h="238125">
                <a:moveTo>
                  <a:pt x="372053" y="159308"/>
                </a:moveTo>
                <a:lnTo>
                  <a:pt x="302895" y="159308"/>
                </a:lnTo>
                <a:lnTo>
                  <a:pt x="392049" y="199415"/>
                </a:lnTo>
                <a:lnTo>
                  <a:pt x="372053" y="159308"/>
                </a:lnTo>
                <a:close/>
              </a:path>
              <a:path w="466725" h="238125">
                <a:moveTo>
                  <a:pt x="369198" y="153581"/>
                </a:moveTo>
                <a:lnTo>
                  <a:pt x="122427" y="153581"/>
                </a:lnTo>
                <a:lnTo>
                  <a:pt x="102870" y="194157"/>
                </a:lnTo>
                <a:lnTo>
                  <a:pt x="166624" y="172212"/>
                </a:lnTo>
                <a:lnTo>
                  <a:pt x="222866" y="172212"/>
                </a:lnTo>
                <a:lnTo>
                  <a:pt x="227456" y="164579"/>
                </a:lnTo>
                <a:lnTo>
                  <a:pt x="301377" y="164579"/>
                </a:lnTo>
                <a:lnTo>
                  <a:pt x="302895" y="159308"/>
                </a:lnTo>
                <a:lnTo>
                  <a:pt x="372053" y="159308"/>
                </a:lnTo>
                <a:lnTo>
                  <a:pt x="369198" y="153581"/>
                </a:lnTo>
                <a:close/>
              </a:path>
              <a:path w="466725" h="238125">
                <a:moveTo>
                  <a:pt x="7874" y="25273"/>
                </a:moveTo>
                <a:lnTo>
                  <a:pt x="99949" y="83947"/>
                </a:lnTo>
                <a:lnTo>
                  <a:pt x="0" y="94868"/>
                </a:lnTo>
                <a:lnTo>
                  <a:pt x="80391" y="129793"/>
                </a:lnTo>
                <a:lnTo>
                  <a:pt x="2794" y="160743"/>
                </a:lnTo>
                <a:lnTo>
                  <a:pt x="122427" y="153581"/>
                </a:lnTo>
                <a:lnTo>
                  <a:pt x="369198" y="153581"/>
                </a:lnTo>
                <a:lnTo>
                  <a:pt x="363727" y="142608"/>
                </a:lnTo>
                <a:lnTo>
                  <a:pt x="456040" y="142608"/>
                </a:lnTo>
                <a:lnTo>
                  <a:pt x="380365" y="115443"/>
                </a:lnTo>
                <a:lnTo>
                  <a:pt x="455802" y="89662"/>
                </a:lnTo>
                <a:lnTo>
                  <a:pt x="360806" y="80518"/>
                </a:lnTo>
                <a:lnTo>
                  <a:pt x="373402" y="69596"/>
                </a:lnTo>
                <a:lnTo>
                  <a:pt x="157988" y="69596"/>
                </a:lnTo>
                <a:lnTo>
                  <a:pt x="7874" y="25273"/>
                </a:lnTo>
                <a:close/>
              </a:path>
              <a:path w="466725" h="238125">
                <a:moveTo>
                  <a:pt x="456040" y="142608"/>
                </a:moveTo>
                <a:lnTo>
                  <a:pt x="363727" y="142608"/>
                </a:lnTo>
                <a:lnTo>
                  <a:pt x="466725" y="146443"/>
                </a:lnTo>
                <a:lnTo>
                  <a:pt x="456040" y="142608"/>
                </a:lnTo>
                <a:close/>
              </a:path>
              <a:path w="466725" h="238125">
                <a:moveTo>
                  <a:pt x="180467" y="25273"/>
                </a:moveTo>
                <a:lnTo>
                  <a:pt x="157988" y="69596"/>
                </a:lnTo>
                <a:lnTo>
                  <a:pt x="373402" y="69596"/>
                </a:lnTo>
                <a:lnTo>
                  <a:pt x="379993" y="63881"/>
                </a:lnTo>
                <a:lnTo>
                  <a:pt x="233299" y="63881"/>
                </a:lnTo>
                <a:lnTo>
                  <a:pt x="180467" y="25273"/>
                </a:lnTo>
                <a:close/>
              </a:path>
              <a:path w="466725" h="238125">
                <a:moveTo>
                  <a:pt x="313690" y="0"/>
                </a:moveTo>
                <a:lnTo>
                  <a:pt x="233299" y="63881"/>
                </a:lnTo>
                <a:lnTo>
                  <a:pt x="379993" y="63881"/>
                </a:lnTo>
                <a:lnTo>
                  <a:pt x="385998" y="58674"/>
                </a:lnTo>
                <a:lnTo>
                  <a:pt x="305816" y="58674"/>
                </a:lnTo>
                <a:lnTo>
                  <a:pt x="313690" y="0"/>
                </a:lnTo>
                <a:close/>
              </a:path>
              <a:path w="466725" h="238125">
                <a:moveTo>
                  <a:pt x="397128" y="49021"/>
                </a:moveTo>
                <a:lnTo>
                  <a:pt x="305816" y="58674"/>
                </a:lnTo>
                <a:lnTo>
                  <a:pt x="385998" y="58674"/>
                </a:lnTo>
                <a:lnTo>
                  <a:pt x="397128" y="4902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18"/>
          <p:cNvSpPr/>
          <p:nvPr/>
        </p:nvSpPr>
        <p:spPr>
          <a:xfrm>
            <a:off x="8390255" y="4983480"/>
            <a:ext cx="466725" cy="238125"/>
          </a:xfrm>
          <a:custGeom>
            <a:avLst/>
            <a:gdLst/>
            <a:ahLst/>
            <a:cxnLst/>
            <a:rect l="l" t="t" r="r" b="b"/>
            <a:pathLst>
              <a:path w="466725" h="238125">
                <a:moveTo>
                  <a:pt x="233299" y="63881"/>
                </a:moveTo>
                <a:lnTo>
                  <a:pt x="313690" y="0"/>
                </a:lnTo>
                <a:lnTo>
                  <a:pt x="305816" y="58674"/>
                </a:lnTo>
                <a:lnTo>
                  <a:pt x="397128" y="49021"/>
                </a:lnTo>
                <a:lnTo>
                  <a:pt x="360806" y="80518"/>
                </a:lnTo>
                <a:lnTo>
                  <a:pt x="455802" y="89662"/>
                </a:lnTo>
                <a:lnTo>
                  <a:pt x="380365" y="115443"/>
                </a:lnTo>
                <a:lnTo>
                  <a:pt x="466725" y="146443"/>
                </a:lnTo>
                <a:lnTo>
                  <a:pt x="363727" y="142608"/>
                </a:lnTo>
                <a:lnTo>
                  <a:pt x="392049" y="199415"/>
                </a:lnTo>
                <a:lnTo>
                  <a:pt x="302895" y="159308"/>
                </a:lnTo>
                <a:lnTo>
                  <a:pt x="286130" y="217525"/>
                </a:lnTo>
                <a:lnTo>
                  <a:pt x="227456" y="164579"/>
                </a:lnTo>
                <a:lnTo>
                  <a:pt x="183260" y="238061"/>
                </a:lnTo>
                <a:lnTo>
                  <a:pt x="166624" y="172212"/>
                </a:lnTo>
                <a:lnTo>
                  <a:pt x="102870" y="194157"/>
                </a:lnTo>
                <a:lnTo>
                  <a:pt x="122427" y="153581"/>
                </a:lnTo>
                <a:lnTo>
                  <a:pt x="2794" y="160743"/>
                </a:lnTo>
                <a:lnTo>
                  <a:pt x="80391" y="129793"/>
                </a:lnTo>
                <a:lnTo>
                  <a:pt x="0" y="94868"/>
                </a:lnTo>
                <a:lnTo>
                  <a:pt x="99949" y="83947"/>
                </a:lnTo>
                <a:lnTo>
                  <a:pt x="7874" y="25273"/>
                </a:lnTo>
                <a:lnTo>
                  <a:pt x="157988" y="69596"/>
                </a:lnTo>
                <a:lnTo>
                  <a:pt x="180467" y="25273"/>
                </a:lnTo>
                <a:lnTo>
                  <a:pt x="233299" y="63881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19"/>
          <p:cNvSpPr/>
          <p:nvPr/>
        </p:nvSpPr>
        <p:spPr>
          <a:xfrm>
            <a:off x="8333105" y="4826000"/>
            <a:ext cx="290830" cy="157480"/>
          </a:xfrm>
          <a:custGeom>
            <a:avLst/>
            <a:gdLst/>
            <a:ahLst/>
            <a:cxnLst/>
            <a:rect l="l" t="t" r="r" b="b"/>
            <a:pathLst>
              <a:path w="290829" h="157479">
                <a:moveTo>
                  <a:pt x="0" y="157162"/>
                </a:moveTo>
                <a:lnTo>
                  <a:pt x="290512" y="157162"/>
                </a:lnTo>
                <a:lnTo>
                  <a:pt x="290512" y="0"/>
                </a:lnTo>
                <a:lnTo>
                  <a:pt x="0" y="0"/>
                </a:lnTo>
                <a:lnTo>
                  <a:pt x="0" y="157162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20"/>
          <p:cNvSpPr/>
          <p:nvPr/>
        </p:nvSpPr>
        <p:spPr>
          <a:xfrm>
            <a:off x="8623300" y="4773930"/>
            <a:ext cx="52705" cy="209550"/>
          </a:xfrm>
          <a:custGeom>
            <a:avLst/>
            <a:gdLst/>
            <a:ahLst/>
            <a:cxnLst/>
            <a:rect l="l" t="t" r="r" b="b"/>
            <a:pathLst>
              <a:path w="52704" h="209550">
                <a:moveTo>
                  <a:pt x="52450" y="0"/>
                </a:moveTo>
                <a:lnTo>
                  <a:pt x="0" y="52324"/>
                </a:lnTo>
                <a:lnTo>
                  <a:pt x="0" y="209550"/>
                </a:lnTo>
                <a:lnTo>
                  <a:pt x="52450" y="157099"/>
                </a:lnTo>
                <a:lnTo>
                  <a:pt x="52450" y="0"/>
                </a:lnTo>
                <a:close/>
              </a:path>
            </a:pathLst>
          </a:custGeom>
          <a:solidFill>
            <a:srgbClr val="A3CD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21"/>
          <p:cNvSpPr/>
          <p:nvPr/>
        </p:nvSpPr>
        <p:spPr>
          <a:xfrm>
            <a:off x="8333105" y="4773930"/>
            <a:ext cx="342900" cy="52705"/>
          </a:xfrm>
          <a:custGeom>
            <a:avLst/>
            <a:gdLst/>
            <a:ahLst/>
            <a:cxnLst/>
            <a:rect l="l" t="t" r="r" b="b"/>
            <a:pathLst>
              <a:path w="342900" h="52704">
                <a:moveTo>
                  <a:pt x="342900" y="0"/>
                </a:moveTo>
                <a:lnTo>
                  <a:pt x="52324" y="0"/>
                </a:lnTo>
                <a:lnTo>
                  <a:pt x="0" y="52324"/>
                </a:lnTo>
                <a:lnTo>
                  <a:pt x="290449" y="52324"/>
                </a:lnTo>
                <a:lnTo>
                  <a:pt x="3429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22"/>
          <p:cNvSpPr/>
          <p:nvPr/>
        </p:nvSpPr>
        <p:spPr>
          <a:xfrm>
            <a:off x="8333105" y="4773930"/>
            <a:ext cx="342900" cy="209550"/>
          </a:xfrm>
          <a:custGeom>
            <a:avLst/>
            <a:gdLst/>
            <a:ahLst/>
            <a:cxnLst/>
            <a:rect l="l" t="t" r="r" b="b"/>
            <a:pathLst>
              <a:path w="342900" h="209550">
                <a:moveTo>
                  <a:pt x="0" y="52324"/>
                </a:moveTo>
                <a:lnTo>
                  <a:pt x="52324" y="0"/>
                </a:lnTo>
                <a:lnTo>
                  <a:pt x="342900" y="0"/>
                </a:lnTo>
                <a:lnTo>
                  <a:pt x="342900" y="157099"/>
                </a:lnTo>
                <a:lnTo>
                  <a:pt x="290449" y="209550"/>
                </a:lnTo>
                <a:lnTo>
                  <a:pt x="0" y="209550"/>
                </a:lnTo>
                <a:lnTo>
                  <a:pt x="0" y="52324"/>
                </a:lnTo>
                <a:close/>
              </a:path>
            </a:pathLst>
          </a:custGeom>
          <a:solidFill>
            <a:schemeClr val="bg1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23"/>
          <p:cNvSpPr/>
          <p:nvPr/>
        </p:nvSpPr>
        <p:spPr>
          <a:xfrm>
            <a:off x="8333105" y="4773930"/>
            <a:ext cx="342900" cy="52705"/>
          </a:xfrm>
          <a:custGeom>
            <a:avLst/>
            <a:gdLst/>
            <a:ahLst/>
            <a:cxnLst/>
            <a:rect l="l" t="t" r="r" b="b"/>
            <a:pathLst>
              <a:path w="342900" h="52704">
                <a:moveTo>
                  <a:pt x="0" y="52324"/>
                </a:moveTo>
                <a:lnTo>
                  <a:pt x="290449" y="52324"/>
                </a:lnTo>
                <a:lnTo>
                  <a:pt x="342900" y="0"/>
                </a:lnTo>
              </a:path>
            </a:pathLst>
          </a:custGeom>
          <a:solidFill>
            <a:schemeClr val="bg1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24"/>
          <p:cNvSpPr/>
          <p:nvPr/>
        </p:nvSpPr>
        <p:spPr>
          <a:xfrm>
            <a:off x="8623300" y="4826000"/>
            <a:ext cx="0" cy="157480"/>
          </a:xfrm>
          <a:custGeom>
            <a:avLst/>
            <a:gdLst/>
            <a:ahLst/>
            <a:cxnLst/>
            <a:rect l="l" t="t" r="r" b="b"/>
            <a:pathLst>
              <a:path h="157479">
                <a:moveTo>
                  <a:pt x="0" y="0"/>
                </a:moveTo>
                <a:lnTo>
                  <a:pt x="0" y="157225"/>
                </a:lnTo>
              </a:path>
            </a:pathLst>
          </a:custGeom>
          <a:solidFill>
            <a:schemeClr val="bg1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25"/>
          <p:cNvSpPr/>
          <p:nvPr/>
        </p:nvSpPr>
        <p:spPr>
          <a:xfrm>
            <a:off x="8361680" y="4069080"/>
            <a:ext cx="0" cy="571500"/>
          </a:xfrm>
          <a:custGeom>
            <a:avLst/>
            <a:gdLst/>
            <a:ahLst/>
            <a:cxnLst/>
            <a:rect l="l" t="t" r="r" b="b"/>
            <a:pathLst>
              <a:path h="571500">
                <a:moveTo>
                  <a:pt x="0" y="0"/>
                </a:moveTo>
                <a:lnTo>
                  <a:pt x="0" y="571500"/>
                </a:lnTo>
              </a:path>
            </a:pathLst>
          </a:custGeom>
          <a:ln w="953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26"/>
          <p:cNvSpPr/>
          <p:nvPr/>
        </p:nvSpPr>
        <p:spPr>
          <a:xfrm>
            <a:off x="8437880" y="3878580"/>
            <a:ext cx="0" cy="571500"/>
          </a:xfrm>
          <a:custGeom>
            <a:avLst/>
            <a:gdLst/>
            <a:ahLst/>
            <a:cxnLst/>
            <a:rect l="l" t="t" r="r" b="b"/>
            <a:pathLst>
              <a:path h="571500">
                <a:moveTo>
                  <a:pt x="0" y="0"/>
                </a:moveTo>
                <a:lnTo>
                  <a:pt x="0" y="571500"/>
                </a:lnTo>
              </a:path>
            </a:pathLst>
          </a:custGeom>
          <a:ln w="953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27"/>
          <p:cNvSpPr/>
          <p:nvPr/>
        </p:nvSpPr>
        <p:spPr>
          <a:xfrm>
            <a:off x="8542655" y="4288155"/>
            <a:ext cx="0" cy="400050"/>
          </a:xfrm>
          <a:custGeom>
            <a:avLst/>
            <a:gdLst/>
            <a:ahLst/>
            <a:cxnLst/>
            <a:rect l="l" t="t" r="r" b="b"/>
            <a:pathLst>
              <a:path h="400050">
                <a:moveTo>
                  <a:pt x="0" y="0"/>
                </a:moveTo>
                <a:lnTo>
                  <a:pt x="0" y="400050"/>
                </a:lnTo>
              </a:path>
            </a:pathLst>
          </a:custGeom>
          <a:ln w="953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128"/>
          <p:cNvSpPr/>
          <p:nvPr/>
        </p:nvSpPr>
        <p:spPr>
          <a:xfrm>
            <a:off x="8618855" y="4173855"/>
            <a:ext cx="0" cy="409575"/>
          </a:xfrm>
          <a:custGeom>
            <a:avLst/>
            <a:gdLst/>
            <a:ahLst/>
            <a:cxnLst/>
            <a:rect l="l" t="t" r="r" b="b"/>
            <a:pathLst>
              <a:path h="409575">
                <a:moveTo>
                  <a:pt x="0" y="0"/>
                </a:moveTo>
                <a:lnTo>
                  <a:pt x="0" y="409575"/>
                </a:lnTo>
              </a:path>
            </a:pathLst>
          </a:custGeom>
          <a:ln w="953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129"/>
          <p:cNvSpPr/>
          <p:nvPr/>
        </p:nvSpPr>
        <p:spPr>
          <a:xfrm>
            <a:off x="9971405" y="2992755"/>
            <a:ext cx="133350" cy="2905125"/>
          </a:xfrm>
          <a:custGeom>
            <a:avLst/>
            <a:gdLst/>
            <a:ahLst/>
            <a:cxnLst/>
            <a:rect l="l" t="t" r="r" b="b"/>
            <a:pathLst>
              <a:path w="133350" h="2905125">
                <a:moveTo>
                  <a:pt x="0" y="2905125"/>
                </a:moveTo>
                <a:lnTo>
                  <a:pt x="133350" y="2905125"/>
                </a:lnTo>
                <a:lnTo>
                  <a:pt x="133350" y="0"/>
                </a:lnTo>
                <a:lnTo>
                  <a:pt x="0" y="0"/>
                </a:lnTo>
                <a:lnTo>
                  <a:pt x="0" y="2905125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30"/>
          <p:cNvSpPr/>
          <p:nvPr/>
        </p:nvSpPr>
        <p:spPr>
          <a:xfrm>
            <a:off x="9971405" y="2992755"/>
            <a:ext cx="133350" cy="2905125"/>
          </a:xfrm>
          <a:custGeom>
            <a:avLst/>
            <a:gdLst/>
            <a:ahLst/>
            <a:cxnLst/>
            <a:rect l="l" t="t" r="r" b="b"/>
            <a:pathLst>
              <a:path w="133350" h="2905125">
                <a:moveTo>
                  <a:pt x="0" y="2905125"/>
                </a:moveTo>
                <a:lnTo>
                  <a:pt x="133350" y="2905125"/>
                </a:lnTo>
                <a:lnTo>
                  <a:pt x="133350" y="0"/>
                </a:lnTo>
                <a:lnTo>
                  <a:pt x="0" y="0"/>
                </a:lnTo>
                <a:lnTo>
                  <a:pt x="0" y="2905125"/>
                </a:lnTo>
                <a:close/>
              </a:path>
            </a:pathLst>
          </a:custGeom>
          <a:solidFill>
            <a:srgbClr val="C00000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31"/>
          <p:cNvSpPr txBox="1"/>
          <p:nvPr/>
        </p:nvSpPr>
        <p:spPr>
          <a:xfrm>
            <a:off x="9359900" y="4247515"/>
            <a:ext cx="554990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000" b="1" spc="25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事故</a:t>
            </a:r>
          </a:p>
        </p:txBody>
      </p:sp>
      <p:sp>
        <p:nvSpPr>
          <p:cNvPr id="59" name="object 293"/>
          <p:cNvSpPr/>
          <p:nvPr/>
        </p:nvSpPr>
        <p:spPr>
          <a:xfrm>
            <a:off x="1875155" y="3002280"/>
            <a:ext cx="1495425" cy="123825"/>
          </a:xfrm>
          <a:custGeom>
            <a:avLst/>
            <a:gdLst/>
            <a:ahLst/>
            <a:cxnLst/>
            <a:rect l="l" t="t" r="r" b="b"/>
            <a:pathLst>
              <a:path w="1495425" h="123825">
                <a:moveTo>
                  <a:pt x="0" y="123825"/>
                </a:moveTo>
                <a:lnTo>
                  <a:pt x="1495425" y="123825"/>
                </a:lnTo>
                <a:lnTo>
                  <a:pt x="1495425" y="0"/>
                </a:lnTo>
                <a:lnTo>
                  <a:pt x="0" y="0"/>
                </a:lnTo>
                <a:lnTo>
                  <a:pt x="0" y="123825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294"/>
          <p:cNvSpPr/>
          <p:nvPr/>
        </p:nvSpPr>
        <p:spPr>
          <a:xfrm>
            <a:off x="1875155" y="3002280"/>
            <a:ext cx="1495425" cy="123825"/>
          </a:xfrm>
          <a:custGeom>
            <a:avLst/>
            <a:gdLst/>
            <a:ahLst/>
            <a:cxnLst/>
            <a:rect l="l" t="t" r="r" b="b"/>
            <a:pathLst>
              <a:path w="1495425" h="123825">
                <a:moveTo>
                  <a:pt x="0" y="123825"/>
                </a:moveTo>
                <a:lnTo>
                  <a:pt x="1495425" y="123825"/>
                </a:lnTo>
                <a:lnTo>
                  <a:pt x="1495425" y="0"/>
                </a:lnTo>
                <a:lnTo>
                  <a:pt x="0" y="0"/>
                </a:lnTo>
                <a:lnTo>
                  <a:pt x="0" y="123825"/>
                </a:lnTo>
                <a:close/>
              </a:path>
            </a:pathLst>
          </a:custGeom>
          <a:solidFill>
            <a:srgbClr val="C00000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336"/>
          <p:cNvSpPr/>
          <p:nvPr/>
        </p:nvSpPr>
        <p:spPr>
          <a:xfrm>
            <a:off x="3075305" y="3116580"/>
            <a:ext cx="123825" cy="2657475"/>
          </a:xfrm>
          <a:custGeom>
            <a:avLst/>
            <a:gdLst/>
            <a:ahLst/>
            <a:cxnLst/>
            <a:rect l="l" t="t" r="r" b="b"/>
            <a:pathLst>
              <a:path w="123825" h="2657475">
                <a:moveTo>
                  <a:pt x="0" y="2657475"/>
                </a:moveTo>
                <a:lnTo>
                  <a:pt x="123825" y="2657475"/>
                </a:lnTo>
                <a:lnTo>
                  <a:pt x="123825" y="0"/>
                </a:lnTo>
                <a:lnTo>
                  <a:pt x="0" y="0"/>
                </a:lnTo>
                <a:lnTo>
                  <a:pt x="0" y="2657475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337"/>
          <p:cNvSpPr/>
          <p:nvPr/>
        </p:nvSpPr>
        <p:spPr>
          <a:xfrm>
            <a:off x="3075305" y="3116580"/>
            <a:ext cx="123825" cy="2657475"/>
          </a:xfrm>
          <a:custGeom>
            <a:avLst/>
            <a:gdLst/>
            <a:ahLst/>
            <a:cxnLst/>
            <a:rect l="l" t="t" r="r" b="b"/>
            <a:pathLst>
              <a:path w="123825" h="2657475">
                <a:moveTo>
                  <a:pt x="0" y="2657475"/>
                </a:moveTo>
                <a:lnTo>
                  <a:pt x="123825" y="2657475"/>
                </a:lnTo>
                <a:lnTo>
                  <a:pt x="123825" y="0"/>
                </a:lnTo>
                <a:lnTo>
                  <a:pt x="0" y="0"/>
                </a:lnTo>
                <a:lnTo>
                  <a:pt x="0" y="2657475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338"/>
          <p:cNvSpPr/>
          <p:nvPr/>
        </p:nvSpPr>
        <p:spPr>
          <a:xfrm>
            <a:off x="2237105" y="3116580"/>
            <a:ext cx="123825" cy="2657475"/>
          </a:xfrm>
          <a:custGeom>
            <a:avLst/>
            <a:gdLst/>
            <a:ahLst/>
            <a:cxnLst/>
            <a:rect l="l" t="t" r="r" b="b"/>
            <a:pathLst>
              <a:path w="123825" h="2657475">
                <a:moveTo>
                  <a:pt x="0" y="2657475"/>
                </a:moveTo>
                <a:lnTo>
                  <a:pt x="123825" y="2657475"/>
                </a:lnTo>
                <a:lnTo>
                  <a:pt x="123825" y="0"/>
                </a:lnTo>
                <a:lnTo>
                  <a:pt x="0" y="0"/>
                </a:lnTo>
                <a:lnTo>
                  <a:pt x="0" y="2657475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339"/>
          <p:cNvSpPr/>
          <p:nvPr/>
        </p:nvSpPr>
        <p:spPr>
          <a:xfrm>
            <a:off x="2237105" y="3116580"/>
            <a:ext cx="123825" cy="2657475"/>
          </a:xfrm>
          <a:custGeom>
            <a:avLst/>
            <a:gdLst/>
            <a:ahLst/>
            <a:cxnLst/>
            <a:rect l="l" t="t" r="r" b="b"/>
            <a:pathLst>
              <a:path w="123825" h="2657475">
                <a:moveTo>
                  <a:pt x="0" y="2657475"/>
                </a:moveTo>
                <a:lnTo>
                  <a:pt x="123825" y="2657475"/>
                </a:lnTo>
                <a:lnTo>
                  <a:pt x="123825" y="0"/>
                </a:lnTo>
                <a:lnTo>
                  <a:pt x="0" y="0"/>
                </a:lnTo>
                <a:lnTo>
                  <a:pt x="0" y="2657475"/>
                </a:lnTo>
                <a:close/>
              </a:path>
            </a:pathLst>
          </a:custGeom>
          <a:solidFill>
            <a:srgbClr val="C00000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组合 64"/>
          <p:cNvGrpSpPr/>
          <p:nvPr/>
        </p:nvGrpSpPr>
        <p:grpSpPr>
          <a:xfrm>
            <a:off x="1741805" y="1911350"/>
            <a:ext cx="1352550" cy="1081405"/>
            <a:chOff x="2743" y="3010"/>
            <a:chExt cx="2130" cy="1703"/>
          </a:xfrm>
        </p:grpSpPr>
        <p:sp>
          <p:nvSpPr>
            <p:cNvPr id="66" name="object 261"/>
            <p:cNvSpPr/>
            <p:nvPr/>
          </p:nvSpPr>
          <p:spPr>
            <a:xfrm>
              <a:off x="3920" y="3490"/>
              <a:ext cx="195" cy="405"/>
            </a:xfrm>
            <a:custGeom>
              <a:avLst/>
              <a:gdLst/>
              <a:ahLst/>
              <a:cxnLst/>
              <a:rect l="l" t="t" r="r" b="b"/>
              <a:pathLst>
                <a:path w="123825" h="257175">
                  <a:moveTo>
                    <a:pt x="123825" y="0"/>
                  </a:moveTo>
                  <a:lnTo>
                    <a:pt x="3505" y="107314"/>
                  </a:lnTo>
                  <a:lnTo>
                    <a:pt x="0" y="257175"/>
                  </a:lnTo>
                  <a:lnTo>
                    <a:pt x="73596" y="257175"/>
                  </a:lnTo>
                  <a:lnTo>
                    <a:pt x="94322" y="153415"/>
                  </a:lnTo>
                  <a:lnTo>
                    <a:pt x="123825" y="119507"/>
                  </a:lnTo>
                  <a:lnTo>
                    <a:pt x="123825" y="0"/>
                  </a:lnTo>
                  <a:close/>
                </a:path>
              </a:pathLst>
            </a:custGeom>
            <a:solidFill>
              <a:srgbClr val="B1D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262"/>
            <p:cNvSpPr/>
            <p:nvPr/>
          </p:nvSpPr>
          <p:spPr>
            <a:xfrm>
              <a:off x="3928" y="3498"/>
              <a:ext cx="195" cy="405"/>
            </a:xfrm>
            <a:custGeom>
              <a:avLst/>
              <a:gdLst/>
              <a:ahLst/>
              <a:cxnLst/>
              <a:rect l="l" t="t" r="r" b="b"/>
              <a:pathLst>
                <a:path w="123825" h="257175">
                  <a:moveTo>
                    <a:pt x="123825" y="119507"/>
                  </a:moveTo>
                  <a:lnTo>
                    <a:pt x="94335" y="153288"/>
                  </a:lnTo>
                  <a:lnTo>
                    <a:pt x="73596" y="257175"/>
                  </a:lnTo>
                  <a:lnTo>
                    <a:pt x="0" y="257175"/>
                  </a:lnTo>
                  <a:lnTo>
                    <a:pt x="3505" y="107187"/>
                  </a:lnTo>
                  <a:lnTo>
                    <a:pt x="1238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263"/>
            <p:cNvSpPr/>
            <p:nvPr/>
          </p:nvSpPr>
          <p:spPr>
            <a:xfrm>
              <a:off x="4160" y="3100"/>
              <a:ext cx="390" cy="375"/>
            </a:xfrm>
            <a:custGeom>
              <a:avLst/>
              <a:gdLst/>
              <a:ahLst/>
              <a:cxnLst/>
              <a:rect l="l" t="t" r="r" b="b"/>
              <a:pathLst>
                <a:path w="247650" h="238125">
                  <a:moveTo>
                    <a:pt x="125056" y="0"/>
                  </a:moveTo>
                  <a:lnTo>
                    <a:pt x="77000" y="6985"/>
                  </a:lnTo>
                  <a:lnTo>
                    <a:pt x="36855" y="26415"/>
                  </a:lnTo>
                  <a:lnTo>
                    <a:pt x="10375" y="55879"/>
                  </a:lnTo>
                  <a:lnTo>
                    <a:pt x="0" y="91566"/>
                  </a:lnTo>
                  <a:lnTo>
                    <a:pt x="0" y="146685"/>
                  </a:lnTo>
                  <a:lnTo>
                    <a:pt x="21843" y="198247"/>
                  </a:lnTo>
                  <a:lnTo>
                    <a:pt x="55156" y="222885"/>
                  </a:lnTo>
                  <a:lnTo>
                    <a:pt x="99936" y="236600"/>
                  </a:lnTo>
                  <a:lnTo>
                    <a:pt x="125056" y="238125"/>
                  </a:lnTo>
                  <a:lnTo>
                    <a:pt x="149097" y="236600"/>
                  </a:lnTo>
                  <a:lnTo>
                    <a:pt x="192786" y="222885"/>
                  </a:lnTo>
                  <a:lnTo>
                    <a:pt x="225806" y="198247"/>
                  </a:lnTo>
                  <a:lnTo>
                    <a:pt x="245490" y="165353"/>
                  </a:lnTo>
                  <a:lnTo>
                    <a:pt x="247650" y="146685"/>
                  </a:lnTo>
                  <a:lnTo>
                    <a:pt x="247650" y="91566"/>
                  </a:lnTo>
                  <a:lnTo>
                    <a:pt x="225806" y="39877"/>
                  </a:lnTo>
                  <a:lnTo>
                    <a:pt x="192786" y="15239"/>
                  </a:lnTo>
                  <a:lnTo>
                    <a:pt x="149097" y="1777"/>
                  </a:lnTo>
                  <a:lnTo>
                    <a:pt x="125056" y="0"/>
                  </a:lnTo>
                  <a:close/>
                </a:path>
              </a:pathLst>
            </a:custGeom>
            <a:solidFill>
              <a:srgbClr val="FF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264"/>
            <p:cNvSpPr/>
            <p:nvPr/>
          </p:nvSpPr>
          <p:spPr>
            <a:xfrm>
              <a:off x="4168" y="3108"/>
              <a:ext cx="391" cy="375"/>
            </a:xfrm>
            <a:custGeom>
              <a:avLst/>
              <a:gdLst/>
              <a:ahLst/>
              <a:cxnLst/>
              <a:rect l="l" t="t" r="r" b="b"/>
              <a:pathLst>
                <a:path w="248284" h="238125">
                  <a:moveTo>
                    <a:pt x="247713" y="146685"/>
                  </a:moveTo>
                  <a:lnTo>
                    <a:pt x="245427" y="165353"/>
                  </a:lnTo>
                  <a:lnTo>
                    <a:pt x="237299" y="182118"/>
                  </a:lnTo>
                  <a:lnTo>
                    <a:pt x="211010" y="210947"/>
                  </a:lnTo>
                  <a:lnTo>
                    <a:pt x="172021" y="231266"/>
                  </a:lnTo>
                  <a:lnTo>
                    <a:pt x="125031" y="238125"/>
                  </a:lnTo>
                  <a:lnTo>
                    <a:pt x="99936" y="236474"/>
                  </a:lnTo>
                  <a:lnTo>
                    <a:pt x="55156" y="222758"/>
                  </a:lnTo>
                  <a:lnTo>
                    <a:pt x="21843" y="198247"/>
                  </a:lnTo>
                  <a:lnTo>
                    <a:pt x="2463" y="165353"/>
                  </a:lnTo>
                  <a:lnTo>
                    <a:pt x="0" y="146685"/>
                  </a:lnTo>
                  <a:lnTo>
                    <a:pt x="0" y="91566"/>
                  </a:lnTo>
                  <a:lnTo>
                    <a:pt x="21843" y="39750"/>
                  </a:lnTo>
                  <a:lnTo>
                    <a:pt x="55156" y="15239"/>
                  </a:lnTo>
                  <a:lnTo>
                    <a:pt x="99936" y="1777"/>
                  </a:lnTo>
                  <a:lnTo>
                    <a:pt x="125031" y="0"/>
                  </a:lnTo>
                  <a:lnTo>
                    <a:pt x="149034" y="1777"/>
                  </a:lnTo>
                  <a:lnTo>
                    <a:pt x="192722" y="15239"/>
                  </a:lnTo>
                  <a:lnTo>
                    <a:pt x="225869" y="39750"/>
                  </a:lnTo>
                  <a:lnTo>
                    <a:pt x="245427" y="72898"/>
                  </a:lnTo>
                  <a:lnTo>
                    <a:pt x="247713" y="91566"/>
                  </a:lnTo>
                  <a:lnTo>
                    <a:pt x="247713" y="14668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265"/>
            <p:cNvSpPr/>
            <p:nvPr/>
          </p:nvSpPr>
          <p:spPr>
            <a:xfrm>
              <a:off x="4115" y="3475"/>
              <a:ext cx="510" cy="420"/>
            </a:xfrm>
            <a:custGeom>
              <a:avLst/>
              <a:gdLst/>
              <a:ahLst/>
              <a:cxnLst/>
              <a:rect l="l" t="t" r="r" b="b"/>
              <a:pathLst>
                <a:path w="323850" h="266700">
                  <a:moveTo>
                    <a:pt x="0" y="266700"/>
                  </a:moveTo>
                  <a:lnTo>
                    <a:pt x="323850" y="266700"/>
                  </a:lnTo>
                  <a:lnTo>
                    <a:pt x="323850" y="0"/>
                  </a:lnTo>
                  <a:lnTo>
                    <a:pt x="0" y="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rgbClr val="B1D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266"/>
            <p:cNvSpPr/>
            <p:nvPr/>
          </p:nvSpPr>
          <p:spPr>
            <a:xfrm>
              <a:off x="4122" y="3483"/>
              <a:ext cx="510" cy="420"/>
            </a:xfrm>
            <a:custGeom>
              <a:avLst/>
              <a:gdLst/>
              <a:ahLst/>
              <a:cxnLst/>
              <a:rect l="l" t="t" r="r" b="b"/>
              <a:pathLst>
                <a:path w="323850" h="266700">
                  <a:moveTo>
                    <a:pt x="0" y="266700"/>
                  </a:moveTo>
                  <a:lnTo>
                    <a:pt x="323850" y="266700"/>
                  </a:lnTo>
                  <a:lnTo>
                    <a:pt x="323850" y="0"/>
                  </a:lnTo>
                  <a:lnTo>
                    <a:pt x="0" y="0"/>
                  </a:lnTo>
                  <a:lnTo>
                    <a:pt x="0" y="266700"/>
                  </a:lnTo>
                  <a:close/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267"/>
            <p:cNvSpPr/>
            <p:nvPr/>
          </p:nvSpPr>
          <p:spPr>
            <a:xfrm>
              <a:off x="4115" y="3895"/>
              <a:ext cx="510" cy="615"/>
            </a:xfrm>
            <a:custGeom>
              <a:avLst/>
              <a:gdLst/>
              <a:ahLst/>
              <a:cxnLst/>
              <a:rect l="l" t="t" r="r" b="b"/>
              <a:pathLst>
                <a:path w="323850" h="390525">
                  <a:moveTo>
                    <a:pt x="323850" y="0"/>
                  </a:moveTo>
                  <a:lnTo>
                    <a:pt x="0" y="0"/>
                  </a:lnTo>
                  <a:lnTo>
                    <a:pt x="63690" y="390525"/>
                  </a:lnTo>
                  <a:lnTo>
                    <a:pt x="265049" y="390525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268"/>
            <p:cNvSpPr/>
            <p:nvPr/>
          </p:nvSpPr>
          <p:spPr>
            <a:xfrm>
              <a:off x="4055" y="4510"/>
              <a:ext cx="630" cy="150"/>
            </a:xfrm>
            <a:custGeom>
              <a:avLst/>
              <a:gdLst/>
              <a:ahLst/>
              <a:cxnLst/>
              <a:rect l="l" t="t" r="r" b="b"/>
              <a:pathLst>
                <a:path w="400050" h="95250">
                  <a:moveTo>
                    <a:pt x="293497" y="0"/>
                  </a:moveTo>
                  <a:lnTo>
                    <a:pt x="106794" y="0"/>
                  </a:lnTo>
                  <a:lnTo>
                    <a:pt x="0" y="62864"/>
                  </a:lnTo>
                  <a:lnTo>
                    <a:pt x="0" y="95250"/>
                  </a:lnTo>
                  <a:lnTo>
                    <a:pt x="187896" y="95250"/>
                  </a:lnTo>
                  <a:lnTo>
                    <a:pt x="200025" y="35051"/>
                  </a:lnTo>
                  <a:lnTo>
                    <a:pt x="352908" y="35051"/>
                  </a:lnTo>
                  <a:lnTo>
                    <a:pt x="293497" y="0"/>
                  </a:lnTo>
                  <a:close/>
                </a:path>
                <a:path w="400050" h="95250">
                  <a:moveTo>
                    <a:pt x="352908" y="35051"/>
                  </a:moveTo>
                  <a:lnTo>
                    <a:pt x="200025" y="35051"/>
                  </a:lnTo>
                  <a:lnTo>
                    <a:pt x="212090" y="95250"/>
                  </a:lnTo>
                  <a:lnTo>
                    <a:pt x="400050" y="95250"/>
                  </a:lnTo>
                  <a:lnTo>
                    <a:pt x="400050" y="62864"/>
                  </a:lnTo>
                  <a:lnTo>
                    <a:pt x="352908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269"/>
            <p:cNvSpPr/>
            <p:nvPr/>
          </p:nvSpPr>
          <p:spPr>
            <a:xfrm>
              <a:off x="4063" y="4518"/>
              <a:ext cx="631" cy="150"/>
            </a:xfrm>
            <a:custGeom>
              <a:avLst/>
              <a:gdLst/>
              <a:ahLst/>
              <a:cxnLst/>
              <a:rect l="l" t="t" r="r" b="b"/>
              <a:pathLst>
                <a:path w="400684" h="95250">
                  <a:moveTo>
                    <a:pt x="293560" y="0"/>
                  </a:moveTo>
                  <a:lnTo>
                    <a:pt x="400113" y="62864"/>
                  </a:lnTo>
                  <a:lnTo>
                    <a:pt x="400113" y="95250"/>
                  </a:lnTo>
                  <a:lnTo>
                    <a:pt x="212153" y="95250"/>
                  </a:lnTo>
                  <a:lnTo>
                    <a:pt x="200088" y="35051"/>
                  </a:lnTo>
                  <a:lnTo>
                    <a:pt x="187896" y="95250"/>
                  </a:lnTo>
                  <a:lnTo>
                    <a:pt x="0" y="95250"/>
                  </a:lnTo>
                  <a:lnTo>
                    <a:pt x="0" y="62864"/>
                  </a:lnTo>
                  <a:lnTo>
                    <a:pt x="106794" y="0"/>
                  </a:lnTo>
                  <a:lnTo>
                    <a:pt x="29356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270"/>
            <p:cNvSpPr/>
            <p:nvPr/>
          </p:nvSpPr>
          <p:spPr>
            <a:xfrm>
              <a:off x="3875" y="3880"/>
              <a:ext cx="195" cy="150"/>
            </a:xfrm>
            <a:custGeom>
              <a:avLst/>
              <a:gdLst/>
              <a:ahLst/>
              <a:cxnLst/>
              <a:rect l="l" t="t" r="r" b="b"/>
              <a:pathLst>
                <a:path w="123825" h="95250">
                  <a:moveTo>
                    <a:pt x="61912" y="0"/>
                  </a:moveTo>
                  <a:lnTo>
                    <a:pt x="17957" y="13842"/>
                  </a:lnTo>
                  <a:lnTo>
                    <a:pt x="0" y="47244"/>
                  </a:lnTo>
                  <a:lnTo>
                    <a:pt x="1066" y="55752"/>
                  </a:lnTo>
                  <a:lnTo>
                    <a:pt x="32702" y="89915"/>
                  </a:lnTo>
                  <a:lnTo>
                    <a:pt x="54140" y="95250"/>
                  </a:lnTo>
                  <a:lnTo>
                    <a:pt x="54140" y="34925"/>
                  </a:lnTo>
                  <a:lnTo>
                    <a:pt x="121695" y="34925"/>
                  </a:lnTo>
                  <a:lnTo>
                    <a:pt x="85496" y="3428"/>
                  </a:lnTo>
                  <a:lnTo>
                    <a:pt x="74244" y="762"/>
                  </a:lnTo>
                  <a:lnTo>
                    <a:pt x="61912" y="0"/>
                  </a:lnTo>
                  <a:close/>
                </a:path>
                <a:path w="123825" h="95250">
                  <a:moveTo>
                    <a:pt x="121695" y="34925"/>
                  </a:moveTo>
                  <a:lnTo>
                    <a:pt x="91122" y="34925"/>
                  </a:lnTo>
                  <a:lnTo>
                    <a:pt x="91122" y="89153"/>
                  </a:lnTo>
                  <a:lnTo>
                    <a:pt x="104800" y="82169"/>
                  </a:lnTo>
                  <a:lnTo>
                    <a:pt x="114706" y="71500"/>
                  </a:lnTo>
                  <a:lnTo>
                    <a:pt x="121678" y="60325"/>
                  </a:lnTo>
                  <a:lnTo>
                    <a:pt x="123825" y="47244"/>
                  </a:lnTo>
                  <a:lnTo>
                    <a:pt x="122758" y="37591"/>
                  </a:lnTo>
                  <a:lnTo>
                    <a:pt x="121695" y="34925"/>
                  </a:lnTo>
                  <a:close/>
                </a:path>
              </a:pathLst>
            </a:custGeom>
            <a:solidFill>
              <a:srgbClr val="FF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271"/>
            <p:cNvSpPr/>
            <p:nvPr/>
          </p:nvSpPr>
          <p:spPr>
            <a:xfrm>
              <a:off x="3883" y="3888"/>
              <a:ext cx="195" cy="150"/>
            </a:xfrm>
            <a:custGeom>
              <a:avLst/>
              <a:gdLst/>
              <a:ahLst/>
              <a:cxnLst/>
              <a:rect l="l" t="t" r="r" b="b"/>
              <a:pathLst>
                <a:path w="123825" h="95250">
                  <a:moveTo>
                    <a:pt x="54140" y="95250"/>
                  </a:moveTo>
                  <a:lnTo>
                    <a:pt x="54140" y="34925"/>
                  </a:lnTo>
                  <a:lnTo>
                    <a:pt x="91122" y="34925"/>
                  </a:lnTo>
                  <a:lnTo>
                    <a:pt x="91122" y="89026"/>
                  </a:lnTo>
                  <a:lnTo>
                    <a:pt x="104800" y="82041"/>
                  </a:lnTo>
                  <a:lnTo>
                    <a:pt x="114719" y="71500"/>
                  </a:lnTo>
                  <a:lnTo>
                    <a:pt x="121678" y="60198"/>
                  </a:lnTo>
                  <a:lnTo>
                    <a:pt x="123825" y="47116"/>
                  </a:lnTo>
                  <a:lnTo>
                    <a:pt x="122758" y="37591"/>
                  </a:lnTo>
                  <a:lnTo>
                    <a:pt x="96761" y="7747"/>
                  </a:lnTo>
                  <a:lnTo>
                    <a:pt x="61912" y="0"/>
                  </a:lnTo>
                  <a:lnTo>
                    <a:pt x="49580" y="762"/>
                  </a:lnTo>
                  <a:lnTo>
                    <a:pt x="10185" y="20954"/>
                  </a:lnTo>
                  <a:lnTo>
                    <a:pt x="0" y="47116"/>
                  </a:lnTo>
                  <a:lnTo>
                    <a:pt x="1066" y="55752"/>
                  </a:lnTo>
                  <a:lnTo>
                    <a:pt x="32702" y="89915"/>
                  </a:lnTo>
                  <a:lnTo>
                    <a:pt x="42887" y="93345"/>
                  </a:lnTo>
                  <a:lnTo>
                    <a:pt x="54140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272"/>
            <p:cNvSpPr/>
            <p:nvPr/>
          </p:nvSpPr>
          <p:spPr>
            <a:xfrm>
              <a:off x="4625" y="3250"/>
              <a:ext cx="180" cy="405"/>
            </a:xfrm>
            <a:custGeom>
              <a:avLst/>
              <a:gdLst/>
              <a:ahLst/>
              <a:cxnLst/>
              <a:rect l="l" t="t" r="r" b="b"/>
              <a:pathLst>
                <a:path w="114300" h="257175">
                  <a:moveTo>
                    <a:pt x="114300" y="0"/>
                  </a:moveTo>
                  <a:lnTo>
                    <a:pt x="46990" y="0"/>
                  </a:lnTo>
                  <a:lnTo>
                    <a:pt x="28066" y="103759"/>
                  </a:lnTo>
                  <a:lnTo>
                    <a:pt x="0" y="137667"/>
                  </a:lnTo>
                  <a:lnTo>
                    <a:pt x="0" y="257175"/>
                  </a:lnTo>
                  <a:lnTo>
                    <a:pt x="111125" y="14986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B1D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273"/>
            <p:cNvSpPr/>
            <p:nvPr/>
          </p:nvSpPr>
          <p:spPr>
            <a:xfrm>
              <a:off x="4633" y="3258"/>
              <a:ext cx="180" cy="405"/>
            </a:xfrm>
            <a:custGeom>
              <a:avLst/>
              <a:gdLst/>
              <a:ahLst/>
              <a:cxnLst/>
              <a:rect l="l" t="t" r="r" b="b"/>
              <a:pathLst>
                <a:path w="114300" h="257175">
                  <a:moveTo>
                    <a:pt x="0" y="137540"/>
                  </a:moveTo>
                  <a:lnTo>
                    <a:pt x="27940" y="103759"/>
                  </a:lnTo>
                  <a:lnTo>
                    <a:pt x="46990" y="0"/>
                  </a:lnTo>
                  <a:lnTo>
                    <a:pt x="114300" y="0"/>
                  </a:lnTo>
                  <a:lnTo>
                    <a:pt x="110998" y="149860"/>
                  </a:lnTo>
                  <a:lnTo>
                    <a:pt x="0" y="25717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274"/>
            <p:cNvSpPr/>
            <p:nvPr/>
          </p:nvSpPr>
          <p:spPr>
            <a:xfrm>
              <a:off x="4655" y="3115"/>
              <a:ext cx="210" cy="1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35178" y="6096"/>
                  </a:moveTo>
                  <a:lnTo>
                    <a:pt x="34036" y="6096"/>
                  </a:lnTo>
                  <a:lnTo>
                    <a:pt x="20446" y="13080"/>
                  </a:lnTo>
                  <a:lnTo>
                    <a:pt x="9778" y="23749"/>
                  </a:lnTo>
                  <a:lnTo>
                    <a:pt x="2286" y="34925"/>
                  </a:lnTo>
                  <a:lnTo>
                    <a:pt x="0" y="48005"/>
                  </a:lnTo>
                  <a:lnTo>
                    <a:pt x="1143" y="57658"/>
                  </a:lnTo>
                  <a:lnTo>
                    <a:pt x="29209" y="87502"/>
                  </a:lnTo>
                  <a:lnTo>
                    <a:pt x="66675" y="95250"/>
                  </a:lnTo>
                  <a:lnTo>
                    <a:pt x="80009" y="94487"/>
                  </a:lnTo>
                  <a:lnTo>
                    <a:pt x="122428" y="74167"/>
                  </a:lnTo>
                  <a:lnTo>
                    <a:pt x="131047" y="60325"/>
                  </a:lnTo>
                  <a:lnTo>
                    <a:pt x="35178" y="60325"/>
                  </a:lnTo>
                  <a:lnTo>
                    <a:pt x="35178" y="6096"/>
                  </a:lnTo>
                  <a:close/>
                </a:path>
                <a:path w="133350" h="95250">
                  <a:moveTo>
                    <a:pt x="75056" y="0"/>
                  </a:moveTo>
                  <a:lnTo>
                    <a:pt x="75056" y="60325"/>
                  </a:lnTo>
                  <a:lnTo>
                    <a:pt x="131047" y="60325"/>
                  </a:lnTo>
                  <a:lnTo>
                    <a:pt x="132206" y="57658"/>
                  </a:lnTo>
                  <a:lnTo>
                    <a:pt x="133350" y="48005"/>
                  </a:lnTo>
                  <a:lnTo>
                    <a:pt x="132206" y="39497"/>
                  </a:lnTo>
                  <a:lnTo>
                    <a:pt x="98171" y="5334"/>
                  </a:lnTo>
                  <a:lnTo>
                    <a:pt x="75056" y="0"/>
                  </a:lnTo>
                  <a:close/>
                </a:path>
              </a:pathLst>
            </a:custGeom>
            <a:solidFill>
              <a:srgbClr val="FF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275"/>
            <p:cNvSpPr/>
            <p:nvPr/>
          </p:nvSpPr>
          <p:spPr>
            <a:xfrm>
              <a:off x="4663" y="3123"/>
              <a:ext cx="210" cy="1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74930" y="0"/>
                  </a:moveTo>
                  <a:lnTo>
                    <a:pt x="74930" y="60198"/>
                  </a:lnTo>
                  <a:lnTo>
                    <a:pt x="35179" y="60198"/>
                  </a:lnTo>
                  <a:lnTo>
                    <a:pt x="35179" y="6096"/>
                  </a:lnTo>
                  <a:lnTo>
                    <a:pt x="34036" y="6096"/>
                  </a:lnTo>
                  <a:lnTo>
                    <a:pt x="20446" y="13081"/>
                  </a:lnTo>
                  <a:lnTo>
                    <a:pt x="9779" y="23622"/>
                  </a:lnTo>
                  <a:lnTo>
                    <a:pt x="2286" y="34925"/>
                  </a:lnTo>
                  <a:lnTo>
                    <a:pt x="0" y="48006"/>
                  </a:lnTo>
                  <a:lnTo>
                    <a:pt x="1143" y="57531"/>
                  </a:lnTo>
                  <a:lnTo>
                    <a:pt x="29083" y="87375"/>
                  </a:lnTo>
                  <a:lnTo>
                    <a:pt x="66675" y="95250"/>
                  </a:lnTo>
                  <a:lnTo>
                    <a:pt x="79883" y="94361"/>
                  </a:lnTo>
                  <a:lnTo>
                    <a:pt x="122301" y="74168"/>
                  </a:lnTo>
                  <a:lnTo>
                    <a:pt x="133350" y="48006"/>
                  </a:lnTo>
                  <a:lnTo>
                    <a:pt x="132080" y="39370"/>
                  </a:lnTo>
                  <a:lnTo>
                    <a:pt x="98043" y="5207"/>
                  </a:lnTo>
                  <a:lnTo>
                    <a:pt x="87122" y="1777"/>
                  </a:lnTo>
                  <a:lnTo>
                    <a:pt x="7493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276"/>
            <p:cNvSpPr/>
            <p:nvPr/>
          </p:nvSpPr>
          <p:spPr>
            <a:xfrm>
              <a:off x="4145" y="3010"/>
              <a:ext cx="420" cy="195"/>
            </a:xfrm>
            <a:custGeom>
              <a:avLst/>
              <a:gdLst/>
              <a:ahLst/>
              <a:cxnLst/>
              <a:rect l="l" t="t" r="r" b="b"/>
              <a:pathLst>
                <a:path w="266700" h="123825">
                  <a:moveTo>
                    <a:pt x="133350" y="0"/>
                  </a:moveTo>
                  <a:lnTo>
                    <a:pt x="81165" y="8509"/>
                  </a:lnTo>
                  <a:lnTo>
                    <a:pt x="39484" y="31114"/>
                  </a:lnTo>
                  <a:lnTo>
                    <a:pt x="10490" y="65659"/>
                  </a:lnTo>
                  <a:lnTo>
                    <a:pt x="0" y="107823"/>
                  </a:lnTo>
                  <a:lnTo>
                    <a:pt x="0" y="123825"/>
                  </a:lnTo>
                  <a:lnTo>
                    <a:pt x="266700" y="123825"/>
                  </a:lnTo>
                  <a:lnTo>
                    <a:pt x="266700" y="107823"/>
                  </a:lnTo>
                  <a:lnTo>
                    <a:pt x="256159" y="65659"/>
                  </a:lnTo>
                  <a:lnTo>
                    <a:pt x="227203" y="31114"/>
                  </a:lnTo>
                  <a:lnTo>
                    <a:pt x="185547" y="8509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277"/>
            <p:cNvSpPr/>
            <p:nvPr/>
          </p:nvSpPr>
          <p:spPr>
            <a:xfrm>
              <a:off x="4153" y="3018"/>
              <a:ext cx="421" cy="195"/>
            </a:xfrm>
            <a:custGeom>
              <a:avLst/>
              <a:gdLst/>
              <a:ahLst/>
              <a:cxnLst/>
              <a:rect l="l" t="t" r="r" b="b"/>
              <a:pathLst>
                <a:path w="267334" h="123825">
                  <a:moveTo>
                    <a:pt x="133413" y="0"/>
                  </a:moveTo>
                  <a:lnTo>
                    <a:pt x="81165" y="8382"/>
                  </a:lnTo>
                  <a:lnTo>
                    <a:pt x="39484" y="31114"/>
                  </a:lnTo>
                  <a:lnTo>
                    <a:pt x="10490" y="65659"/>
                  </a:lnTo>
                  <a:lnTo>
                    <a:pt x="0" y="107823"/>
                  </a:lnTo>
                  <a:lnTo>
                    <a:pt x="0" y="123825"/>
                  </a:lnTo>
                  <a:lnTo>
                    <a:pt x="266763" y="123825"/>
                  </a:lnTo>
                  <a:lnTo>
                    <a:pt x="266763" y="107823"/>
                  </a:lnTo>
                  <a:lnTo>
                    <a:pt x="256222" y="65659"/>
                  </a:lnTo>
                  <a:lnTo>
                    <a:pt x="227266" y="31114"/>
                  </a:lnTo>
                  <a:lnTo>
                    <a:pt x="185483" y="8382"/>
                  </a:lnTo>
                  <a:lnTo>
                    <a:pt x="133413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278"/>
            <p:cNvSpPr/>
            <p:nvPr/>
          </p:nvSpPr>
          <p:spPr>
            <a:xfrm>
              <a:off x="4153" y="3018"/>
              <a:ext cx="421" cy="195"/>
            </a:xfrm>
            <a:custGeom>
              <a:avLst/>
              <a:gdLst/>
              <a:ahLst/>
              <a:cxnLst/>
              <a:rect l="l" t="t" r="r" b="b"/>
              <a:pathLst>
                <a:path w="267334" h="123825">
                  <a:moveTo>
                    <a:pt x="266763" y="107823"/>
                  </a:moveTo>
                  <a:lnTo>
                    <a:pt x="264223" y="85851"/>
                  </a:lnTo>
                  <a:lnTo>
                    <a:pt x="256222" y="65659"/>
                  </a:lnTo>
                  <a:lnTo>
                    <a:pt x="227266" y="31114"/>
                  </a:lnTo>
                  <a:lnTo>
                    <a:pt x="185483" y="8382"/>
                  </a:lnTo>
                  <a:lnTo>
                    <a:pt x="133413" y="0"/>
                  </a:lnTo>
                  <a:lnTo>
                    <a:pt x="106565" y="2539"/>
                  </a:lnTo>
                  <a:lnTo>
                    <a:pt x="59080" y="18414"/>
                  </a:lnTo>
                  <a:lnTo>
                    <a:pt x="23190" y="47116"/>
                  </a:lnTo>
                  <a:lnTo>
                    <a:pt x="2209" y="85851"/>
                  </a:lnTo>
                  <a:lnTo>
                    <a:pt x="0" y="107823"/>
                  </a:lnTo>
                  <a:lnTo>
                    <a:pt x="0" y="123825"/>
                  </a:lnTo>
                  <a:lnTo>
                    <a:pt x="266763" y="123825"/>
                  </a:lnTo>
                  <a:lnTo>
                    <a:pt x="266763" y="107823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279"/>
            <p:cNvSpPr/>
            <p:nvPr/>
          </p:nvSpPr>
          <p:spPr>
            <a:xfrm>
              <a:off x="4115" y="3190"/>
              <a:ext cx="480" cy="30"/>
            </a:xfrm>
            <a:custGeom>
              <a:avLst/>
              <a:gdLst/>
              <a:ahLst/>
              <a:cxnLst/>
              <a:rect l="l" t="t" r="r" b="b"/>
              <a:pathLst>
                <a:path w="304800" h="19050">
                  <a:moveTo>
                    <a:pt x="0" y="19050"/>
                  </a:moveTo>
                  <a:lnTo>
                    <a:pt x="304800" y="19050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280"/>
            <p:cNvSpPr/>
            <p:nvPr/>
          </p:nvSpPr>
          <p:spPr>
            <a:xfrm>
              <a:off x="4122" y="3198"/>
              <a:ext cx="480" cy="30"/>
            </a:xfrm>
            <a:custGeom>
              <a:avLst/>
              <a:gdLst/>
              <a:ahLst/>
              <a:cxnLst/>
              <a:rect l="l" t="t" r="r" b="b"/>
              <a:pathLst>
                <a:path w="304800" h="19050">
                  <a:moveTo>
                    <a:pt x="0" y="19050"/>
                  </a:moveTo>
                  <a:lnTo>
                    <a:pt x="304800" y="19050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281"/>
            <p:cNvSpPr/>
            <p:nvPr/>
          </p:nvSpPr>
          <p:spPr>
            <a:xfrm>
              <a:off x="4115" y="3190"/>
              <a:ext cx="495" cy="45"/>
            </a:xfrm>
            <a:custGeom>
              <a:avLst/>
              <a:gdLst/>
              <a:ahLst/>
              <a:cxnLst/>
              <a:rect l="l" t="t" r="r" b="b"/>
              <a:pathLst>
                <a:path w="314325" h="28575">
                  <a:moveTo>
                    <a:pt x="0" y="28584"/>
                  </a:moveTo>
                  <a:lnTo>
                    <a:pt x="314334" y="28584"/>
                  </a:lnTo>
                  <a:lnTo>
                    <a:pt x="314334" y="0"/>
                  </a:lnTo>
                  <a:lnTo>
                    <a:pt x="0" y="0"/>
                  </a:lnTo>
                  <a:lnTo>
                    <a:pt x="0" y="285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282"/>
            <p:cNvSpPr/>
            <p:nvPr/>
          </p:nvSpPr>
          <p:spPr>
            <a:xfrm>
              <a:off x="4160" y="3025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114300" y="0"/>
                  </a:moveTo>
                  <a:lnTo>
                    <a:pt x="50800" y="21462"/>
                  </a:lnTo>
                  <a:lnTo>
                    <a:pt x="17424" y="53086"/>
                  </a:lnTo>
                  <a:lnTo>
                    <a:pt x="0" y="91821"/>
                  </a:lnTo>
                  <a:lnTo>
                    <a:pt x="0" y="95250"/>
                  </a:lnTo>
                  <a:lnTo>
                    <a:pt x="60845" y="95250"/>
                  </a:lnTo>
                  <a:lnTo>
                    <a:pt x="63207" y="76453"/>
                  </a:lnTo>
                  <a:lnTo>
                    <a:pt x="68224" y="58292"/>
                  </a:lnTo>
                  <a:lnTo>
                    <a:pt x="96875" y="16383"/>
                  </a:lnTo>
                  <a:lnTo>
                    <a:pt x="111645" y="1777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283"/>
            <p:cNvSpPr/>
            <p:nvPr/>
          </p:nvSpPr>
          <p:spPr>
            <a:xfrm>
              <a:off x="4167" y="3033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114300" y="0"/>
                  </a:moveTo>
                  <a:lnTo>
                    <a:pt x="50800" y="21336"/>
                  </a:lnTo>
                  <a:lnTo>
                    <a:pt x="17424" y="53086"/>
                  </a:lnTo>
                  <a:lnTo>
                    <a:pt x="0" y="91821"/>
                  </a:lnTo>
                  <a:lnTo>
                    <a:pt x="0" y="95250"/>
                  </a:lnTo>
                  <a:lnTo>
                    <a:pt x="60845" y="95250"/>
                  </a:lnTo>
                  <a:lnTo>
                    <a:pt x="63207" y="76326"/>
                  </a:lnTo>
                  <a:lnTo>
                    <a:pt x="68224" y="58293"/>
                  </a:lnTo>
                  <a:lnTo>
                    <a:pt x="96875" y="16383"/>
                  </a:lnTo>
                  <a:lnTo>
                    <a:pt x="111645" y="1777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284"/>
            <p:cNvSpPr/>
            <p:nvPr/>
          </p:nvSpPr>
          <p:spPr>
            <a:xfrm>
              <a:off x="4167" y="3033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60845" y="95250"/>
                  </a:moveTo>
                  <a:lnTo>
                    <a:pt x="63207" y="76326"/>
                  </a:lnTo>
                  <a:lnTo>
                    <a:pt x="68224" y="58293"/>
                  </a:lnTo>
                  <a:lnTo>
                    <a:pt x="96875" y="16383"/>
                  </a:lnTo>
                  <a:lnTo>
                    <a:pt x="114300" y="0"/>
                  </a:lnTo>
                  <a:lnTo>
                    <a:pt x="78270" y="8509"/>
                  </a:lnTo>
                  <a:lnTo>
                    <a:pt x="31013" y="36829"/>
                  </a:lnTo>
                  <a:lnTo>
                    <a:pt x="7378" y="68579"/>
                  </a:lnTo>
                  <a:lnTo>
                    <a:pt x="0" y="91821"/>
                  </a:lnTo>
                  <a:lnTo>
                    <a:pt x="0" y="95250"/>
                  </a:lnTo>
                  <a:lnTo>
                    <a:pt x="60845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285"/>
            <p:cNvSpPr/>
            <p:nvPr/>
          </p:nvSpPr>
          <p:spPr>
            <a:xfrm>
              <a:off x="4370" y="3025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0" y="0"/>
                  </a:moveTo>
                  <a:lnTo>
                    <a:pt x="2540" y="1777"/>
                  </a:lnTo>
                  <a:lnTo>
                    <a:pt x="7493" y="7874"/>
                  </a:lnTo>
                  <a:lnTo>
                    <a:pt x="15747" y="16383"/>
                  </a:lnTo>
                  <a:lnTo>
                    <a:pt x="43561" y="56514"/>
                  </a:lnTo>
                  <a:lnTo>
                    <a:pt x="52959" y="90804"/>
                  </a:lnTo>
                  <a:lnTo>
                    <a:pt x="52959" y="95250"/>
                  </a:lnTo>
                  <a:lnTo>
                    <a:pt x="114300" y="95250"/>
                  </a:lnTo>
                  <a:lnTo>
                    <a:pt x="114300" y="91821"/>
                  </a:lnTo>
                  <a:lnTo>
                    <a:pt x="112013" y="82423"/>
                  </a:lnTo>
                  <a:lnTo>
                    <a:pt x="84200" y="36067"/>
                  </a:lnTo>
                  <a:lnTo>
                    <a:pt x="36068" y="7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286"/>
            <p:cNvSpPr/>
            <p:nvPr/>
          </p:nvSpPr>
          <p:spPr>
            <a:xfrm>
              <a:off x="4378" y="3033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0" y="0"/>
                  </a:moveTo>
                  <a:lnTo>
                    <a:pt x="2540" y="1777"/>
                  </a:lnTo>
                  <a:lnTo>
                    <a:pt x="7365" y="7747"/>
                  </a:lnTo>
                  <a:lnTo>
                    <a:pt x="15748" y="16383"/>
                  </a:lnTo>
                  <a:lnTo>
                    <a:pt x="43434" y="56514"/>
                  </a:lnTo>
                  <a:lnTo>
                    <a:pt x="52959" y="90804"/>
                  </a:lnTo>
                  <a:lnTo>
                    <a:pt x="52959" y="95250"/>
                  </a:lnTo>
                  <a:lnTo>
                    <a:pt x="114300" y="95250"/>
                  </a:lnTo>
                  <a:lnTo>
                    <a:pt x="114300" y="91821"/>
                  </a:lnTo>
                  <a:lnTo>
                    <a:pt x="111887" y="82296"/>
                  </a:lnTo>
                  <a:lnTo>
                    <a:pt x="84201" y="36068"/>
                  </a:lnTo>
                  <a:lnTo>
                    <a:pt x="36068" y="7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287"/>
            <p:cNvSpPr/>
            <p:nvPr/>
          </p:nvSpPr>
          <p:spPr>
            <a:xfrm>
              <a:off x="4378" y="3033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114300" y="95250"/>
                  </a:moveTo>
                  <a:lnTo>
                    <a:pt x="114300" y="91821"/>
                  </a:lnTo>
                  <a:lnTo>
                    <a:pt x="111887" y="82296"/>
                  </a:lnTo>
                  <a:lnTo>
                    <a:pt x="84201" y="36068"/>
                  </a:lnTo>
                  <a:lnTo>
                    <a:pt x="36068" y="7747"/>
                  </a:lnTo>
                  <a:lnTo>
                    <a:pt x="0" y="0"/>
                  </a:lnTo>
                  <a:lnTo>
                    <a:pt x="2540" y="1777"/>
                  </a:lnTo>
                  <a:lnTo>
                    <a:pt x="7365" y="7747"/>
                  </a:lnTo>
                  <a:lnTo>
                    <a:pt x="34925" y="41275"/>
                  </a:lnTo>
                  <a:lnTo>
                    <a:pt x="52959" y="90804"/>
                  </a:lnTo>
                  <a:lnTo>
                    <a:pt x="52959" y="95250"/>
                  </a:lnTo>
                  <a:lnTo>
                    <a:pt x="107061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288"/>
            <p:cNvSpPr/>
            <p:nvPr/>
          </p:nvSpPr>
          <p:spPr>
            <a:xfrm>
              <a:off x="4280" y="3025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44818" y="0"/>
                  </a:moveTo>
                  <a:lnTo>
                    <a:pt x="19215" y="28828"/>
                  </a:lnTo>
                  <a:lnTo>
                    <a:pt x="2400" y="74167"/>
                  </a:lnTo>
                  <a:lnTo>
                    <a:pt x="1333" y="84582"/>
                  </a:lnTo>
                  <a:lnTo>
                    <a:pt x="0" y="92583"/>
                  </a:lnTo>
                  <a:lnTo>
                    <a:pt x="0" y="95250"/>
                  </a:lnTo>
                  <a:lnTo>
                    <a:pt x="95250" y="95250"/>
                  </a:lnTo>
                  <a:lnTo>
                    <a:pt x="95250" y="89153"/>
                  </a:lnTo>
                  <a:lnTo>
                    <a:pt x="89662" y="66421"/>
                  </a:lnTo>
                  <a:lnTo>
                    <a:pt x="73913" y="31496"/>
                  </a:lnTo>
                  <a:lnTo>
                    <a:pt x="46151" y="762"/>
                  </a:lnTo>
                  <a:lnTo>
                    <a:pt x="44818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289"/>
            <p:cNvSpPr/>
            <p:nvPr/>
          </p:nvSpPr>
          <p:spPr>
            <a:xfrm>
              <a:off x="4288" y="3033"/>
              <a:ext cx="151" cy="150"/>
            </a:xfrm>
            <a:custGeom>
              <a:avLst/>
              <a:gdLst/>
              <a:ahLst/>
              <a:cxnLst/>
              <a:rect l="l" t="t" r="r" b="b"/>
              <a:pathLst>
                <a:path w="95884" h="95250">
                  <a:moveTo>
                    <a:pt x="44818" y="0"/>
                  </a:moveTo>
                  <a:lnTo>
                    <a:pt x="19215" y="28701"/>
                  </a:lnTo>
                  <a:lnTo>
                    <a:pt x="2400" y="74168"/>
                  </a:lnTo>
                  <a:lnTo>
                    <a:pt x="1333" y="84582"/>
                  </a:lnTo>
                  <a:lnTo>
                    <a:pt x="0" y="92583"/>
                  </a:lnTo>
                  <a:lnTo>
                    <a:pt x="0" y="95250"/>
                  </a:lnTo>
                  <a:lnTo>
                    <a:pt x="95313" y="95250"/>
                  </a:lnTo>
                  <a:lnTo>
                    <a:pt x="95313" y="89026"/>
                  </a:lnTo>
                  <a:lnTo>
                    <a:pt x="89598" y="66421"/>
                  </a:lnTo>
                  <a:lnTo>
                    <a:pt x="73850" y="31369"/>
                  </a:lnTo>
                  <a:lnTo>
                    <a:pt x="46164" y="762"/>
                  </a:lnTo>
                  <a:lnTo>
                    <a:pt x="44818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290"/>
            <p:cNvSpPr/>
            <p:nvPr/>
          </p:nvSpPr>
          <p:spPr>
            <a:xfrm>
              <a:off x="4288" y="3033"/>
              <a:ext cx="151" cy="150"/>
            </a:xfrm>
            <a:custGeom>
              <a:avLst/>
              <a:gdLst/>
              <a:ahLst/>
              <a:cxnLst/>
              <a:rect l="l" t="t" r="r" b="b"/>
              <a:pathLst>
                <a:path w="95884" h="95250">
                  <a:moveTo>
                    <a:pt x="95313" y="89026"/>
                  </a:moveTo>
                  <a:lnTo>
                    <a:pt x="89598" y="66421"/>
                  </a:lnTo>
                  <a:lnTo>
                    <a:pt x="81851" y="47116"/>
                  </a:lnTo>
                  <a:lnTo>
                    <a:pt x="57086" y="10413"/>
                  </a:lnTo>
                  <a:lnTo>
                    <a:pt x="44818" y="0"/>
                  </a:lnTo>
                  <a:lnTo>
                    <a:pt x="30416" y="13843"/>
                  </a:lnTo>
                  <a:lnTo>
                    <a:pt x="5600" y="60198"/>
                  </a:lnTo>
                  <a:lnTo>
                    <a:pt x="1333" y="84582"/>
                  </a:lnTo>
                  <a:lnTo>
                    <a:pt x="0" y="92583"/>
                  </a:lnTo>
                  <a:lnTo>
                    <a:pt x="0" y="95250"/>
                  </a:lnTo>
                  <a:lnTo>
                    <a:pt x="95313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291"/>
            <p:cNvSpPr/>
            <p:nvPr/>
          </p:nvSpPr>
          <p:spPr>
            <a:xfrm>
              <a:off x="4220" y="3213"/>
              <a:ext cx="1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3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292"/>
            <p:cNvSpPr/>
            <p:nvPr/>
          </p:nvSpPr>
          <p:spPr>
            <a:xfrm>
              <a:off x="4505" y="3213"/>
              <a:ext cx="1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3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295"/>
            <p:cNvSpPr/>
            <p:nvPr/>
          </p:nvSpPr>
          <p:spPr>
            <a:xfrm>
              <a:off x="2938" y="4488"/>
              <a:ext cx="465" cy="225"/>
            </a:xfrm>
            <a:custGeom>
              <a:avLst/>
              <a:gdLst/>
              <a:ahLst/>
              <a:cxnLst/>
              <a:rect l="l" t="t" r="r" b="b"/>
              <a:pathLst>
                <a:path w="295275" h="142875">
                  <a:moveTo>
                    <a:pt x="0" y="142875"/>
                  </a:moveTo>
                  <a:lnTo>
                    <a:pt x="295275" y="142875"/>
                  </a:lnTo>
                  <a:lnTo>
                    <a:pt x="2952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296"/>
            <p:cNvSpPr/>
            <p:nvPr/>
          </p:nvSpPr>
          <p:spPr>
            <a:xfrm>
              <a:off x="3403" y="4413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297"/>
            <p:cNvSpPr/>
            <p:nvPr/>
          </p:nvSpPr>
          <p:spPr>
            <a:xfrm>
              <a:off x="2937" y="4413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342900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295275" y="47625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298"/>
            <p:cNvSpPr/>
            <p:nvPr/>
          </p:nvSpPr>
          <p:spPr>
            <a:xfrm>
              <a:off x="2937" y="4413"/>
              <a:ext cx="540" cy="300"/>
            </a:xfrm>
            <a:custGeom>
              <a:avLst/>
              <a:gdLst/>
              <a:ahLst/>
              <a:cxnLst/>
              <a:rect l="l" t="t" r="r" b="b"/>
              <a:pathLst>
                <a:path w="342900" h="190500">
                  <a:moveTo>
                    <a:pt x="0" y="47625"/>
                  </a:moveTo>
                  <a:lnTo>
                    <a:pt x="47625" y="0"/>
                  </a:lnTo>
                  <a:lnTo>
                    <a:pt x="342900" y="0"/>
                  </a:lnTo>
                  <a:lnTo>
                    <a:pt x="342900" y="142875"/>
                  </a:lnTo>
                  <a:lnTo>
                    <a:pt x="295275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299"/>
            <p:cNvSpPr/>
            <p:nvPr/>
          </p:nvSpPr>
          <p:spPr>
            <a:xfrm>
              <a:off x="2937" y="4413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0" y="47625"/>
                  </a:moveTo>
                  <a:lnTo>
                    <a:pt x="295275" y="47625"/>
                  </a:lnTo>
                  <a:lnTo>
                    <a:pt x="34290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300"/>
            <p:cNvSpPr/>
            <p:nvPr/>
          </p:nvSpPr>
          <p:spPr>
            <a:xfrm>
              <a:off x="3402" y="4488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301"/>
            <p:cNvSpPr/>
            <p:nvPr/>
          </p:nvSpPr>
          <p:spPr>
            <a:xfrm>
              <a:off x="3387" y="4488"/>
              <a:ext cx="480" cy="225"/>
            </a:xfrm>
            <a:custGeom>
              <a:avLst/>
              <a:gdLst/>
              <a:ahLst/>
              <a:cxnLst/>
              <a:rect l="l" t="t" r="r" b="b"/>
              <a:pathLst>
                <a:path w="304800" h="142875">
                  <a:moveTo>
                    <a:pt x="0" y="142875"/>
                  </a:moveTo>
                  <a:lnTo>
                    <a:pt x="304800" y="142875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302"/>
            <p:cNvSpPr/>
            <p:nvPr/>
          </p:nvSpPr>
          <p:spPr>
            <a:xfrm>
              <a:off x="3868" y="4413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303"/>
            <p:cNvSpPr/>
            <p:nvPr/>
          </p:nvSpPr>
          <p:spPr>
            <a:xfrm>
              <a:off x="3388" y="441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352425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304800" y="476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304"/>
            <p:cNvSpPr/>
            <p:nvPr/>
          </p:nvSpPr>
          <p:spPr>
            <a:xfrm>
              <a:off x="3388" y="4413"/>
              <a:ext cx="555" cy="300"/>
            </a:xfrm>
            <a:custGeom>
              <a:avLst/>
              <a:gdLst/>
              <a:ahLst/>
              <a:cxnLst/>
              <a:rect l="l" t="t" r="r" b="b"/>
              <a:pathLst>
                <a:path w="352425" h="190500">
                  <a:moveTo>
                    <a:pt x="0" y="47625"/>
                  </a:moveTo>
                  <a:lnTo>
                    <a:pt x="47625" y="0"/>
                  </a:lnTo>
                  <a:lnTo>
                    <a:pt x="352425" y="0"/>
                  </a:lnTo>
                  <a:lnTo>
                    <a:pt x="352425" y="142875"/>
                  </a:lnTo>
                  <a:lnTo>
                    <a:pt x="304800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305"/>
            <p:cNvSpPr/>
            <p:nvPr/>
          </p:nvSpPr>
          <p:spPr>
            <a:xfrm>
              <a:off x="3388" y="441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0" y="47625"/>
                  </a:moveTo>
                  <a:lnTo>
                    <a:pt x="304800" y="47625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306"/>
            <p:cNvSpPr/>
            <p:nvPr/>
          </p:nvSpPr>
          <p:spPr>
            <a:xfrm>
              <a:off x="3867" y="4488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307"/>
            <p:cNvSpPr/>
            <p:nvPr/>
          </p:nvSpPr>
          <p:spPr>
            <a:xfrm>
              <a:off x="2923" y="4263"/>
              <a:ext cx="435" cy="225"/>
            </a:xfrm>
            <a:custGeom>
              <a:avLst/>
              <a:gdLst/>
              <a:ahLst/>
              <a:cxnLst/>
              <a:rect l="l" t="t" r="r" b="b"/>
              <a:pathLst>
                <a:path w="276225" h="142875">
                  <a:moveTo>
                    <a:pt x="0" y="142875"/>
                  </a:moveTo>
                  <a:lnTo>
                    <a:pt x="276225" y="142875"/>
                  </a:lnTo>
                  <a:lnTo>
                    <a:pt x="27622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308"/>
            <p:cNvSpPr/>
            <p:nvPr/>
          </p:nvSpPr>
          <p:spPr>
            <a:xfrm>
              <a:off x="3388" y="4188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309"/>
            <p:cNvSpPr/>
            <p:nvPr/>
          </p:nvSpPr>
          <p:spPr>
            <a:xfrm>
              <a:off x="2922" y="4188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342900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295275" y="47625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310"/>
            <p:cNvSpPr/>
            <p:nvPr/>
          </p:nvSpPr>
          <p:spPr>
            <a:xfrm>
              <a:off x="2922" y="4188"/>
              <a:ext cx="540" cy="300"/>
            </a:xfrm>
            <a:custGeom>
              <a:avLst/>
              <a:gdLst/>
              <a:ahLst/>
              <a:cxnLst/>
              <a:rect l="l" t="t" r="r" b="b"/>
              <a:pathLst>
                <a:path w="342900" h="190500">
                  <a:moveTo>
                    <a:pt x="0" y="47625"/>
                  </a:moveTo>
                  <a:lnTo>
                    <a:pt x="47625" y="0"/>
                  </a:lnTo>
                  <a:lnTo>
                    <a:pt x="342900" y="0"/>
                  </a:lnTo>
                  <a:lnTo>
                    <a:pt x="342900" y="142875"/>
                  </a:lnTo>
                  <a:lnTo>
                    <a:pt x="295275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311"/>
            <p:cNvSpPr/>
            <p:nvPr/>
          </p:nvSpPr>
          <p:spPr>
            <a:xfrm>
              <a:off x="2922" y="4188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0" y="47625"/>
                  </a:moveTo>
                  <a:lnTo>
                    <a:pt x="295275" y="47625"/>
                  </a:lnTo>
                  <a:lnTo>
                    <a:pt x="34290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312"/>
            <p:cNvSpPr/>
            <p:nvPr/>
          </p:nvSpPr>
          <p:spPr>
            <a:xfrm>
              <a:off x="3358" y="4251"/>
              <a:ext cx="477" cy="237"/>
            </a:xfrm>
            <a:custGeom>
              <a:avLst/>
              <a:gdLst/>
              <a:ahLst/>
              <a:cxnLst/>
              <a:rect l="l" t="t" r="r" b="b"/>
              <a:pathLst>
                <a:path w="302894" h="150495">
                  <a:moveTo>
                    <a:pt x="0" y="150012"/>
                  </a:moveTo>
                  <a:lnTo>
                    <a:pt x="302412" y="150012"/>
                  </a:lnTo>
                  <a:lnTo>
                    <a:pt x="302412" y="0"/>
                  </a:lnTo>
                  <a:lnTo>
                    <a:pt x="0" y="0"/>
                  </a:lnTo>
                  <a:lnTo>
                    <a:pt x="0" y="150012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313"/>
            <p:cNvSpPr/>
            <p:nvPr/>
          </p:nvSpPr>
          <p:spPr>
            <a:xfrm>
              <a:off x="3834" y="4173"/>
              <a:ext cx="79" cy="315"/>
            </a:xfrm>
            <a:custGeom>
              <a:avLst/>
              <a:gdLst/>
              <a:ahLst/>
              <a:cxnLst/>
              <a:rect l="l" t="t" r="r" b="b"/>
              <a:pathLst>
                <a:path w="50165" h="200025">
                  <a:moveTo>
                    <a:pt x="49999" y="0"/>
                  </a:moveTo>
                  <a:lnTo>
                    <a:pt x="0" y="49911"/>
                  </a:lnTo>
                  <a:lnTo>
                    <a:pt x="0" y="200025"/>
                  </a:lnTo>
                  <a:lnTo>
                    <a:pt x="49999" y="149987"/>
                  </a:lnTo>
                  <a:lnTo>
                    <a:pt x="49999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314"/>
            <p:cNvSpPr/>
            <p:nvPr/>
          </p:nvSpPr>
          <p:spPr>
            <a:xfrm>
              <a:off x="3358" y="4173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352425" y="0"/>
                  </a:moveTo>
                  <a:lnTo>
                    <a:pt x="50012" y="0"/>
                  </a:lnTo>
                  <a:lnTo>
                    <a:pt x="0" y="49911"/>
                  </a:lnTo>
                  <a:lnTo>
                    <a:pt x="302425" y="49911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315"/>
            <p:cNvSpPr/>
            <p:nvPr/>
          </p:nvSpPr>
          <p:spPr>
            <a:xfrm>
              <a:off x="3358" y="4192"/>
              <a:ext cx="555" cy="315"/>
            </a:xfrm>
            <a:custGeom>
              <a:avLst/>
              <a:gdLst/>
              <a:ahLst/>
              <a:cxnLst/>
              <a:rect l="l" t="t" r="r" b="b"/>
              <a:pathLst>
                <a:path w="352425" h="200025">
                  <a:moveTo>
                    <a:pt x="0" y="49911"/>
                  </a:moveTo>
                  <a:lnTo>
                    <a:pt x="50012" y="0"/>
                  </a:lnTo>
                  <a:lnTo>
                    <a:pt x="352425" y="0"/>
                  </a:lnTo>
                  <a:lnTo>
                    <a:pt x="352425" y="149987"/>
                  </a:lnTo>
                  <a:lnTo>
                    <a:pt x="302425" y="200025"/>
                  </a:lnTo>
                  <a:lnTo>
                    <a:pt x="0" y="200025"/>
                  </a:lnTo>
                  <a:lnTo>
                    <a:pt x="0" y="49911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316"/>
            <p:cNvSpPr/>
            <p:nvPr/>
          </p:nvSpPr>
          <p:spPr>
            <a:xfrm>
              <a:off x="3358" y="4173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0" y="49911"/>
                  </a:moveTo>
                  <a:lnTo>
                    <a:pt x="302425" y="49911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317"/>
            <p:cNvSpPr/>
            <p:nvPr/>
          </p:nvSpPr>
          <p:spPr>
            <a:xfrm>
              <a:off x="3834" y="4251"/>
              <a:ext cx="0" cy="237"/>
            </a:xfrm>
            <a:custGeom>
              <a:avLst/>
              <a:gdLst/>
              <a:ahLst/>
              <a:cxnLst/>
              <a:rect l="l" t="t" r="r" b="b"/>
              <a:pathLst>
                <a:path h="150495">
                  <a:moveTo>
                    <a:pt x="0" y="0"/>
                  </a:moveTo>
                  <a:lnTo>
                    <a:pt x="0" y="150113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318"/>
            <p:cNvSpPr/>
            <p:nvPr/>
          </p:nvSpPr>
          <p:spPr>
            <a:xfrm>
              <a:off x="2743" y="4056"/>
              <a:ext cx="477" cy="237"/>
            </a:xfrm>
            <a:custGeom>
              <a:avLst/>
              <a:gdLst/>
              <a:ahLst/>
              <a:cxnLst/>
              <a:rect l="l" t="t" r="r" b="b"/>
              <a:pathLst>
                <a:path w="302895" h="150494">
                  <a:moveTo>
                    <a:pt x="0" y="150012"/>
                  </a:moveTo>
                  <a:lnTo>
                    <a:pt x="302412" y="150012"/>
                  </a:lnTo>
                  <a:lnTo>
                    <a:pt x="302412" y="0"/>
                  </a:lnTo>
                  <a:lnTo>
                    <a:pt x="0" y="0"/>
                  </a:lnTo>
                  <a:lnTo>
                    <a:pt x="0" y="150012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319"/>
            <p:cNvSpPr/>
            <p:nvPr/>
          </p:nvSpPr>
          <p:spPr>
            <a:xfrm>
              <a:off x="3219" y="3978"/>
              <a:ext cx="79" cy="315"/>
            </a:xfrm>
            <a:custGeom>
              <a:avLst/>
              <a:gdLst/>
              <a:ahLst/>
              <a:cxnLst/>
              <a:rect l="l" t="t" r="r" b="b"/>
              <a:pathLst>
                <a:path w="50165" h="200025">
                  <a:moveTo>
                    <a:pt x="49999" y="0"/>
                  </a:moveTo>
                  <a:lnTo>
                    <a:pt x="0" y="49911"/>
                  </a:lnTo>
                  <a:lnTo>
                    <a:pt x="0" y="200025"/>
                  </a:lnTo>
                  <a:lnTo>
                    <a:pt x="49999" y="149987"/>
                  </a:lnTo>
                  <a:lnTo>
                    <a:pt x="49999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320"/>
            <p:cNvSpPr/>
            <p:nvPr/>
          </p:nvSpPr>
          <p:spPr>
            <a:xfrm>
              <a:off x="2743" y="3978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352425" y="0"/>
                  </a:moveTo>
                  <a:lnTo>
                    <a:pt x="50012" y="0"/>
                  </a:lnTo>
                  <a:lnTo>
                    <a:pt x="0" y="49911"/>
                  </a:lnTo>
                  <a:lnTo>
                    <a:pt x="302425" y="49911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321"/>
            <p:cNvSpPr/>
            <p:nvPr/>
          </p:nvSpPr>
          <p:spPr>
            <a:xfrm>
              <a:off x="2743" y="3978"/>
              <a:ext cx="555" cy="315"/>
            </a:xfrm>
            <a:custGeom>
              <a:avLst/>
              <a:gdLst/>
              <a:ahLst/>
              <a:cxnLst/>
              <a:rect l="l" t="t" r="r" b="b"/>
              <a:pathLst>
                <a:path w="352425" h="200025">
                  <a:moveTo>
                    <a:pt x="0" y="49911"/>
                  </a:moveTo>
                  <a:lnTo>
                    <a:pt x="50012" y="0"/>
                  </a:lnTo>
                  <a:lnTo>
                    <a:pt x="352425" y="0"/>
                  </a:lnTo>
                  <a:lnTo>
                    <a:pt x="352425" y="149987"/>
                  </a:lnTo>
                  <a:lnTo>
                    <a:pt x="302425" y="200025"/>
                  </a:lnTo>
                  <a:lnTo>
                    <a:pt x="0" y="200025"/>
                  </a:lnTo>
                  <a:lnTo>
                    <a:pt x="0" y="49911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322"/>
            <p:cNvSpPr/>
            <p:nvPr/>
          </p:nvSpPr>
          <p:spPr>
            <a:xfrm>
              <a:off x="2743" y="3978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0" y="49911"/>
                  </a:moveTo>
                  <a:lnTo>
                    <a:pt x="302425" y="49911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323"/>
            <p:cNvSpPr/>
            <p:nvPr/>
          </p:nvSpPr>
          <p:spPr>
            <a:xfrm>
              <a:off x="3219" y="4056"/>
              <a:ext cx="0" cy="237"/>
            </a:xfrm>
            <a:custGeom>
              <a:avLst/>
              <a:gdLst/>
              <a:ahLst/>
              <a:cxnLst/>
              <a:rect l="l" t="t" r="r" b="b"/>
              <a:pathLst>
                <a:path h="150494">
                  <a:moveTo>
                    <a:pt x="0" y="0"/>
                  </a:moveTo>
                  <a:lnTo>
                    <a:pt x="0" y="150113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324"/>
            <p:cNvSpPr/>
            <p:nvPr/>
          </p:nvSpPr>
          <p:spPr>
            <a:xfrm>
              <a:off x="3432" y="3993"/>
              <a:ext cx="480" cy="225"/>
            </a:xfrm>
            <a:custGeom>
              <a:avLst/>
              <a:gdLst/>
              <a:ahLst/>
              <a:cxnLst/>
              <a:rect l="l" t="t" r="r" b="b"/>
              <a:pathLst>
                <a:path w="304800" h="142875">
                  <a:moveTo>
                    <a:pt x="0" y="142875"/>
                  </a:moveTo>
                  <a:lnTo>
                    <a:pt x="304800" y="142875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325"/>
            <p:cNvSpPr/>
            <p:nvPr/>
          </p:nvSpPr>
          <p:spPr>
            <a:xfrm>
              <a:off x="3913" y="3918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326"/>
            <p:cNvSpPr/>
            <p:nvPr/>
          </p:nvSpPr>
          <p:spPr>
            <a:xfrm>
              <a:off x="3433" y="3918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352425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304800" y="476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327"/>
            <p:cNvSpPr/>
            <p:nvPr/>
          </p:nvSpPr>
          <p:spPr>
            <a:xfrm>
              <a:off x="3433" y="3918"/>
              <a:ext cx="555" cy="300"/>
            </a:xfrm>
            <a:custGeom>
              <a:avLst/>
              <a:gdLst/>
              <a:ahLst/>
              <a:cxnLst/>
              <a:rect l="l" t="t" r="r" b="b"/>
              <a:pathLst>
                <a:path w="352425" h="190500">
                  <a:moveTo>
                    <a:pt x="0" y="47625"/>
                  </a:moveTo>
                  <a:lnTo>
                    <a:pt x="47625" y="0"/>
                  </a:lnTo>
                  <a:lnTo>
                    <a:pt x="352425" y="0"/>
                  </a:lnTo>
                  <a:lnTo>
                    <a:pt x="352425" y="142875"/>
                  </a:lnTo>
                  <a:lnTo>
                    <a:pt x="304800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328"/>
            <p:cNvSpPr/>
            <p:nvPr/>
          </p:nvSpPr>
          <p:spPr>
            <a:xfrm>
              <a:off x="3433" y="3918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0" y="47625"/>
                  </a:moveTo>
                  <a:lnTo>
                    <a:pt x="304800" y="47625"/>
                  </a:lnTo>
                  <a:lnTo>
                    <a:pt x="352425" y="0"/>
                  </a:lnTo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329"/>
            <p:cNvSpPr/>
            <p:nvPr/>
          </p:nvSpPr>
          <p:spPr>
            <a:xfrm>
              <a:off x="3912" y="3993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330"/>
            <p:cNvSpPr/>
            <p:nvPr/>
          </p:nvSpPr>
          <p:spPr>
            <a:xfrm>
              <a:off x="3027" y="3753"/>
              <a:ext cx="480" cy="225"/>
            </a:xfrm>
            <a:custGeom>
              <a:avLst/>
              <a:gdLst/>
              <a:ahLst/>
              <a:cxnLst/>
              <a:rect l="l" t="t" r="r" b="b"/>
              <a:pathLst>
                <a:path w="304800" h="142875">
                  <a:moveTo>
                    <a:pt x="0" y="142875"/>
                  </a:moveTo>
                  <a:lnTo>
                    <a:pt x="304800" y="142875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331"/>
            <p:cNvSpPr/>
            <p:nvPr/>
          </p:nvSpPr>
          <p:spPr>
            <a:xfrm>
              <a:off x="3508" y="3678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332"/>
            <p:cNvSpPr/>
            <p:nvPr/>
          </p:nvSpPr>
          <p:spPr>
            <a:xfrm>
              <a:off x="3028" y="3678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352425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304800" y="476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333"/>
            <p:cNvSpPr/>
            <p:nvPr/>
          </p:nvSpPr>
          <p:spPr>
            <a:xfrm>
              <a:off x="3028" y="3678"/>
              <a:ext cx="555" cy="300"/>
            </a:xfrm>
            <a:custGeom>
              <a:avLst/>
              <a:gdLst/>
              <a:ahLst/>
              <a:cxnLst/>
              <a:rect l="l" t="t" r="r" b="b"/>
              <a:pathLst>
                <a:path w="352425" h="190500">
                  <a:moveTo>
                    <a:pt x="0" y="47625"/>
                  </a:moveTo>
                  <a:lnTo>
                    <a:pt x="47625" y="0"/>
                  </a:lnTo>
                  <a:lnTo>
                    <a:pt x="352425" y="0"/>
                  </a:lnTo>
                  <a:lnTo>
                    <a:pt x="352425" y="142875"/>
                  </a:lnTo>
                  <a:lnTo>
                    <a:pt x="304800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334"/>
            <p:cNvSpPr/>
            <p:nvPr/>
          </p:nvSpPr>
          <p:spPr>
            <a:xfrm>
              <a:off x="3028" y="3678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0" y="47625"/>
                  </a:moveTo>
                  <a:lnTo>
                    <a:pt x="304800" y="47625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335"/>
            <p:cNvSpPr/>
            <p:nvPr/>
          </p:nvSpPr>
          <p:spPr>
            <a:xfrm>
              <a:off x="3507" y="3753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340"/>
            <p:cNvSpPr/>
            <p:nvPr/>
          </p:nvSpPr>
          <p:spPr>
            <a:xfrm>
              <a:off x="2847" y="3528"/>
              <a:ext cx="480" cy="225"/>
            </a:xfrm>
            <a:custGeom>
              <a:avLst/>
              <a:gdLst/>
              <a:ahLst/>
              <a:cxnLst/>
              <a:rect l="l" t="t" r="r" b="b"/>
              <a:pathLst>
                <a:path w="304800" h="142875">
                  <a:moveTo>
                    <a:pt x="0" y="142875"/>
                  </a:moveTo>
                  <a:lnTo>
                    <a:pt x="304800" y="142875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341"/>
            <p:cNvSpPr/>
            <p:nvPr/>
          </p:nvSpPr>
          <p:spPr>
            <a:xfrm>
              <a:off x="3328" y="3453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342"/>
            <p:cNvSpPr/>
            <p:nvPr/>
          </p:nvSpPr>
          <p:spPr>
            <a:xfrm>
              <a:off x="2848" y="345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352425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304800" y="476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343"/>
            <p:cNvSpPr/>
            <p:nvPr/>
          </p:nvSpPr>
          <p:spPr>
            <a:xfrm>
              <a:off x="2848" y="3453"/>
              <a:ext cx="555" cy="300"/>
            </a:xfrm>
            <a:custGeom>
              <a:avLst/>
              <a:gdLst/>
              <a:ahLst/>
              <a:cxnLst/>
              <a:rect l="l" t="t" r="r" b="b"/>
              <a:pathLst>
                <a:path w="352425" h="190500">
                  <a:moveTo>
                    <a:pt x="0" y="47625"/>
                  </a:moveTo>
                  <a:lnTo>
                    <a:pt x="47625" y="0"/>
                  </a:lnTo>
                  <a:lnTo>
                    <a:pt x="352425" y="0"/>
                  </a:lnTo>
                  <a:lnTo>
                    <a:pt x="352425" y="142875"/>
                  </a:lnTo>
                  <a:lnTo>
                    <a:pt x="304800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344"/>
            <p:cNvSpPr/>
            <p:nvPr/>
          </p:nvSpPr>
          <p:spPr>
            <a:xfrm>
              <a:off x="2848" y="345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0" y="47625"/>
                  </a:moveTo>
                  <a:lnTo>
                    <a:pt x="304800" y="47625"/>
                  </a:lnTo>
                  <a:lnTo>
                    <a:pt x="352425" y="0"/>
                  </a:lnTo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345"/>
            <p:cNvSpPr/>
            <p:nvPr/>
          </p:nvSpPr>
          <p:spPr>
            <a:xfrm>
              <a:off x="3327" y="3528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5" name="object 346"/>
          <p:cNvSpPr txBox="1"/>
          <p:nvPr/>
        </p:nvSpPr>
        <p:spPr>
          <a:xfrm>
            <a:off x="2179320" y="4214495"/>
            <a:ext cx="1111250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000" b="1" spc="25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事故隐患</a:t>
            </a:r>
          </a:p>
        </p:txBody>
      </p:sp>
      <p:sp>
        <p:nvSpPr>
          <p:cNvPr id="146" name="object 379"/>
          <p:cNvSpPr/>
          <p:nvPr/>
        </p:nvSpPr>
        <p:spPr>
          <a:xfrm>
            <a:off x="5170571" y="2992755"/>
            <a:ext cx="1485900" cy="123825"/>
          </a:xfrm>
          <a:custGeom>
            <a:avLst/>
            <a:gdLst/>
            <a:ahLst/>
            <a:cxnLst/>
            <a:rect l="l" t="t" r="r" b="b"/>
            <a:pathLst>
              <a:path w="1485900" h="123825">
                <a:moveTo>
                  <a:pt x="0" y="123825"/>
                </a:moveTo>
                <a:lnTo>
                  <a:pt x="1485900" y="123825"/>
                </a:lnTo>
                <a:lnTo>
                  <a:pt x="1485900" y="0"/>
                </a:lnTo>
                <a:lnTo>
                  <a:pt x="0" y="0"/>
                </a:lnTo>
                <a:lnTo>
                  <a:pt x="0" y="123825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380"/>
          <p:cNvSpPr/>
          <p:nvPr/>
        </p:nvSpPr>
        <p:spPr>
          <a:xfrm>
            <a:off x="5170571" y="2992755"/>
            <a:ext cx="1485900" cy="123825"/>
          </a:xfrm>
          <a:custGeom>
            <a:avLst/>
            <a:gdLst/>
            <a:ahLst/>
            <a:cxnLst/>
            <a:rect l="l" t="t" r="r" b="b"/>
            <a:pathLst>
              <a:path w="1485900" h="123825">
                <a:moveTo>
                  <a:pt x="0" y="123825"/>
                </a:moveTo>
                <a:lnTo>
                  <a:pt x="1485900" y="123825"/>
                </a:lnTo>
                <a:lnTo>
                  <a:pt x="1485900" y="0"/>
                </a:lnTo>
                <a:lnTo>
                  <a:pt x="0" y="0"/>
                </a:lnTo>
                <a:lnTo>
                  <a:pt x="0" y="123825"/>
                </a:lnTo>
                <a:close/>
              </a:path>
            </a:pathLst>
          </a:custGeom>
          <a:solidFill>
            <a:srgbClr val="C00000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422"/>
          <p:cNvSpPr/>
          <p:nvPr/>
        </p:nvSpPr>
        <p:spPr>
          <a:xfrm>
            <a:off x="5065796" y="5526405"/>
            <a:ext cx="304800" cy="142875"/>
          </a:xfrm>
          <a:custGeom>
            <a:avLst/>
            <a:gdLst/>
            <a:ahLst/>
            <a:cxnLst/>
            <a:rect l="l" t="t" r="r" b="b"/>
            <a:pathLst>
              <a:path w="304800" h="142875">
                <a:moveTo>
                  <a:pt x="0" y="142875"/>
                </a:moveTo>
                <a:lnTo>
                  <a:pt x="304800" y="142875"/>
                </a:lnTo>
                <a:lnTo>
                  <a:pt x="304800" y="0"/>
                </a:lnTo>
                <a:lnTo>
                  <a:pt x="0" y="0"/>
                </a:lnTo>
                <a:lnTo>
                  <a:pt x="0" y="14287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423"/>
          <p:cNvSpPr/>
          <p:nvPr/>
        </p:nvSpPr>
        <p:spPr>
          <a:xfrm>
            <a:off x="5370596" y="5478145"/>
            <a:ext cx="47625" cy="190500"/>
          </a:xfrm>
          <a:custGeom>
            <a:avLst/>
            <a:gdLst/>
            <a:ahLst/>
            <a:cxnLst/>
            <a:rect l="l" t="t" r="r" b="b"/>
            <a:pathLst>
              <a:path w="47625" h="190500">
                <a:moveTo>
                  <a:pt x="47625" y="0"/>
                </a:moveTo>
                <a:lnTo>
                  <a:pt x="0" y="47625"/>
                </a:lnTo>
                <a:lnTo>
                  <a:pt x="0" y="190500"/>
                </a:lnTo>
                <a:lnTo>
                  <a:pt x="47625" y="142875"/>
                </a:lnTo>
                <a:lnTo>
                  <a:pt x="4762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424"/>
          <p:cNvSpPr/>
          <p:nvPr/>
        </p:nvSpPr>
        <p:spPr>
          <a:xfrm>
            <a:off x="5065796" y="5478780"/>
            <a:ext cx="352425" cy="47625"/>
          </a:xfrm>
          <a:custGeom>
            <a:avLst/>
            <a:gdLst/>
            <a:ahLst/>
            <a:cxnLst/>
            <a:rect l="l" t="t" r="r" b="b"/>
            <a:pathLst>
              <a:path w="352425" h="47625">
                <a:moveTo>
                  <a:pt x="352425" y="0"/>
                </a:moveTo>
                <a:lnTo>
                  <a:pt x="47625" y="0"/>
                </a:lnTo>
                <a:lnTo>
                  <a:pt x="0" y="47625"/>
                </a:lnTo>
                <a:lnTo>
                  <a:pt x="304800" y="47625"/>
                </a:lnTo>
                <a:lnTo>
                  <a:pt x="35242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425"/>
          <p:cNvSpPr/>
          <p:nvPr/>
        </p:nvSpPr>
        <p:spPr>
          <a:xfrm>
            <a:off x="5065796" y="5478145"/>
            <a:ext cx="352425" cy="190500"/>
          </a:xfrm>
          <a:custGeom>
            <a:avLst/>
            <a:gdLst/>
            <a:ahLst/>
            <a:cxnLst/>
            <a:rect l="l" t="t" r="r" b="b"/>
            <a:pathLst>
              <a:path w="352425" h="190500">
                <a:moveTo>
                  <a:pt x="0" y="47625"/>
                </a:moveTo>
                <a:lnTo>
                  <a:pt x="47625" y="0"/>
                </a:lnTo>
                <a:lnTo>
                  <a:pt x="352425" y="0"/>
                </a:lnTo>
                <a:lnTo>
                  <a:pt x="352425" y="142875"/>
                </a:lnTo>
                <a:lnTo>
                  <a:pt x="304800" y="190500"/>
                </a:lnTo>
                <a:lnTo>
                  <a:pt x="0" y="190500"/>
                </a:lnTo>
                <a:lnTo>
                  <a:pt x="0" y="47625"/>
                </a:lnTo>
                <a:close/>
              </a:path>
            </a:pathLst>
          </a:custGeom>
          <a:solidFill>
            <a:schemeClr val="bg1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426"/>
          <p:cNvSpPr/>
          <p:nvPr/>
        </p:nvSpPr>
        <p:spPr>
          <a:xfrm>
            <a:off x="5065796" y="5478780"/>
            <a:ext cx="352425" cy="47625"/>
          </a:xfrm>
          <a:custGeom>
            <a:avLst/>
            <a:gdLst/>
            <a:ahLst/>
            <a:cxnLst/>
            <a:rect l="l" t="t" r="r" b="b"/>
            <a:pathLst>
              <a:path w="352425" h="47625">
                <a:moveTo>
                  <a:pt x="0" y="47625"/>
                </a:moveTo>
                <a:lnTo>
                  <a:pt x="304800" y="47625"/>
                </a:lnTo>
                <a:lnTo>
                  <a:pt x="352425" y="0"/>
                </a:lnTo>
              </a:path>
            </a:pathLst>
          </a:custGeom>
          <a:solidFill>
            <a:schemeClr val="bg1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427"/>
          <p:cNvSpPr/>
          <p:nvPr/>
        </p:nvSpPr>
        <p:spPr>
          <a:xfrm>
            <a:off x="5370596" y="5526405"/>
            <a:ext cx="0" cy="14287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solidFill>
            <a:schemeClr val="bg1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428"/>
          <p:cNvSpPr/>
          <p:nvPr/>
        </p:nvSpPr>
        <p:spPr>
          <a:xfrm>
            <a:off x="5113421" y="4802505"/>
            <a:ext cx="0" cy="523875"/>
          </a:xfrm>
          <a:custGeom>
            <a:avLst/>
            <a:gdLst/>
            <a:ahLst/>
            <a:cxnLst/>
            <a:rect l="l" t="t" r="r" b="b"/>
            <a:pathLst>
              <a:path h="523875">
                <a:moveTo>
                  <a:pt x="0" y="0"/>
                </a:moveTo>
                <a:lnTo>
                  <a:pt x="0" y="523811"/>
                </a:lnTo>
              </a:path>
            </a:pathLst>
          </a:custGeom>
          <a:ln w="953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429"/>
          <p:cNvSpPr/>
          <p:nvPr/>
        </p:nvSpPr>
        <p:spPr>
          <a:xfrm>
            <a:off x="5189621" y="4631055"/>
            <a:ext cx="0" cy="523875"/>
          </a:xfrm>
          <a:custGeom>
            <a:avLst/>
            <a:gdLst/>
            <a:ahLst/>
            <a:cxnLst/>
            <a:rect l="l" t="t" r="r" b="b"/>
            <a:pathLst>
              <a:path h="523875">
                <a:moveTo>
                  <a:pt x="0" y="0"/>
                </a:moveTo>
                <a:lnTo>
                  <a:pt x="0" y="523811"/>
                </a:lnTo>
              </a:path>
            </a:pathLst>
          </a:custGeom>
          <a:ln w="953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430"/>
          <p:cNvSpPr/>
          <p:nvPr/>
        </p:nvSpPr>
        <p:spPr>
          <a:xfrm>
            <a:off x="5294396" y="5002530"/>
            <a:ext cx="0" cy="371475"/>
          </a:xfrm>
          <a:custGeom>
            <a:avLst/>
            <a:gdLst/>
            <a:ahLst/>
            <a:cxnLst/>
            <a:rect l="l" t="t" r="r" b="b"/>
            <a:pathLst>
              <a:path h="371475">
                <a:moveTo>
                  <a:pt x="0" y="0"/>
                </a:moveTo>
                <a:lnTo>
                  <a:pt x="0" y="371411"/>
                </a:lnTo>
              </a:path>
            </a:pathLst>
          </a:custGeom>
          <a:ln w="953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431"/>
          <p:cNvSpPr/>
          <p:nvPr/>
        </p:nvSpPr>
        <p:spPr>
          <a:xfrm>
            <a:off x="5370596" y="4907280"/>
            <a:ext cx="0" cy="371475"/>
          </a:xfrm>
          <a:custGeom>
            <a:avLst/>
            <a:gdLst/>
            <a:ahLst/>
            <a:cxnLst/>
            <a:rect l="l" t="t" r="r" b="b"/>
            <a:pathLst>
              <a:path h="371475">
                <a:moveTo>
                  <a:pt x="0" y="0"/>
                </a:moveTo>
                <a:lnTo>
                  <a:pt x="0" y="371411"/>
                </a:lnTo>
              </a:path>
            </a:pathLst>
          </a:custGeom>
          <a:ln w="953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432"/>
          <p:cNvSpPr/>
          <p:nvPr/>
        </p:nvSpPr>
        <p:spPr>
          <a:xfrm>
            <a:off x="6361196" y="3096895"/>
            <a:ext cx="133350" cy="2667000"/>
          </a:xfrm>
          <a:custGeom>
            <a:avLst/>
            <a:gdLst/>
            <a:ahLst/>
            <a:cxnLst/>
            <a:rect l="l" t="t" r="r" b="b"/>
            <a:pathLst>
              <a:path w="133350" h="2667000">
                <a:moveTo>
                  <a:pt x="0" y="2667000"/>
                </a:moveTo>
                <a:lnTo>
                  <a:pt x="133350" y="2667000"/>
                </a:lnTo>
                <a:lnTo>
                  <a:pt x="133350" y="0"/>
                </a:lnTo>
                <a:lnTo>
                  <a:pt x="0" y="0"/>
                </a:lnTo>
                <a:lnTo>
                  <a:pt x="0" y="26670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433"/>
          <p:cNvSpPr/>
          <p:nvPr/>
        </p:nvSpPr>
        <p:spPr>
          <a:xfrm>
            <a:off x="6361196" y="3096895"/>
            <a:ext cx="133350" cy="2667000"/>
          </a:xfrm>
          <a:custGeom>
            <a:avLst/>
            <a:gdLst/>
            <a:ahLst/>
            <a:cxnLst/>
            <a:rect l="l" t="t" r="r" b="b"/>
            <a:pathLst>
              <a:path w="133350" h="2667000">
                <a:moveTo>
                  <a:pt x="0" y="2667000"/>
                </a:moveTo>
                <a:lnTo>
                  <a:pt x="133350" y="2667000"/>
                </a:lnTo>
                <a:lnTo>
                  <a:pt x="133350" y="0"/>
                </a:lnTo>
                <a:lnTo>
                  <a:pt x="0" y="0"/>
                </a:lnTo>
                <a:lnTo>
                  <a:pt x="0" y="2667000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434"/>
          <p:cNvSpPr/>
          <p:nvPr/>
        </p:nvSpPr>
        <p:spPr>
          <a:xfrm>
            <a:off x="5522996" y="3096895"/>
            <a:ext cx="123825" cy="2667000"/>
          </a:xfrm>
          <a:custGeom>
            <a:avLst/>
            <a:gdLst/>
            <a:ahLst/>
            <a:cxnLst/>
            <a:rect l="l" t="t" r="r" b="b"/>
            <a:pathLst>
              <a:path w="123825" h="2667000">
                <a:moveTo>
                  <a:pt x="0" y="2667000"/>
                </a:moveTo>
                <a:lnTo>
                  <a:pt x="123825" y="2667000"/>
                </a:lnTo>
                <a:lnTo>
                  <a:pt x="123825" y="0"/>
                </a:lnTo>
                <a:lnTo>
                  <a:pt x="0" y="0"/>
                </a:lnTo>
                <a:lnTo>
                  <a:pt x="0" y="266700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435"/>
          <p:cNvSpPr/>
          <p:nvPr/>
        </p:nvSpPr>
        <p:spPr>
          <a:xfrm>
            <a:off x="5522996" y="3096895"/>
            <a:ext cx="123825" cy="2667000"/>
          </a:xfrm>
          <a:custGeom>
            <a:avLst/>
            <a:gdLst/>
            <a:ahLst/>
            <a:cxnLst/>
            <a:rect l="l" t="t" r="r" b="b"/>
            <a:pathLst>
              <a:path w="123825" h="2667000">
                <a:moveTo>
                  <a:pt x="0" y="2667000"/>
                </a:moveTo>
                <a:lnTo>
                  <a:pt x="123825" y="2667000"/>
                </a:lnTo>
                <a:lnTo>
                  <a:pt x="123825" y="0"/>
                </a:lnTo>
                <a:lnTo>
                  <a:pt x="0" y="0"/>
                </a:lnTo>
                <a:lnTo>
                  <a:pt x="0" y="2667000"/>
                </a:lnTo>
                <a:close/>
              </a:path>
            </a:pathLst>
          </a:custGeom>
          <a:solidFill>
            <a:srgbClr val="C00000"/>
          </a:solidFill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436"/>
          <p:cNvSpPr txBox="1"/>
          <p:nvPr/>
        </p:nvSpPr>
        <p:spPr>
          <a:xfrm>
            <a:off x="5770646" y="4214495"/>
            <a:ext cx="549910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000" b="1" spc="25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事件</a:t>
            </a:r>
          </a:p>
        </p:txBody>
      </p:sp>
      <p:sp>
        <p:nvSpPr>
          <p:cNvPr id="163" name="object 437"/>
          <p:cNvSpPr txBox="1"/>
          <p:nvPr/>
        </p:nvSpPr>
        <p:spPr>
          <a:xfrm>
            <a:off x="604921" y="322897"/>
            <a:ext cx="5884545" cy="3877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危险源—隐患—事故的演变过程</a:t>
            </a:r>
          </a:p>
        </p:txBody>
      </p:sp>
      <p:grpSp>
        <p:nvGrpSpPr>
          <p:cNvPr id="164" name="组合 163"/>
          <p:cNvGrpSpPr/>
          <p:nvPr/>
        </p:nvGrpSpPr>
        <p:grpSpPr>
          <a:xfrm>
            <a:off x="5141996" y="1920875"/>
            <a:ext cx="1352550" cy="1081405"/>
            <a:chOff x="6043" y="3025"/>
            <a:chExt cx="2130" cy="1703"/>
          </a:xfrm>
        </p:grpSpPr>
        <p:sp>
          <p:nvSpPr>
            <p:cNvPr id="165" name="object 261"/>
            <p:cNvSpPr/>
            <p:nvPr/>
          </p:nvSpPr>
          <p:spPr>
            <a:xfrm>
              <a:off x="7220" y="3505"/>
              <a:ext cx="195" cy="405"/>
            </a:xfrm>
            <a:custGeom>
              <a:avLst/>
              <a:gdLst/>
              <a:ahLst/>
              <a:cxnLst/>
              <a:rect l="l" t="t" r="r" b="b"/>
              <a:pathLst>
                <a:path w="123825" h="257175">
                  <a:moveTo>
                    <a:pt x="123825" y="0"/>
                  </a:moveTo>
                  <a:lnTo>
                    <a:pt x="3505" y="107314"/>
                  </a:lnTo>
                  <a:lnTo>
                    <a:pt x="0" y="257175"/>
                  </a:lnTo>
                  <a:lnTo>
                    <a:pt x="73596" y="257175"/>
                  </a:lnTo>
                  <a:lnTo>
                    <a:pt x="94322" y="153415"/>
                  </a:lnTo>
                  <a:lnTo>
                    <a:pt x="123825" y="119507"/>
                  </a:lnTo>
                  <a:lnTo>
                    <a:pt x="123825" y="0"/>
                  </a:lnTo>
                  <a:close/>
                </a:path>
              </a:pathLst>
            </a:custGeom>
            <a:solidFill>
              <a:srgbClr val="B1D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262"/>
            <p:cNvSpPr/>
            <p:nvPr/>
          </p:nvSpPr>
          <p:spPr>
            <a:xfrm>
              <a:off x="7228" y="3513"/>
              <a:ext cx="195" cy="405"/>
            </a:xfrm>
            <a:custGeom>
              <a:avLst/>
              <a:gdLst/>
              <a:ahLst/>
              <a:cxnLst/>
              <a:rect l="l" t="t" r="r" b="b"/>
              <a:pathLst>
                <a:path w="123825" h="257175">
                  <a:moveTo>
                    <a:pt x="123825" y="119507"/>
                  </a:moveTo>
                  <a:lnTo>
                    <a:pt x="94335" y="153288"/>
                  </a:lnTo>
                  <a:lnTo>
                    <a:pt x="73596" y="257175"/>
                  </a:lnTo>
                  <a:lnTo>
                    <a:pt x="0" y="257175"/>
                  </a:lnTo>
                  <a:lnTo>
                    <a:pt x="3505" y="107187"/>
                  </a:lnTo>
                  <a:lnTo>
                    <a:pt x="1238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263"/>
            <p:cNvSpPr/>
            <p:nvPr/>
          </p:nvSpPr>
          <p:spPr>
            <a:xfrm>
              <a:off x="7460" y="3115"/>
              <a:ext cx="390" cy="375"/>
            </a:xfrm>
            <a:custGeom>
              <a:avLst/>
              <a:gdLst/>
              <a:ahLst/>
              <a:cxnLst/>
              <a:rect l="l" t="t" r="r" b="b"/>
              <a:pathLst>
                <a:path w="247650" h="238125">
                  <a:moveTo>
                    <a:pt x="125056" y="0"/>
                  </a:moveTo>
                  <a:lnTo>
                    <a:pt x="77000" y="6985"/>
                  </a:lnTo>
                  <a:lnTo>
                    <a:pt x="36855" y="26415"/>
                  </a:lnTo>
                  <a:lnTo>
                    <a:pt x="10375" y="55879"/>
                  </a:lnTo>
                  <a:lnTo>
                    <a:pt x="0" y="91566"/>
                  </a:lnTo>
                  <a:lnTo>
                    <a:pt x="0" y="146685"/>
                  </a:lnTo>
                  <a:lnTo>
                    <a:pt x="21843" y="198247"/>
                  </a:lnTo>
                  <a:lnTo>
                    <a:pt x="55156" y="222885"/>
                  </a:lnTo>
                  <a:lnTo>
                    <a:pt x="99936" y="236600"/>
                  </a:lnTo>
                  <a:lnTo>
                    <a:pt x="125056" y="238125"/>
                  </a:lnTo>
                  <a:lnTo>
                    <a:pt x="149097" y="236600"/>
                  </a:lnTo>
                  <a:lnTo>
                    <a:pt x="192786" y="222885"/>
                  </a:lnTo>
                  <a:lnTo>
                    <a:pt x="225806" y="198247"/>
                  </a:lnTo>
                  <a:lnTo>
                    <a:pt x="245490" y="165353"/>
                  </a:lnTo>
                  <a:lnTo>
                    <a:pt x="247650" y="146685"/>
                  </a:lnTo>
                  <a:lnTo>
                    <a:pt x="247650" y="91566"/>
                  </a:lnTo>
                  <a:lnTo>
                    <a:pt x="225806" y="39877"/>
                  </a:lnTo>
                  <a:lnTo>
                    <a:pt x="192786" y="15239"/>
                  </a:lnTo>
                  <a:lnTo>
                    <a:pt x="149097" y="1777"/>
                  </a:lnTo>
                  <a:lnTo>
                    <a:pt x="125056" y="0"/>
                  </a:lnTo>
                  <a:close/>
                </a:path>
              </a:pathLst>
            </a:custGeom>
            <a:solidFill>
              <a:srgbClr val="FF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264"/>
            <p:cNvSpPr/>
            <p:nvPr/>
          </p:nvSpPr>
          <p:spPr>
            <a:xfrm>
              <a:off x="7468" y="3123"/>
              <a:ext cx="391" cy="375"/>
            </a:xfrm>
            <a:custGeom>
              <a:avLst/>
              <a:gdLst/>
              <a:ahLst/>
              <a:cxnLst/>
              <a:rect l="l" t="t" r="r" b="b"/>
              <a:pathLst>
                <a:path w="248284" h="238125">
                  <a:moveTo>
                    <a:pt x="247713" y="146685"/>
                  </a:moveTo>
                  <a:lnTo>
                    <a:pt x="245427" y="165353"/>
                  </a:lnTo>
                  <a:lnTo>
                    <a:pt x="237299" y="182118"/>
                  </a:lnTo>
                  <a:lnTo>
                    <a:pt x="211010" y="210947"/>
                  </a:lnTo>
                  <a:lnTo>
                    <a:pt x="172021" y="231266"/>
                  </a:lnTo>
                  <a:lnTo>
                    <a:pt x="125031" y="238125"/>
                  </a:lnTo>
                  <a:lnTo>
                    <a:pt x="99936" y="236474"/>
                  </a:lnTo>
                  <a:lnTo>
                    <a:pt x="55156" y="222758"/>
                  </a:lnTo>
                  <a:lnTo>
                    <a:pt x="21843" y="198247"/>
                  </a:lnTo>
                  <a:lnTo>
                    <a:pt x="2463" y="165353"/>
                  </a:lnTo>
                  <a:lnTo>
                    <a:pt x="0" y="146685"/>
                  </a:lnTo>
                  <a:lnTo>
                    <a:pt x="0" y="91566"/>
                  </a:lnTo>
                  <a:lnTo>
                    <a:pt x="21843" y="39750"/>
                  </a:lnTo>
                  <a:lnTo>
                    <a:pt x="55156" y="15239"/>
                  </a:lnTo>
                  <a:lnTo>
                    <a:pt x="99936" y="1777"/>
                  </a:lnTo>
                  <a:lnTo>
                    <a:pt x="125031" y="0"/>
                  </a:lnTo>
                  <a:lnTo>
                    <a:pt x="149034" y="1777"/>
                  </a:lnTo>
                  <a:lnTo>
                    <a:pt x="192722" y="15239"/>
                  </a:lnTo>
                  <a:lnTo>
                    <a:pt x="225869" y="39750"/>
                  </a:lnTo>
                  <a:lnTo>
                    <a:pt x="245427" y="72898"/>
                  </a:lnTo>
                  <a:lnTo>
                    <a:pt x="247713" y="91566"/>
                  </a:lnTo>
                  <a:lnTo>
                    <a:pt x="247713" y="14668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265"/>
            <p:cNvSpPr/>
            <p:nvPr/>
          </p:nvSpPr>
          <p:spPr>
            <a:xfrm>
              <a:off x="7415" y="3490"/>
              <a:ext cx="510" cy="420"/>
            </a:xfrm>
            <a:custGeom>
              <a:avLst/>
              <a:gdLst/>
              <a:ahLst/>
              <a:cxnLst/>
              <a:rect l="l" t="t" r="r" b="b"/>
              <a:pathLst>
                <a:path w="323850" h="266700">
                  <a:moveTo>
                    <a:pt x="0" y="266700"/>
                  </a:moveTo>
                  <a:lnTo>
                    <a:pt x="323850" y="266700"/>
                  </a:lnTo>
                  <a:lnTo>
                    <a:pt x="323850" y="0"/>
                  </a:lnTo>
                  <a:lnTo>
                    <a:pt x="0" y="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rgbClr val="B1D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266"/>
            <p:cNvSpPr/>
            <p:nvPr/>
          </p:nvSpPr>
          <p:spPr>
            <a:xfrm>
              <a:off x="7422" y="3498"/>
              <a:ext cx="510" cy="420"/>
            </a:xfrm>
            <a:custGeom>
              <a:avLst/>
              <a:gdLst/>
              <a:ahLst/>
              <a:cxnLst/>
              <a:rect l="l" t="t" r="r" b="b"/>
              <a:pathLst>
                <a:path w="323850" h="266700">
                  <a:moveTo>
                    <a:pt x="0" y="266700"/>
                  </a:moveTo>
                  <a:lnTo>
                    <a:pt x="323850" y="266700"/>
                  </a:lnTo>
                  <a:lnTo>
                    <a:pt x="323850" y="0"/>
                  </a:lnTo>
                  <a:lnTo>
                    <a:pt x="0" y="0"/>
                  </a:lnTo>
                  <a:lnTo>
                    <a:pt x="0" y="266700"/>
                  </a:lnTo>
                  <a:close/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267"/>
            <p:cNvSpPr/>
            <p:nvPr/>
          </p:nvSpPr>
          <p:spPr>
            <a:xfrm>
              <a:off x="7415" y="3910"/>
              <a:ext cx="510" cy="615"/>
            </a:xfrm>
            <a:custGeom>
              <a:avLst/>
              <a:gdLst/>
              <a:ahLst/>
              <a:cxnLst/>
              <a:rect l="l" t="t" r="r" b="b"/>
              <a:pathLst>
                <a:path w="323850" h="390525">
                  <a:moveTo>
                    <a:pt x="323850" y="0"/>
                  </a:moveTo>
                  <a:lnTo>
                    <a:pt x="0" y="0"/>
                  </a:lnTo>
                  <a:lnTo>
                    <a:pt x="63690" y="390525"/>
                  </a:lnTo>
                  <a:lnTo>
                    <a:pt x="265049" y="390525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268"/>
            <p:cNvSpPr/>
            <p:nvPr/>
          </p:nvSpPr>
          <p:spPr>
            <a:xfrm>
              <a:off x="7355" y="4525"/>
              <a:ext cx="630" cy="150"/>
            </a:xfrm>
            <a:custGeom>
              <a:avLst/>
              <a:gdLst/>
              <a:ahLst/>
              <a:cxnLst/>
              <a:rect l="l" t="t" r="r" b="b"/>
              <a:pathLst>
                <a:path w="400050" h="95250">
                  <a:moveTo>
                    <a:pt x="293497" y="0"/>
                  </a:moveTo>
                  <a:lnTo>
                    <a:pt x="106794" y="0"/>
                  </a:lnTo>
                  <a:lnTo>
                    <a:pt x="0" y="62864"/>
                  </a:lnTo>
                  <a:lnTo>
                    <a:pt x="0" y="95250"/>
                  </a:lnTo>
                  <a:lnTo>
                    <a:pt x="187896" y="95250"/>
                  </a:lnTo>
                  <a:lnTo>
                    <a:pt x="200025" y="35051"/>
                  </a:lnTo>
                  <a:lnTo>
                    <a:pt x="352908" y="35051"/>
                  </a:lnTo>
                  <a:lnTo>
                    <a:pt x="293497" y="0"/>
                  </a:lnTo>
                  <a:close/>
                </a:path>
                <a:path w="400050" h="95250">
                  <a:moveTo>
                    <a:pt x="352908" y="35051"/>
                  </a:moveTo>
                  <a:lnTo>
                    <a:pt x="200025" y="35051"/>
                  </a:lnTo>
                  <a:lnTo>
                    <a:pt x="212090" y="95250"/>
                  </a:lnTo>
                  <a:lnTo>
                    <a:pt x="400050" y="95250"/>
                  </a:lnTo>
                  <a:lnTo>
                    <a:pt x="400050" y="62864"/>
                  </a:lnTo>
                  <a:lnTo>
                    <a:pt x="352908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269"/>
            <p:cNvSpPr/>
            <p:nvPr/>
          </p:nvSpPr>
          <p:spPr>
            <a:xfrm>
              <a:off x="7363" y="4533"/>
              <a:ext cx="631" cy="150"/>
            </a:xfrm>
            <a:custGeom>
              <a:avLst/>
              <a:gdLst/>
              <a:ahLst/>
              <a:cxnLst/>
              <a:rect l="l" t="t" r="r" b="b"/>
              <a:pathLst>
                <a:path w="400684" h="95250">
                  <a:moveTo>
                    <a:pt x="293560" y="0"/>
                  </a:moveTo>
                  <a:lnTo>
                    <a:pt x="400113" y="62864"/>
                  </a:lnTo>
                  <a:lnTo>
                    <a:pt x="400113" y="95250"/>
                  </a:lnTo>
                  <a:lnTo>
                    <a:pt x="212153" y="95250"/>
                  </a:lnTo>
                  <a:lnTo>
                    <a:pt x="200088" y="35051"/>
                  </a:lnTo>
                  <a:lnTo>
                    <a:pt x="187896" y="95250"/>
                  </a:lnTo>
                  <a:lnTo>
                    <a:pt x="0" y="95250"/>
                  </a:lnTo>
                  <a:lnTo>
                    <a:pt x="0" y="62864"/>
                  </a:lnTo>
                  <a:lnTo>
                    <a:pt x="106794" y="0"/>
                  </a:lnTo>
                  <a:lnTo>
                    <a:pt x="29356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270"/>
            <p:cNvSpPr/>
            <p:nvPr/>
          </p:nvSpPr>
          <p:spPr>
            <a:xfrm>
              <a:off x="7175" y="3895"/>
              <a:ext cx="195" cy="150"/>
            </a:xfrm>
            <a:custGeom>
              <a:avLst/>
              <a:gdLst/>
              <a:ahLst/>
              <a:cxnLst/>
              <a:rect l="l" t="t" r="r" b="b"/>
              <a:pathLst>
                <a:path w="123825" h="95250">
                  <a:moveTo>
                    <a:pt x="61912" y="0"/>
                  </a:moveTo>
                  <a:lnTo>
                    <a:pt x="17957" y="13842"/>
                  </a:lnTo>
                  <a:lnTo>
                    <a:pt x="0" y="47244"/>
                  </a:lnTo>
                  <a:lnTo>
                    <a:pt x="1066" y="55752"/>
                  </a:lnTo>
                  <a:lnTo>
                    <a:pt x="32702" y="89915"/>
                  </a:lnTo>
                  <a:lnTo>
                    <a:pt x="54140" y="95250"/>
                  </a:lnTo>
                  <a:lnTo>
                    <a:pt x="54140" y="34925"/>
                  </a:lnTo>
                  <a:lnTo>
                    <a:pt x="121695" y="34925"/>
                  </a:lnTo>
                  <a:lnTo>
                    <a:pt x="85496" y="3428"/>
                  </a:lnTo>
                  <a:lnTo>
                    <a:pt x="74244" y="762"/>
                  </a:lnTo>
                  <a:lnTo>
                    <a:pt x="61912" y="0"/>
                  </a:lnTo>
                  <a:close/>
                </a:path>
                <a:path w="123825" h="95250">
                  <a:moveTo>
                    <a:pt x="121695" y="34925"/>
                  </a:moveTo>
                  <a:lnTo>
                    <a:pt x="91122" y="34925"/>
                  </a:lnTo>
                  <a:lnTo>
                    <a:pt x="91122" y="89153"/>
                  </a:lnTo>
                  <a:lnTo>
                    <a:pt x="104800" y="82169"/>
                  </a:lnTo>
                  <a:lnTo>
                    <a:pt x="114706" y="71500"/>
                  </a:lnTo>
                  <a:lnTo>
                    <a:pt x="121678" y="60325"/>
                  </a:lnTo>
                  <a:lnTo>
                    <a:pt x="123825" y="47244"/>
                  </a:lnTo>
                  <a:lnTo>
                    <a:pt x="122758" y="37591"/>
                  </a:lnTo>
                  <a:lnTo>
                    <a:pt x="121695" y="34925"/>
                  </a:lnTo>
                  <a:close/>
                </a:path>
              </a:pathLst>
            </a:custGeom>
            <a:solidFill>
              <a:srgbClr val="FF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271"/>
            <p:cNvSpPr/>
            <p:nvPr/>
          </p:nvSpPr>
          <p:spPr>
            <a:xfrm>
              <a:off x="7183" y="3903"/>
              <a:ext cx="195" cy="150"/>
            </a:xfrm>
            <a:custGeom>
              <a:avLst/>
              <a:gdLst/>
              <a:ahLst/>
              <a:cxnLst/>
              <a:rect l="l" t="t" r="r" b="b"/>
              <a:pathLst>
                <a:path w="123825" h="95250">
                  <a:moveTo>
                    <a:pt x="54140" y="95250"/>
                  </a:moveTo>
                  <a:lnTo>
                    <a:pt x="54140" y="34925"/>
                  </a:lnTo>
                  <a:lnTo>
                    <a:pt x="91122" y="34925"/>
                  </a:lnTo>
                  <a:lnTo>
                    <a:pt x="91122" y="89026"/>
                  </a:lnTo>
                  <a:lnTo>
                    <a:pt x="104800" y="82041"/>
                  </a:lnTo>
                  <a:lnTo>
                    <a:pt x="114719" y="71500"/>
                  </a:lnTo>
                  <a:lnTo>
                    <a:pt x="121678" y="60198"/>
                  </a:lnTo>
                  <a:lnTo>
                    <a:pt x="123825" y="47116"/>
                  </a:lnTo>
                  <a:lnTo>
                    <a:pt x="122758" y="37591"/>
                  </a:lnTo>
                  <a:lnTo>
                    <a:pt x="96761" y="7747"/>
                  </a:lnTo>
                  <a:lnTo>
                    <a:pt x="61912" y="0"/>
                  </a:lnTo>
                  <a:lnTo>
                    <a:pt x="49580" y="762"/>
                  </a:lnTo>
                  <a:lnTo>
                    <a:pt x="10185" y="20954"/>
                  </a:lnTo>
                  <a:lnTo>
                    <a:pt x="0" y="47116"/>
                  </a:lnTo>
                  <a:lnTo>
                    <a:pt x="1066" y="55752"/>
                  </a:lnTo>
                  <a:lnTo>
                    <a:pt x="32702" y="89915"/>
                  </a:lnTo>
                  <a:lnTo>
                    <a:pt x="42887" y="93345"/>
                  </a:lnTo>
                  <a:lnTo>
                    <a:pt x="54140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272"/>
            <p:cNvSpPr/>
            <p:nvPr/>
          </p:nvSpPr>
          <p:spPr>
            <a:xfrm>
              <a:off x="7925" y="3265"/>
              <a:ext cx="180" cy="405"/>
            </a:xfrm>
            <a:custGeom>
              <a:avLst/>
              <a:gdLst/>
              <a:ahLst/>
              <a:cxnLst/>
              <a:rect l="l" t="t" r="r" b="b"/>
              <a:pathLst>
                <a:path w="114300" h="257175">
                  <a:moveTo>
                    <a:pt x="114300" y="0"/>
                  </a:moveTo>
                  <a:lnTo>
                    <a:pt x="46990" y="0"/>
                  </a:lnTo>
                  <a:lnTo>
                    <a:pt x="28066" y="103759"/>
                  </a:lnTo>
                  <a:lnTo>
                    <a:pt x="0" y="137667"/>
                  </a:lnTo>
                  <a:lnTo>
                    <a:pt x="0" y="257175"/>
                  </a:lnTo>
                  <a:lnTo>
                    <a:pt x="111125" y="14986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B1D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273"/>
            <p:cNvSpPr/>
            <p:nvPr/>
          </p:nvSpPr>
          <p:spPr>
            <a:xfrm>
              <a:off x="7933" y="3273"/>
              <a:ext cx="180" cy="405"/>
            </a:xfrm>
            <a:custGeom>
              <a:avLst/>
              <a:gdLst/>
              <a:ahLst/>
              <a:cxnLst/>
              <a:rect l="l" t="t" r="r" b="b"/>
              <a:pathLst>
                <a:path w="114300" h="257175">
                  <a:moveTo>
                    <a:pt x="0" y="137540"/>
                  </a:moveTo>
                  <a:lnTo>
                    <a:pt x="27940" y="103759"/>
                  </a:lnTo>
                  <a:lnTo>
                    <a:pt x="46990" y="0"/>
                  </a:lnTo>
                  <a:lnTo>
                    <a:pt x="114300" y="0"/>
                  </a:lnTo>
                  <a:lnTo>
                    <a:pt x="110998" y="149860"/>
                  </a:lnTo>
                  <a:lnTo>
                    <a:pt x="0" y="25717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274"/>
            <p:cNvSpPr/>
            <p:nvPr/>
          </p:nvSpPr>
          <p:spPr>
            <a:xfrm>
              <a:off x="7955" y="3130"/>
              <a:ext cx="210" cy="1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35178" y="6096"/>
                  </a:moveTo>
                  <a:lnTo>
                    <a:pt x="34036" y="6096"/>
                  </a:lnTo>
                  <a:lnTo>
                    <a:pt x="20446" y="13080"/>
                  </a:lnTo>
                  <a:lnTo>
                    <a:pt x="9778" y="23749"/>
                  </a:lnTo>
                  <a:lnTo>
                    <a:pt x="2286" y="34925"/>
                  </a:lnTo>
                  <a:lnTo>
                    <a:pt x="0" y="48005"/>
                  </a:lnTo>
                  <a:lnTo>
                    <a:pt x="1143" y="57658"/>
                  </a:lnTo>
                  <a:lnTo>
                    <a:pt x="29209" y="87502"/>
                  </a:lnTo>
                  <a:lnTo>
                    <a:pt x="66675" y="95250"/>
                  </a:lnTo>
                  <a:lnTo>
                    <a:pt x="80009" y="94487"/>
                  </a:lnTo>
                  <a:lnTo>
                    <a:pt x="122428" y="74167"/>
                  </a:lnTo>
                  <a:lnTo>
                    <a:pt x="131047" y="60325"/>
                  </a:lnTo>
                  <a:lnTo>
                    <a:pt x="35178" y="60325"/>
                  </a:lnTo>
                  <a:lnTo>
                    <a:pt x="35178" y="6096"/>
                  </a:lnTo>
                  <a:close/>
                </a:path>
                <a:path w="133350" h="95250">
                  <a:moveTo>
                    <a:pt x="75056" y="0"/>
                  </a:moveTo>
                  <a:lnTo>
                    <a:pt x="75056" y="60325"/>
                  </a:lnTo>
                  <a:lnTo>
                    <a:pt x="131047" y="60325"/>
                  </a:lnTo>
                  <a:lnTo>
                    <a:pt x="132206" y="57658"/>
                  </a:lnTo>
                  <a:lnTo>
                    <a:pt x="133350" y="48005"/>
                  </a:lnTo>
                  <a:lnTo>
                    <a:pt x="132206" y="39497"/>
                  </a:lnTo>
                  <a:lnTo>
                    <a:pt x="98171" y="5334"/>
                  </a:lnTo>
                  <a:lnTo>
                    <a:pt x="75056" y="0"/>
                  </a:lnTo>
                  <a:close/>
                </a:path>
              </a:pathLst>
            </a:custGeom>
            <a:solidFill>
              <a:srgbClr val="FF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275"/>
            <p:cNvSpPr/>
            <p:nvPr/>
          </p:nvSpPr>
          <p:spPr>
            <a:xfrm>
              <a:off x="7963" y="3138"/>
              <a:ext cx="210" cy="1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74930" y="0"/>
                  </a:moveTo>
                  <a:lnTo>
                    <a:pt x="74930" y="60198"/>
                  </a:lnTo>
                  <a:lnTo>
                    <a:pt x="35179" y="60198"/>
                  </a:lnTo>
                  <a:lnTo>
                    <a:pt x="35179" y="6096"/>
                  </a:lnTo>
                  <a:lnTo>
                    <a:pt x="34036" y="6096"/>
                  </a:lnTo>
                  <a:lnTo>
                    <a:pt x="20446" y="13081"/>
                  </a:lnTo>
                  <a:lnTo>
                    <a:pt x="9779" y="23622"/>
                  </a:lnTo>
                  <a:lnTo>
                    <a:pt x="2286" y="34925"/>
                  </a:lnTo>
                  <a:lnTo>
                    <a:pt x="0" y="48006"/>
                  </a:lnTo>
                  <a:lnTo>
                    <a:pt x="1143" y="57531"/>
                  </a:lnTo>
                  <a:lnTo>
                    <a:pt x="29083" y="87375"/>
                  </a:lnTo>
                  <a:lnTo>
                    <a:pt x="66675" y="95250"/>
                  </a:lnTo>
                  <a:lnTo>
                    <a:pt x="79883" y="94361"/>
                  </a:lnTo>
                  <a:lnTo>
                    <a:pt x="122301" y="74168"/>
                  </a:lnTo>
                  <a:lnTo>
                    <a:pt x="133350" y="48006"/>
                  </a:lnTo>
                  <a:lnTo>
                    <a:pt x="132080" y="39370"/>
                  </a:lnTo>
                  <a:lnTo>
                    <a:pt x="98043" y="5207"/>
                  </a:lnTo>
                  <a:lnTo>
                    <a:pt x="87122" y="1777"/>
                  </a:lnTo>
                  <a:lnTo>
                    <a:pt x="7493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276"/>
            <p:cNvSpPr/>
            <p:nvPr/>
          </p:nvSpPr>
          <p:spPr>
            <a:xfrm>
              <a:off x="7445" y="3025"/>
              <a:ext cx="420" cy="195"/>
            </a:xfrm>
            <a:custGeom>
              <a:avLst/>
              <a:gdLst/>
              <a:ahLst/>
              <a:cxnLst/>
              <a:rect l="l" t="t" r="r" b="b"/>
              <a:pathLst>
                <a:path w="266700" h="123825">
                  <a:moveTo>
                    <a:pt x="133350" y="0"/>
                  </a:moveTo>
                  <a:lnTo>
                    <a:pt x="81165" y="8509"/>
                  </a:lnTo>
                  <a:lnTo>
                    <a:pt x="39484" y="31114"/>
                  </a:lnTo>
                  <a:lnTo>
                    <a:pt x="10490" y="65659"/>
                  </a:lnTo>
                  <a:lnTo>
                    <a:pt x="0" y="107823"/>
                  </a:lnTo>
                  <a:lnTo>
                    <a:pt x="0" y="123825"/>
                  </a:lnTo>
                  <a:lnTo>
                    <a:pt x="266700" y="123825"/>
                  </a:lnTo>
                  <a:lnTo>
                    <a:pt x="266700" y="107823"/>
                  </a:lnTo>
                  <a:lnTo>
                    <a:pt x="256159" y="65659"/>
                  </a:lnTo>
                  <a:lnTo>
                    <a:pt x="227203" y="31114"/>
                  </a:lnTo>
                  <a:lnTo>
                    <a:pt x="185547" y="8509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277"/>
            <p:cNvSpPr/>
            <p:nvPr/>
          </p:nvSpPr>
          <p:spPr>
            <a:xfrm>
              <a:off x="7453" y="3033"/>
              <a:ext cx="421" cy="195"/>
            </a:xfrm>
            <a:custGeom>
              <a:avLst/>
              <a:gdLst/>
              <a:ahLst/>
              <a:cxnLst/>
              <a:rect l="l" t="t" r="r" b="b"/>
              <a:pathLst>
                <a:path w="267334" h="123825">
                  <a:moveTo>
                    <a:pt x="133413" y="0"/>
                  </a:moveTo>
                  <a:lnTo>
                    <a:pt x="81165" y="8382"/>
                  </a:lnTo>
                  <a:lnTo>
                    <a:pt x="39484" y="31114"/>
                  </a:lnTo>
                  <a:lnTo>
                    <a:pt x="10490" y="65659"/>
                  </a:lnTo>
                  <a:lnTo>
                    <a:pt x="0" y="107823"/>
                  </a:lnTo>
                  <a:lnTo>
                    <a:pt x="0" y="123825"/>
                  </a:lnTo>
                  <a:lnTo>
                    <a:pt x="266763" y="123825"/>
                  </a:lnTo>
                  <a:lnTo>
                    <a:pt x="266763" y="107823"/>
                  </a:lnTo>
                  <a:lnTo>
                    <a:pt x="256222" y="65659"/>
                  </a:lnTo>
                  <a:lnTo>
                    <a:pt x="227266" y="31114"/>
                  </a:lnTo>
                  <a:lnTo>
                    <a:pt x="185483" y="8382"/>
                  </a:lnTo>
                  <a:lnTo>
                    <a:pt x="133413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278"/>
            <p:cNvSpPr/>
            <p:nvPr/>
          </p:nvSpPr>
          <p:spPr>
            <a:xfrm>
              <a:off x="7453" y="3033"/>
              <a:ext cx="421" cy="195"/>
            </a:xfrm>
            <a:custGeom>
              <a:avLst/>
              <a:gdLst/>
              <a:ahLst/>
              <a:cxnLst/>
              <a:rect l="l" t="t" r="r" b="b"/>
              <a:pathLst>
                <a:path w="267334" h="123825">
                  <a:moveTo>
                    <a:pt x="266763" y="107823"/>
                  </a:moveTo>
                  <a:lnTo>
                    <a:pt x="264223" y="85851"/>
                  </a:lnTo>
                  <a:lnTo>
                    <a:pt x="256222" y="65659"/>
                  </a:lnTo>
                  <a:lnTo>
                    <a:pt x="227266" y="31114"/>
                  </a:lnTo>
                  <a:lnTo>
                    <a:pt x="185483" y="8382"/>
                  </a:lnTo>
                  <a:lnTo>
                    <a:pt x="133413" y="0"/>
                  </a:lnTo>
                  <a:lnTo>
                    <a:pt x="106565" y="2539"/>
                  </a:lnTo>
                  <a:lnTo>
                    <a:pt x="59080" y="18414"/>
                  </a:lnTo>
                  <a:lnTo>
                    <a:pt x="23190" y="47116"/>
                  </a:lnTo>
                  <a:lnTo>
                    <a:pt x="2209" y="85851"/>
                  </a:lnTo>
                  <a:lnTo>
                    <a:pt x="0" y="107823"/>
                  </a:lnTo>
                  <a:lnTo>
                    <a:pt x="0" y="123825"/>
                  </a:lnTo>
                  <a:lnTo>
                    <a:pt x="266763" y="123825"/>
                  </a:lnTo>
                  <a:lnTo>
                    <a:pt x="266763" y="107823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279"/>
            <p:cNvSpPr/>
            <p:nvPr/>
          </p:nvSpPr>
          <p:spPr>
            <a:xfrm>
              <a:off x="7415" y="3205"/>
              <a:ext cx="480" cy="30"/>
            </a:xfrm>
            <a:custGeom>
              <a:avLst/>
              <a:gdLst/>
              <a:ahLst/>
              <a:cxnLst/>
              <a:rect l="l" t="t" r="r" b="b"/>
              <a:pathLst>
                <a:path w="304800" h="19050">
                  <a:moveTo>
                    <a:pt x="0" y="19050"/>
                  </a:moveTo>
                  <a:lnTo>
                    <a:pt x="304800" y="19050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280"/>
            <p:cNvSpPr/>
            <p:nvPr/>
          </p:nvSpPr>
          <p:spPr>
            <a:xfrm>
              <a:off x="7422" y="3213"/>
              <a:ext cx="480" cy="30"/>
            </a:xfrm>
            <a:custGeom>
              <a:avLst/>
              <a:gdLst/>
              <a:ahLst/>
              <a:cxnLst/>
              <a:rect l="l" t="t" r="r" b="b"/>
              <a:pathLst>
                <a:path w="304800" h="19050">
                  <a:moveTo>
                    <a:pt x="0" y="19050"/>
                  </a:moveTo>
                  <a:lnTo>
                    <a:pt x="304800" y="19050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281"/>
            <p:cNvSpPr/>
            <p:nvPr/>
          </p:nvSpPr>
          <p:spPr>
            <a:xfrm>
              <a:off x="7415" y="3205"/>
              <a:ext cx="495" cy="45"/>
            </a:xfrm>
            <a:custGeom>
              <a:avLst/>
              <a:gdLst/>
              <a:ahLst/>
              <a:cxnLst/>
              <a:rect l="l" t="t" r="r" b="b"/>
              <a:pathLst>
                <a:path w="314325" h="28575">
                  <a:moveTo>
                    <a:pt x="0" y="28584"/>
                  </a:moveTo>
                  <a:lnTo>
                    <a:pt x="314334" y="28584"/>
                  </a:lnTo>
                  <a:lnTo>
                    <a:pt x="314334" y="0"/>
                  </a:lnTo>
                  <a:lnTo>
                    <a:pt x="0" y="0"/>
                  </a:lnTo>
                  <a:lnTo>
                    <a:pt x="0" y="285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282"/>
            <p:cNvSpPr/>
            <p:nvPr/>
          </p:nvSpPr>
          <p:spPr>
            <a:xfrm>
              <a:off x="7460" y="3040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114300" y="0"/>
                  </a:moveTo>
                  <a:lnTo>
                    <a:pt x="50800" y="21462"/>
                  </a:lnTo>
                  <a:lnTo>
                    <a:pt x="17424" y="53086"/>
                  </a:lnTo>
                  <a:lnTo>
                    <a:pt x="0" y="91821"/>
                  </a:lnTo>
                  <a:lnTo>
                    <a:pt x="0" y="95250"/>
                  </a:lnTo>
                  <a:lnTo>
                    <a:pt x="60845" y="95250"/>
                  </a:lnTo>
                  <a:lnTo>
                    <a:pt x="63207" y="76453"/>
                  </a:lnTo>
                  <a:lnTo>
                    <a:pt x="68224" y="58292"/>
                  </a:lnTo>
                  <a:lnTo>
                    <a:pt x="96875" y="16383"/>
                  </a:lnTo>
                  <a:lnTo>
                    <a:pt x="111645" y="1777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283"/>
            <p:cNvSpPr/>
            <p:nvPr/>
          </p:nvSpPr>
          <p:spPr>
            <a:xfrm>
              <a:off x="7467" y="3048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114300" y="0"/>
                  </a:moveTo>
                  <a:lnTo>
                    <a:pt x="50800" y="21336"/>
                  </a:lnTo>
                  <a:lnTo>
                    <a:pt x="17424" y="53086"/>
                  </a:lnTo>
                  <a:lnTo>
                    <a:pt x="0" y="91821"/>
                  </a:lnTo>
                  <a:lnTo>
                    <a:pt x="0" y="95250"/>
                  </a:lnTo>
                  <a:lnTo>
                    <a:pt x="60845" y="95250"/>
                  </a:lnTo>
                  <a:lnTo>
                    <a:pt x="63207" y="76326"/>
                  </a:lnTo>
                  <a:lnTo>
                    <a:pt x="68224" y="58293"/>
                  </a:lnTo>
                  <a:lnTo>
                    <a:pt x="96875" y="16383"/>
                  </a:lnTo>
                  <a:lnTo>
                    <a:pt x="111645" y="1777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284"/>
            <p:cNvSpPr/>
            <p:nvPr/>
          </p:nvSpPr>
          <p:spPr>
            <a:xfrm>
              <a:off x="7467" y="3048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60845" y="95250"/>
                  </a:moveTo>
                  <a:lnTo>
                    <a:pt x="63207" y="76326"/>
                  </a:lnTo>
                  <a:lnTo>
                    <a:pt x="68224" y="58293"/>
                  </a:lnTo>
                  <a:lnTo>
                    <a:pt x="96875" y="16383"/>
                  </a:lnTo>
                  <a:lnTo>
                    <a:pt x="114300" y="0"/>
                  </a:lnTo>
                  <a:lnTo>
                    <a:pt x="78270" y="8509"/>
                  </a:lnTo>
                  <a:lnTo>
                    <a:pt x="31013" y="36829"/>
                  </a:lnTo>
                  <a:lnTo>
                    <a:pt x="7378" y="68579"/>
                  </a:lnTo>
                  <a:lnTo>
                    <a:pt x="0" y="91821"/>
                  </a:lnTo>
                  <a:lnTo>
                    <a:pt x="0" y="95250"/>
                  </a:lnTo>
                  <a:lnTo>
                    <a:pt x="60845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285"/>
            <p:cNvSpPr/>
            <p:nvPr/>
          </p:nvSpPr>
          <p:spPr>
            <a:xfrm>
              <a:off x="7670" y="3040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0" y="0"/>
                  </a:moveTo>
                  <a:lnTo>
                    <a:pt x="2540" y="1777"/>
                  </a:lnTo>
                  <a:lnTo>
                    <a:pt x="7493" y="7874"/>
                  </a:lnTo>
                  <a:lnTo>
                    <a:pt x="15747" y="16383"/>
                  </a:lnTo>
                  <a:lnTo>
                    <a:pt x="43561" y="56514"/>
                  </a:lnTo>
                  <a:lnTo>
                    <a:pt x="52959" y="90804"/>
                  </a:lnTo>
                  <a:lnTo>
                    <a:pt x="52959" y="95250"/>
                  </a:lnTo>
                  <a:lnTo>
                    <a:pt x="114300" y="95250"/>
                  </a:lnTo>
                  <a:lnTo>
                    <a:pt x="114300" y="91821"/>
                  </a:lnTo>
                  <a:lnTo>
                    <a:pt x="112013" y="82423"/>
                  </a:lnTo>
                  <a:lnTo>
                    <a:pt x="84200" y="36067"/>
                  </a:lnTo>
                  <a:lnTo>
                    <a:pt x="36068" y="7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286"/>
            <p:cNvSpPr/>
            <p:nvPr/>
          </p:nvSpPr>
          <p:spPr>
            <a:xfrm>
              <a:off x="7678" y="3048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0" y="0"/>
                  </a:moveTo>
                  <a:lnTo>
                    <a:pt x="2540" y="1777"/>
                  </a:lnTo>
                  <a:lnTo>
                    <a:pt x="7365" y="7747"/>
                  </a:lnTo>
                  <a:lnTo>
                    <a:pt x="15748" y="16383"/>
                  </a:lnTo>
                  <a:lnTo>
                    <a:pt x="43434" y="56514"/>
                  </a:lnTo>
                  <a:lnTo>
                    <a:pt x="52959" y="90804"/>
                  </a:lnTo>
                  <a:lnTo>
                    <a:pt x="52959" y="95250"/>
                  </a:lnTo>
                  <a:lnTo>
                    <a:pt x="114300" y="95250"/>
                  </a:lnTo>
                  <a:lnTo>
                    <a:pt x="114300" y="91821"/>
                  </a:lnTo>
                  <a:lnTo>
                    <a:pt x="111887" y="82296"/>
                  </a:lnTo>
                  <a:lnTo>
                    <a:pt x="84201" y="36068"/>
                  </a:lnTo>
                  <a:lnTo>
                    <a:pt x="36068" y="7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287"/>
            <p:cNvSpPr/>
            <p:nvPr/>
          </p:nvSpPr>
          <p:spPr>
            <a:xfrm>
              <a:off x="7678" y="3048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114300" y="95250"/>
                  </a:moveTo>
                  <a:lnTo>
                    <a:pt x="114300" y="91821"/>
                  </a:lnTo>
                  <a:lnTo>
                    <a:pt x="111887" y="82296"/>
                  </a:lnTo>
                  <a:lnTo>
                    <a:pt x="84201" y="36068"/>
                  </a:lnTo>
                  <a:lnTo>
                    <a:pt x="36068" y="7747"/>
                  </a:lnTo>
                  <a:lnTo>
                    <a:pt x="0" y="0"/>
                  </a:lnTo>
                  <a:lnTo>
                    <a:pt x="2540" y="1777"/>
                  </a:lnTo>
                  <a:lnTo>
                    <a:pt x="7365" y="7747"/>
                  </a:lnTo>
                  <a:lnTo>
                    <a:pt x="34925" y="41275"/>
                  </a:lnTo>
                  <a:lnTo>
                    <a:pt x="52959" y="90804"/>
                  </a:lnTo>
                  <a:lnTo>
                    <a:pt x="52959" y="95250"/>
                  </a:lnTo>
                  <a:lnTo>
                    <a:pt x="107061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288"/>
            <p:cNvSpPr/>
            <p:nvPr/>
          </p:nvSpPr>
          <p:spPr>
            <a:xfrm>
              <a:off x="7580" y="3040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44818" y="0"/>
                  </a:moveTo>
                  <a:lnTo>
                    <a:pt x="19215" y="28828"/>
                  </a:lnTo>
                  <a:lnTo>
                    <a:pt x="2400" y="74167"/>
                  </a:lnTo>
                  <a:lnTo>
                    <a:pt x="1333" y="84582"/>
                  </a:lnTo>
                  <a:lnTo>
                    <a:pt x="0" y="92583"/>
                  </a:lnTo>
                  <a:lnTo>
                    <a:pt x="0" y="95250"/>
                  </a:lnTo>
                  <a:lnTo>
                    <a:pt x="95250" y="95250"/>
                  </a:lnTo>
                  <a:lnTo>
                    <a:pt x="95250" y="89153"/>
                  </a:lnTo>
                  <a:lnTo>
                    <a:pt x="89662" y="66421"/>
                  </a:lnTo>
                  <a:lnTo>
                    <a:pt x="73913" y="31496"/>
                  </a:lnTo>
                  <a:lnTo>
                    <a:pt x="46151" y="762"/>
                  </a:lnTo>
                  <a:lnTo>
                    <a:pt x="44818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289"/>
            <p:cNvSpPr/>
            <p:nvPr/>
          </p:nvSpPr>
          <p:spPr>
            <a:xfrm>
              <a:off x="7588" y="3048"/>
              <a:ext cx="151" cy="150"/>
            </a:xfrm>
            <a:custGeom>
              <a:avLst/>
              <a:gdLst/>
              <a:ahLst/>
              <a:cxnLst/>
              <a:rect l="l" t="t" r="r" b="b"/>
              <a:pathLst>
                <a:path w="95884" h="95250">
                  <a:moveTo>
                    <a:pt x="44818" y="0"/>
                  </a:moveTo>
                  <a:lnTo>
                    <a:pt x="19215" y="28701"/>
                  </a:lnTo>
                  <a:lnTo>
                    <a:pt x="2400" y="74168"/>
                  </a:lnTo>
                  <a:lnTo>
                    <a:pt x="1333" y="84582"/>
                  </a:lnTo>
                  <a:lnTo>
                    <a:pt x="0" y="92583"/>
                  </a:lnTo>
                  <a:lnTo>
                    <a:pt x="0" y="95250"/>
                  </a:lnTo>
                  <a:lnTo>
                    <a:pt x="95313" y="95250"/>
                  </a:lnTo>
                  <a:lnTo>
                    <a:pt x="95313" y="89026"/>
                  </a:lnTo>
                  <a:lnTo>
                    <a:pt x="89598" y="66421"/>
                  </a:lnTo>
                  <a:lnTo>
                    <a:pt x="73850" y="31369"/>
                  </a:lnTo>
                  <a:lnTo>
                    <a:pt x="46164" y="762"/>
                  </a:lnTo>
                  <a:lnTo>
                    <a:pt x="44818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290"/>
            <p:cNvSpPr/>
            <p:nvPr/>
          </p:nvSpPr>
          <p:spPr>
            <a:xfrm>
              <a:off x="7588" y="3048"/>
              <a:ext cx="151" cy="150"/>
            </a:xfrm>
            <a:custGeom>
              <a:avLst/>
              <a:gdLst/>
              <a:ahLst/>
              <a:cxnLst/>
              <a:rect l="l" t="t" r="r" b="b"/>
              <a:pathLst>
                <a:path w="95884" h="95250">
                  <a:moveTo>
                    <a:pt x="95313" y="89026"/>
                  </a:moveTo>
                  <a:lnTo>
                    <a:pt x="89598" y="66421"/>
                  </a:lnTo>
                  <a:lnTo>
                    <a:pt x="81851" y="47116"/>
                  </a:lnTo>
                  <a:lnTo>
                    <a:pt x="57086" y="10413"/>
                  </a:lnTo>
                  <a:lnTo>
                    <a:pt x="44818" y="0"/>
                  </a:lnTo>
                  <a:lnTo>
                    <a:pt x="30416" y="13843"/>
                  </a:lnTo>
                  <a:lnTo>
                    <a:pt x="5600" y="60198"/>
                  </a:lnTo>
                  <a:lnTo>
                    <a:pt x="1333" y="84582"/>
                  </a:lnTo>
                  <a:lnTo>
                    <a:pt x="0" y="92583"/>
                  </a:lnTo>
                  <a:lnTo>
                    <a:pt x="0" y="95250"/>
                  </a:lnTo>
                  <a:lnTo>
                    <a:pt x="95313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291"/>
            <p:cNvSpPr/>
            <p:nvPr/>
          </p:nvSpPr>
          <p:spPr>
            <a:xfrm>
              <a:off x="7520" y="3228"/>
              <a:ext cx="1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3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292"/>
            <p:cNvSpPr/>
            <p:nvPr/>
          </p:nvSpPr>
          <p:spPr>
            <a:xfrm>
              <a:off x="7805" y="3228"/>
              <a:ext cx="1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3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295"/>
            <p:cNvSpPr/>
            <p:nvPr/>
          </p:nvSpPr>
          <p:spPr>
            <a:xfrm>
              <a:off x="6238" y="4503"/>
              <a:ext cx="465" cy="225"/>
            </a:xfrm>
            <a:custGeom>
              <a:avLst/>
              <a:gdLst/>
              <a:ahLst/>
              <a:cxnLst/>
              <a:rect l="l" t="t" r="r" b="b"/>
              <a:pathLst>
                <a:path w="295275" h="142875">
                  <a:moveTo>
                    <a:pt x="0" y="142875"/>
                  </a:moveTo>
                  <a:lnTo>
                    <a:pt x="295275" y="142875"/>
                  </a:lnTo>
                  <a:lnTo>
                    <a:pt x="2952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296"/>
            <p:cNvSpPr/>
            <p:nvPr/>
          </p:nvSpPr>
          <p:spPr>
            <a:xfrm>
              <a:off x="6703" y="4428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297"/>
            <p:cNvSpPr/>
            <p:nvPr/>
          </p:nvSpPr>
          <p:spPr>
            <a:xfrm>
              <a:off x="6237" y="4428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342900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295275" y="47625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98"/>
            <p:cNvSpPr/>
            <p:nvPr/>
          </p:nvSpPr>
          <p:spPr>
            <a:xfrm>
              <a:off x="6237" y="4428"/>
              <a:ext cx="540" cy="300"/>
            </a:xfrm>
            <a:custGeom>
              <a:avLst/>
              <a:gdLst/>
              <a:ahLst/>
              <a:cxnLst/>
              <a:rect l="l" t="t" r="r" b="b"/>
              <a:pathLst>
                <a:path w="342900" h="190500">
                  <a:moveTo>
                    <a:pt x="0" y="47625"/>
                  </a:moveTo>
                  <a:lnTo>
                    <a:pt x="47625" y="0"/>
                  </a:lnTo>
                  <a:lnTo>
                    <a:pt x="342900" y="0"/>
                  </a:lnTo>
                  <a:lnTo>
                    <a:pt x="342900" y="142875"/>
                  </a:lnTo>
                  <a:lnTo>
                    <a:pt x="295275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99"/>
            <p:cNvSpPr/>
            <p:nvPr/>
          </p:nvSpPr>
          <p:spPr>
            <a:xfrm>
              <a:off x="6237" y="4428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0" y="47625"/>
                  </a:moveTo>
                  <a:lnTo>
                    <a:pt x="295275" y="47625"/>
                  </a:lnTo>
                  <a:lnTo>
                    <a:pt x="34290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300"/>
            <p:cNvSpPr/>
            <p:nvPr/>
          </p:nvSpPr>
          <p:spPr>
            <a:xfrm>
              <a:off x="6702" y="4503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301"/>
            <p:cNvSpPr/>
            <p:nvPr/>
          </p:nvSpPr>
          <p:spPr>
            <a:xfrm>
              <a:off x="6687" y="4503"/>
              <a:ext cx="480" cy="225"/>
            </a:xfrm>
            <a:custGeom>
              <a:avLst/>
              <a:gdLst/>
              <a:ahLst/>
              <a:cxnLst/>
              <a:rect l="l" t="t" r="r" b="b"/>
              <a:pathLst>
                <a:path w="304800" h="142875">
                  <a:moveTo>
                    <a:pt x="0" y="142875"/>
                  </a:moveTo>
                  <a:lnTo>
                    <a:pt x="304800" y="142875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302"/>
            <p:cNvSpPr/>
            <p:nvPr/>
          </p:nvSpPr>
          <p:spPr>
            <a:xfrm>
              <a:off x="7168" y="4428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303"/>
            <p:cNvSpPr/>
            <p:nvPr/>
          </p:nvSpPr>
          <p:spPr>
            <a:xfrm>
              <a:off x="6688" y="4428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352425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304800" y="476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304"/>
            <p:cNvSpPr/>
            <p:nvPr/>
          </p:nvSpPr>
          <p:spPr>
            <a:xfrm>
              <a:off x="6688" y="4428"/>
              <a:ext cx="555" cy="300"/>
            </a:xfrm>
            <a:custGeom>
              <a:avLst/>
              <a:gdLst/>
              <a:ahLst/>
              <a:cxnLst/>
              <a:rect l="l" t="t" r="r" b="b"/>
              <a:pathLst>
                <a:path w="352425" h="190500">
                  <a:moveTo>
                    <a:pt x="0" y="47625"/>
                  </a:moveTo>
                  <a:lnTo>
                    <a:pt x="47625" y="0"/>
                  </a:lnTo>
                  <a:lnTo>
                    <a:pt x="352425" y="0"/>
                  </a:lnTo>
                  <a:lnTo>
                    <a:pt x="352425" y="142875"/>
                  </a:lnTo>
                  <a:lnTo>
                    <a:pt x="304800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305"/>
            <p:cNvSpPr/>
            <p:nvPr/>
          </p:nvSpPr>
          <p:spPr>
            <a:xfrm>
              <a:off x="6688" y="4428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0" y="47625"/>
                  </a:moveTo>
                  <a:lnTo>
                    <a:pt x="304800" y="47625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306"/>
            <p:cNvSpPr/>
            <p:nvPr/>
          </p:nvSpPr>
          <p:spPr>
            <a:xfrm>
              <a:off x="7167" y="4503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307"/>
            <p:cNvSpPr/>
            <p:nvPr/>
          </p:nvSpPr>
          <p:spPr>
            <a:xfrm>
              <a:off x="6223" y="4278"/>
              <a:ext cx="435" cy="225"/>
            </a:xfrm>
            <a:custGeom>
              <a:avLst/>
              <a:gdLst/>
              <a:ahLst/>
              <a:cxnLst/>
              <a:rect l="l" t="t" r="r" b="b"/>
              <a:pathLst>
                <a:path w="276225" h="142875">
                  <a:moveTo>
                    <a:pt x="0" y="142875"/>
                  </a:moveTo>
                  <a:lnTo>
                    <a:pt x="276225" y="142875"/>
                  </a:lnTo>
                  <a:lnTo>
                    <a:pt x="27622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308"/>
            <p:cNvSpPr/>
            <p:nvPr/>
          </p:nvSpPr>
          <p:spPr>
            <a:xfrm>
              <a:off x="6688" y="4203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309"/>
            <p:cNvSpPr/>
            <p:nvPr/>
          </p:nvSpPr>
          <p:spPr>
            <a:xfrm>
              <a:off x="6222" y="4203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342900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295275" y="47625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310"/>
            <p:cNvSpPr/>
            <p:nvPr/>
          </p:nvSpPr>
          <p:spPr>
            <a:xfrm>
              <a:off x="6222" y="4203"/>
              <a:ext cx="540" cy="300"/>
            </a:xfrm>
            <a:custGeom>
              <a:avLst/>
              <a:gdLst/>
              <a:ahLst/>
              <a:cxnLst/>
              <a:rect l="l" t="t" r="r" b="b"/>
              <a:pathLst>
                <a:path w="342900" h="190500">
                  <a:moveTo>
                    <a:pt x="0" y="47625"/>
                  </a:moveTo>
                  <a:lnTo>
                    <a:pt x="47625" y="0"/>
                  </a:lnTo>
                  <a:lnTo>
                    <a:pt x="342900" y="0"/>
                  </a:lnTo>
                  <a:lnTo>
                    <a:pt x="342900" y="142875"/>
                  </a:lnTo>
                  <a:lnTo>
                    <a:pt x="295275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311"/>
            <p:cNvSpPr/>
            <p:nvPr/>
          </p:nvSpPr>
          <p:spPr>
            <a:xfrm>
              <a:off x="6222" y="4203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0" y="47625"/>
                  </a:moveTo>
                  <a:lnTo>
                    <a:pt x="295275" y="47625"/>
                  </a:lnTo>
                  <a:lnTo>
                    <a:pt x="34290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312"/>
            <p:cNvSpPr/>
            <p:nvPr/>
          </p:nvSpPr>
          <p:spPr>
            <a:xfrm>
              <a:off x="6658" y="4266"/>
              <a:ext cx="477" cy="237"/>
            </a:xfrm>
            <a:custGeom>
              <a:avLst/>
              <a:gdLst/>
              <a:ahLst/>
              <a:cxnLst/>
              <a:rect l="l" t="t" r="r" b="b"/>
              <a:pathLst>
                <a:path w="302894" h="150495">
                  <a:moveTo>
                    <a:pt x="0" y="150012"/>
                  </a:moveTo>
                  <a:lnTo>
                    <a:pt x="302412" y="150012"/>
                  </a:lnTo>
                  <a:lnTo>
                    <a:pt x="302412" y="0"/>
                  </a:lnTo>
                  <a:lnTo>
                    <a:pt x="0" y="0"/>
                  </a:lnTo>
                  <a:lnTo>
                    <a:pt x="0" y="150012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313"/>
            <p:cNvSpPr/>
            <p:nvPr/>
          </p:nvSpPr>
          <p:spPr>
            <a:xfrm>
              <a:off x="7134" y="4188"/>
              <a:ext cx="79" cy="315"/>
            </a:xfrm>
            <a:custGeom>
              <a:avLst/>
              <a:gdLst/>
              <a:ahLst/>
              <a:cxnLst/>
              <a:rect l="l" t="t" r="r" b="b"/>
              <a:pathLst>
                <a:path w="50165" h="200025">
                  <a:moveTo>
                    <a:pt x="49999" y="0"/>
                  </a:moveTo>
                  <a:lnTo>
                    <a:pt x="0" y="49911"/>
                  </a:lnTo>
                  <a:lnTo>
                    <a:pt x="0" y="200025"/>
                  </a:lnTo>
                  <a:lnTo>
                    <a:pt x="49999" y="149987"/>
                  </a:lnTo>
                  <a:lnTo>
                    <a:pt x="49999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314"/>
            <p:cNvSpPr/>
            <p:nvPr/>
          </p:nvSpPr>
          <p:spPr>
            <a:xfrm>
              <a:off x="6658" y="4188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352425" y="0"/>
                  </a:moveTo>
                  <a:lnTo>
                    <a:pt x="50012" y="0"/>
                  </a:lnTo>
                  <a:lnTo>
                    <a:pt x="0" y="49911"/>
                  </a:lnTo>
                  <a:lnTo>
                    <a:pt x="302425" y="49911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315"/>
            <p:cNvSpPr/>
            <p:nvPr/>
          </p:nvSpPr>
          <p:spPr>
            <a:xfrm>
              <a:off x="6658" y="4207"/>
              <a:ext cx="555" cy="315"/>
            </a:xfrm>
            <a:custGeom>
              <a:avLst/>
              <a:gdLst/>
              <a:ahLst/>
              <a:cxnLst/>
              <a:rect l="l" t="t" r="r" b="b"/>
              <a:pathLst>
                <a:path w="352425" h="200025">
                  <a:moveTo>
                    <a:pt x="0" y="49911"/>
                  </a:moveTo>
                  <a:lnTo>
                    <a:pt x="50012" y="0"/>
                  </a:lnTo>
                  <a:lnTo>
                    <a:pt x="352425" y="0"/>
                  </a:lnTo>
                  <a:lnTo>
                    <a:pt x="352425" y="149987"/>
                  </a:lnTo>
                  <a:lnTo>
                    <a:pt x="302425" y="200025"/>
                  </a:lnTo>
                  <a:lnTo>
                    <a:pt x="0" y="200025"/>
                  </a:lnTo>
                  <a:lnTo>
                    <a:pt x="0" y="49911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316"/>
            <p:cNvSpPr/>
            <p:nvPr/>
          </p:nvSpPr>
          <p:spPr>
            <a:xfrm>
              <a:off x="6658" y="4188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0" y="49911"/>
                  </a:moveTo>
                  <a:lnTo>
                    <a:pt x="302425" y="49911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317"/>
            <p:cNvSpPr/>
            <p:nvPr/>
          </p:nvSpPr>
          <p:spPr>
            <a:xfrm>
              <a:off x="7134" y="4266"/>
              <a:ext cx="0" cy="237"/>
            </a:xfrm>
            <a:custGeom>
              <a:avLst/>
              <a:gdLst/>
              <a:ahLst/>
              <a:cxnLst/>
              <a:rect l="l" t="t" r="r" b="b"/>
              <a:pathLst>
                <a:path h="150495">
                  <a:moveTo>
                    <a:pt x="0" y="0"/>
                  </a:moveTo>
                  <a:lnTo>
                    <a:pt x="0" y="150113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318"/>
            <p:cNvSpPr/>
            <p:nvPr/>
          </p:nvSpPr>
          <p:spPr>
            <a:xfrm>
              <a:off x="6043" y="4071"/>
              <a:ext cx="477" cy="237"/>
            </a:xfrm>
            <a:custGeom>
              <a:avLst/>
              <a:gdLst/>
              <a:ahLst/>
              <a:cxnLst/>
              <a:rect l="l" t="t" r="r" b="b"/>
              <a:pathLst>
                <a:path w="302895" h="150494">
                  <a:moveTo>
                    <a:pt x="0" y="150012"/>
                  </a:moveTo>
                  <a:lnTo>
                    <a:pt x="302412" y="150012"/>
                  </a:lnTo>
                  <a:lnTo>
                    <a:pt x="302412" y="0"/>
                  </a:lnTo>
                  <a:lnTo>
                    <a:pt x="0" y="0"/>
                  </a:lnTo>
                  <a:lnTo>
                    <a:pt x="0" y="150012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319"/>
            <p:cNvSpPr/>
            <p:nvPr/>
          </p:nvSpPr>
          <p:spPr>
            <a:xfrm>
              <a:off x="6519" y="3993"/>
              <a:ext cx="79" cy="315"/>
            </a:xfrm>
            <a:custGeom>
              <a:avLst/>
              <a:gdLst/>
              <a:ahLst/>
              <a:cxnLst/>
              <a:rect l="l" t="t" r="r" b="b"/>
              <a:pathLst>
                <a:path w="50165" h="200025">
                  <a:moveTo>
                    <a:pt x="49999" y="0"/>
                  </a:moveTo>
                  <a:lnTo>
                    <a:pt x="0" y="49911"/>
                  </a:lnTo>
                  <a:lnTo>
                    <a:pt x="0" y="200025"/>
                  </a:lnTo>
                  <a:lnTo>
                    <a:pt x="49999" y="149987"/>
                  </a:lnTo>
                  <a:lnTo>
                    <a:pt x="49999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320"/>
            <p:cNvSpPr/>
            <p:nvPr/>
          </p:nvSpPr>
          <p:spPr>
            <a:xfrm>
              <a:off x="6043" y="3993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352425" y="0"/>
                  </a:moveTo>
                  <a:lnTo>
                    <a:pt x="50012" y="0"/>
                  </a:lnTo>
                  <a:lnTo>
                    <a:pt x="0" y="49911"/>
                  </a:lnTo>
                  <a:lnTo>
                    <a:pt x="302425" y="49911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321"/>
            <p:cNvSpPr/>
            <p:nvPr/>
          </p:nvSpPr>
          <p:spPr>
            <a:xfrm>
              <a:off x="6043" y="3993"/>
              <a:ext cx="555" cy="315"/>
            </a:xfrm>
            <a:custGeom>
              <a:avLst/>
              <a:gdLst/>
              <a:ahLst/>
              <a:cxnLst/>
              <a:rect l="l" t="t" r="r" b="b"/>
              <a:pathLst>
                <a:path w="352425" h="200025">
                  <a:moveTo>
                    <a:pt x="0" y="49911"/>
                  </a:moveTo>
                  <a:lnTo>
                    <a:pt x="50012" y="0"/>
                  </a:lnTo>
                  <a:lnTo>
                    <a:pt x="352425" y="0"/>
                  </a:lnTo>
                  <a:lnTo>
                    <a:pt x="352425" y="149987"/>
                  </a:lnTo>
                  <a:lnTo>
                    <a:pt x="302425" y="200025"/>
                  </a:lnTo>
                  <a:lnTo>
                    <a:pt x="0" y="200025"/>
                  </a:lnTo>
                  <a:lnTo>
                    <a:pt x="0" y="49911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322"/>
            <p:cNvSpPr/>
            <p:nvPr/>
          </p:nvSpPr>
          <p:spPr>
            <a:xfrm>
              <a:off x="6043" y="3993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0" y="49911"/>
                  </a:moveTo>
                  <a:lnTo>
                    <a:pt x="302425" y="49911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323"/>
            <p:cNvSpPr/>
            <p:nvPr/>
          </p:nvSpPr>
          <p:spPr>
            <a:xfrm>
              <a:off x="6519" y="4071"/>
              <a:ext cx="0" cy="237"/>
            </a:xfrm>
            <a:custGeom>
              <a:avLst/>
              <a:gdLst/>
              <a:ahLst/>
              <a:cxnLst/>
              <a:rect l="l" t="t" r="r" b="b"/>
              <a:pathLst>
                <a:path h="150494">
                  <a:moveTo>
                    <a:pt x="0" y="0"/>
                  </a:moveTo>
                  <a:lnTo>
                    <a:pt x="0" y="150113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324"/>
            <p:cNvSpPr/>
            <p:nvPr/>
          </p:nvSpPr>
          <p:spPr>
            <a:xfrm>
              <a:off x="6732" y="4008"/>
              <a:ext cx="480" cy="225"/>
            </a:xfrm>
            <a:custGeom>
              <a:avLst/>
              <a:gdLst/>
              <a:ahLst/>
              <a:cxnLst/>
              <a:rect l="l" t="t" r="r" b="b"/>
              <a:pathLst>
                <a:path w="304800" h="142875">
                  <a:moveTo>
                    <a:pt x="0" y="142875"/>
                  </a:moveTo>
                  <a:lnTo>
                    <a:pt x="304800" y="142875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325"/>
            <p:cNvSpPr/>
            <p:nvPr/>
          </p:nvSpPr>
          <p:spPr>
            <a:xfrm>
              <a:off x="7213" y="3933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326"/>
            <p:cNvSpPr/>
            <p:nvPr/>
          </p:nvSpPr>
          <p:spPr>
            <a:xfrm>
              <a:off x="6733" y="393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352425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304800" y="476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327"/>
            <p:cNvSpPr/>
            <p:nvPr/>
          </p:nvSpPr>
          <p:spPr>
            <a:xfrm>
              <a:off x="6733" y="3933"/>
              <a:ext cx="555" cy="300"/>
            </a:xfrm>
            <a:custGeom>
              <a:avLst/>
              <a:gdLst/>
              <a:ahLst/>
              <a:cxnLst/>
              <a:rect l="l" t="t" r="r" b="b"/>
              <a:pathLst>
                <a:path w="352425" h="190500">
                  <a:moveTo>
                    <a:pt x="0" y="47625"/>
                  </a:moveTo>
                  <a:lnTo>
                    <a:pt x="47625" y="0"/>
                  </a:lnTo>
                  <a:lnTo>
                    <a:pt x="352425" y="0"/>
                  </a:lnTo>
                  <a:lnTo>
                    <a:pt x="352425" y="142875"/>
                  </a:lnTo>
                  <a:lnTo>
                    <a:pt x="304800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328"/>
            <p:cNvSpPr/>
            <p:nvPr/>
          </p:nvSpPr>
          <p:spPr>
            <a:xfrm>
              <a:off x="6733" y="393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0" y="47625"/>
                  </a:moveTo>
                  <a:lnTo>
                    <a:pt x="304800" y="47625"/>
                  </a:lnTo>
                  <a:lnTo>
                    <a:pt x="352425" y="0"/>
                  </a:lnTo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329"/>
            <p:cNvSpPr/>
            <p:nvPr/>
          </p:nvSpPr>
          <p:spPr>
            <a:xfrm>
              <a:off x="7212" y="4008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330"/>
            <p:cNvSpPr/>
            <p:nvPr/>
          </p:nvSpPr>
          <p:spPr>
            <a:xfrm>
              <a:off x="6327" y="3768"/>
              <a:ext cx="480" cy="225"/>
            </a:xfrm>
            <a:custGeom>
              <a:avLst/>
              <a:gdLst/>
              <a:ahLst/>
              <a:cxnLst/>
              <a:rect l="l" t="t" r="r" b="b"/>
              <a:pathLst>
                <a:path w="304800" h="142875">
                  <a:moveTo>
                    <a:pt x="0" y="142875"/>
                  </a:moveTo>
                  <a:lnTo>
                    <a:pt x="304800" y="142875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331"/>
            <p:cNvSpPr/>
            <p:nvPr/>
          </p:nvSpPr>
          <p:spPr>
            <a:xfrm>
              <a:off x="6808" y="3693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332"/>
            <p:cNvSpPr/>
            <p:nvPr/>
          </p:nvSpPr>
          <p:spPr>
            <a:xfrm>
              <a:off x="6328" y="369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352425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304800" y="476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333"/>
            <p:cNvSpPr/>
            <p:nvPr/>
          </p:nvSpPr>
          <p:spPr>
            <a:xfrm>
              <a:off x="6328" y="3693"/>
              <a:ext cx="555" cy="300"/>
            </a:xfrm>
            <a:custGeom>
              <a:avLst/>
              <a:gdLst/>
              <a:ahLst/>
              <a:cxnLst/>
              <a:rect l="l" t="t" r="r" b="b"/>
              <a:pathLst>
                <a:path w="352425" h="190500">
                  <a:moveTo>
                    <a:pt x="0" y="47625"/>
                  </a:moveTo>
                  <a:lnTo>
                    <a:pt x="47625" y="0"/>
                  </a:lnTo>
                  <a:lnTo>
                    <a:pt x="352425" y="0"/>
                  </a:lnTo>
                  <a:lnTo>
                    <a:pt x="352425" y="142875"/>
                  </a:lnTo>
                  <a:lnTo>
                    <a:pt x="304800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334"/>
            <p:cNvSpPr/>
            <p:nvPr/>
          </p:nvSpPr>
          <p:spPr>
            <a:xfrm>
              <a:off x="6328" y="369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0" y="47625"/>
                  </a:moveTo>
                  <a:lnTo>
                    <a:pt x="304800" y="47625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335"/>
            <p:cNvSpPr/>
            <p:nvPr/>
          </p:nvSpPr>
          <p:spPr>
            <a:xfrm>
              <a:off x="6807" y="3768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8685530" y="1778000"/>
            <a:ext cx="1352550" cy="1081405"/>
            <a:chOff x="6043" y="3025"/>
            <a:chExt cx="2130" cy="1703"/>
          </a:xfrm>
        </p:grpSpPr>
        <p:sp>
          <p:nvSpPr>
            <p:cNvPr id="239" name="object 261"/>
            <p:cNvSpPr/>
            <p:nvPr/>
          </p:nvSpPr>
          <p:spPr>
            <a:xfrm>
              <a:off x="7220" y="3505"/>
              <a:ext cx="195" cy="405"/>
            </a:xfrm>
            <a:custGeom>
              <a:avLst/>
              <a:gdLst/>
              <a:ahLst/>
              <a:cxnLst/>
              <a:rect l="l" t="t" r="r" b="b"/>
              <a:pathLst>
                <a:path w="123825" h="257175">
                  <a:moveTo>
                    <a:pt x="123825" y="0"/>
                  </a:moveTo>
                  <a:lnTo>
                    <a:pt x="3505" y="107314"/>
                  </a:lnTo>
                  <a:lnTo>
                    <a:pt x="0" y="257175"/>
                  </a:lnTo>
                  <a:lnTo>
                    <a:pt x="73596" y="257175"/>
                  </a:lnTo>
                  <a:lnTo>
                    <a:pt x="94322" y="153415"/>
                  </a:lnTo>
                  <a:lnTo>
                    <a:pt x="123825" y="119507"/>
                  </a:lnTo>
                  <a:lnTo>
                    <a:pt x="123825" y="0"/>
                  </a:lnTo>
                  <a:close/>
                </a:path>
              </a:pathLst>
            </a:custGeom>
            <a:solidFill>
              <a:srgbClr val="B1D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62"/>
            <p:cNvSpPr/>
            <p:nvPr/>
          </p:nvSpPr>
          <p:spPr>
            <a:xfrm>
              <a:off x="7228" y="3513"/>
              <a:ext cx="195" cy="405"/>
            </a:xfrm>
            <a:custGeom>
              <a:avLst/>
              <a:gdLst/>
              <a:ahLst/>
              <a:cxnLst/>
              <a:rect l="l" t="t" r="r" b="b"/>
              <a:pathLst>
                <a:path w="123825" h="257175">
                  <a:moveTo>
                    <a:pt x="123825" y="119507"/>
                  </a:moveTo>
                  <a:lnTo>
                    <a:pt x="94335" y="153288"/>
                  </a:lnTo>
                  <a:lnTo>
                    <a:pt x="73596" y="257175"/>
                  </a:lnTo>
                  <a:lnTo>
                    <a:pt x="0" y="257175"/>
                  </a:lnTo>
                  <a:lnTo>
                    <a:pt x="3505" y="107187"/>
                  </a:lnTo>
                  <a:lnTo>
                    <a:pt x="1238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63"/>
            <p:cNvSpPr/>
            <p:nvPr/>
          </p:nvSpPr>
          <p:spPr>
            <a:xfrm>
              <a:off x="7460" y="3115"/>
              <a:ext cx="390" cy="375"/>
            </a:xfrm>
            <a:custGeom>
              <a:avLst/>
              <a:gdLst/>
              <a:ahLst/>
              <a:cxnLst/>
              <a:rect l="l" t="t" r="r" b="b"/>
              <a:pathLst>
                <a:path w="247650" h="238125">
                  <a:moveTo>
                    <a:pt x="125056" y="0"/>
                  </a:moveTo>
                  <a:lnTo>
                    <a:pt x="77000" y="6985"/>
                  </a:lnTo>
                  <a:lnTo>
                    <a:pt x="36855" y="26415"/>
                  </a:lnTo>
                  <a:lnTo>
                    <a:pt x="10375" y="55879"/>
                  </a:lnTo>
                  <a:lnTo>
                    <a:pt x="0" y="91566"/>
                  </a:lnTo>
                  <a:lnTo>
                    <a:pt x="0" y="146685"/>
                  </a:lnTo>
                  <a:lnTo>
                    <a:pt x="21843" y="198247"/>
                  </a:lnTo>
                  <a:lnTo>
                    <a:pt x="55156" y="222885"/>
                  </a:lnTo>
                  <a:lnTo>
                    <a:pt x="99936" y="236600"/>
                  </a:lnTo>
                  <a:lnTo>
                    <a:pt x="125056" y="238125"/>
                  </a:lnTo>
                  <a:lnTo>
                    <a:pt x="149097" y="236600"/>
                  </a:lnTo>
                  <a:lnTo>
                    <a:pt x="192786" y="222885"/>
                  </a:lnTo>
                  <a:lnTo>
                    <a:pt x="225806" y="198247"/>
                  </a:lnTo>
                  <a:lnTo>
                    <a:pt x="245490" y="165353"/>
                  </a:lnTo>
                  <a:lnTo>
                    <a:pt x="247650" y="146685"/>
                  </a:lnTo>
                  <a:lnTo>
                    <a:pt x="247650" y="91566"/>
                  </a:lnTo>
                  <a:lnTo>
                    <a:pt x="225806" y="39877"/>
                  </a:lnTo>
                  <a:lnTo>
                    <a:pt x="192786" y="15239"/>
                  </a:lnTo>
                  <a:lnTo>
                    <a:pt x="149097" y="1777"/>
                  </a:lnTo>
                  <a:lnTo>
                    <a:pt x="125056" y="0"/>
                  </a:lnTo>
                  <a:close/>
                </a:path>
              </a:pathLst>
            </a:custGeom>
            <a:solidFill>
              <a:srgbClr val="FF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64"/>
            <p:cNvSpPr/>
            <p:nvPr/>
          </p:nvSpPr>
          <p:spPr>
            <a:xfrm>
              <a:off x="7468" y="3123"/>
              <a:ext cx="391" cy="375"/>
            </a:xfrm>
            <a:custGeom>
              <a:avLst/>
              <a:gdLst/>
              <a:ahLst/>
              <a:cxnLst/>
              <a:rect l="l" t="t" r="r" b="b"/>
              <a:pathLst>
                <a:path w="248284" h="238125">
                  <a:moveTo>
                    <a:pt x="247713" y="146685"/>
                  </a:moveTo>
                  <a:lnTo>
                    <a:pt x="245427" y="165353"/>
                  </a:lnTo>
                  <a:lnTo>
                    <a:pt x="237299" y="182118"/>
                  </a:lnTo>
                  <a:lnTo>
                    <a:pt x="211010" y="210947"/>
                  </a:lnTo>
                  <a:lnTo>
                    <a:pt x="172021" y="231266"/>
                  </a:lnTo>
                  <a:lnTo>
                    <a:pt x="125031" y="238125"/>
                  </a:lnTo>
                  <a:lnTo>
                    <a:pt x="99936" y="236474"/>
                  </a:lnTo>
                  <a:lnTo>
                    <a:pt x="55156" y="222758"/>
                  </a:lnTo>
                  <a:lnTo>
                    <a:pt x="21843" y="198247"/>
                  </a:lnTo>
                  <a:lnTo>
                    <a:pt x="2463" y="165353"/>
                  </a:lnTo>
                  <a:lnTo>
                    <a:pt x="0" y="146685"/>
                  </a:lnTo>
                  <a:lnTo>
                    <a:pt x="0" y="91566"/>
                  </a:lnTo>
                  <a:lnTo>
                    <a:pt x="21843" y="39750"/>
                  </a:lnTo>
                  <a:lnTo>
                    <a:pt x="55156" y="15239"/>
                  </a:lnTo>
                  <a:lnTo>
                    <a:pt x="99936" y="1777"/>
                  </a:lnTo>
                  <a:lnTo>
                    <a:pt x="125031" y="0"/>
                  </a:lnTo>
                  <a:lnTo>
                    <a:pt x="149034" y="1777"/>
                  </a:lnTo>
                  <a:lnTo>
                    <a:pt x="192722" y="15239"/>
                  </a:lnTo>
                  <a:lnTo>
                    <a:pt x="225869" y="39750"/>
                  </a:lnTo>
                  <a:lnTo>
                    <a:pt x="245427" y="72898"/>
                  </a:lnTo>
                  <a:lnTo>
                    <a:pt x="247713" y="91566"/>
                  </a:lnTo>
                  <a:lnTo>
                    <a:pt x="247713" y="14668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65"/>
            <p:cNvSpPr/>
            <p:nvPr/>
          </p:nvSpPr>
          <p:spPr>
            <a:xfrm>
              <a:off x="7415" y="3490"/>
              <a:ext cx="510" cy="420"/>
            </a:xfrm>
            <a:custGeom>
              <a:avLst/>
              <a:gdLst/>
              <a:ahLst/>
              <a:cxnLst/>
              <a:rect l="l" t="t" r="r" b="b"/>
              <a:pathLst>
                <a:path w="323850" h="266700">
                  <a:moveTo>
                    <a:pt x="0" y="266700"/>
                  </a:moveTo>
                  <a:lnTo>
                    <a:pt x="323850" y="266700"/>
                  </a:lnTo>
                  <a:lnTo>
                    <a:pt x="323850" y="0"/>
                  </a:lnTo>
                  <a:lnTo>
                    <a:pt x="0" y="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rgbClr val="B1D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66"/>
            <p:cNvSpPr/>
            <p:nvPr/>
          </p:nvSpPr>
          <p:spPr>
            <a:xfrm>
              <a:off x="7422" y="3498"/>
              <a:ext cx="510" cy="420"/>
            </a:xfrm>
            <a:custGeom>
              <a:avLst/>
              <a:gdLst/>
              <a:ahLst/>
              <a:cxnLst/>
              <a:rect l="l" t="t" r="r" b="b"/>
              <a:pathLst>
                <a:path w="323850" h="266700">
                  <a:moveTo>
                    <a:pt x="0" y="266700"/>
                  </a:moveTo>
                  <a:lnTo>
                    <a:pt x="323850" y="266700"/>
                  </a:lnTo>
                  <a:lnTo>
                    <a:pt x="323850" y="0"/>
                  </a:lnTo>
                  <a:lnTo>
                    <a:pt x="0" y="0"/>
                  </a:lnTo>
                  <a:lnTo>
                    <a:pt x="0" y="266700"/>
                  </a:lnTo>
                  <a:close/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67"/>
            <p:cNvSpPr/>
            <p:nvPr/>
          </p:nvSpPr>
          <p:spPr>
            <a:xfrm>
              <a:off x="7415" y="3910"/>
              <a:ext cx="510" cy="615"/>
            </a:xfrm>
            <a:custGeom>
              <a:avLst/>
              <a:gdLst/>
              <a:ahLst/>
              <a:cxnLst/>
              <a:rect l="l" t="t" r="r" b="b"/>
              <a:pathLst>
                <a:path w="323850" h="390525">
                  <a:moveTo>
                    <a:pt x="323850" y="0"/>
                  </a:moveTo>
                  <a:lnTo>
                    <a:pt x="0" y="0"/>
                  </a:lnTo>
                  <a:lnTo>
                    <a:pt x="63690" y="390525"/>
                  </a:lnTo>
                  <a:lnTo>
                    <a:pt x="265049" y="390525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68"/>
            <p:cNvSpPr/>
            <p:nvPr/>
          </p:nvSpPr>
          <p:spPr>
            <a:xfrm>
              <a:off x="7355" y="4525"/>
              <a:ext cx="630" cy="150"/>
            </a:xfrm>
            <a:custGeom>
              <a:avLst/>
              <a:gdLst/>
              <a:ahLst/>
              <a:cxnLst/>
              <a:rect l="l" t="t" r="r" b="b"/>
              <a:pathLst>
                <a:path w="400050" h="95250">
                  <a:moveTo>
                    <a:pt x="293497" y="0"/>
                  </a:moveTo>
                  <a:lnTo>
                    <a:pt x="106794" y="0"/>
                  </a:lnTo>
                  <a:lnTo>
                    <a:pt x="0" y="62864"/>
                  </a:lnTo>
                  <a:lnTo>
                    <a:pt x="0" y="95250"/>
                  </a:lnTo>
                  <a:lnTo>
                    <a:pt x="187896" y="95250"/>
                  </a:lnTo>
                  <a:lnTo>
                    <a:pt x="200025" y="35051"/>
                  </a:lnTo>
                  <a:lnTo>
                    <a:pt x="352908" y="35051"/>
                  </a:lnTo>
                  <a:lnTo>
                    <a:pt x="293497" y="0"/>
                  </a:lnTo>
                  <a:close/>
                </a:path>
                <a:path w="400050" h="95250">
                  <a:moveTo>
                    <a:pt x="352908" y="35051"/>
                  </a:moveTo>
                  <a:lnTo>
                    <a:pt x="200025" y="35051"/>
                  </a:lnTo>
                  <a:lnTo>
                    <a:pt x="212090" y="95250"/>
                  </a:lnTo>
                  <a:lnTo>
                    <a:pt x="400050" y="95250"/>
                  </a:lnTo>
                  <a:lnTo>
                    <a:pt x="400050" y="62864"/>
                  </a:lnTo>
                  <a:lnTo>
                    <a:pt x="352908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69"/>
            <p:cNvSpPr/>
            <p:nvPr/>
          </p:nvSpPr>
          <p:spPr>
            <a:xfrm>
              <a:off x="7363" y="4533"/>
              <a:ext cx="631" cy="150"/>
            </a:xfrm>
            <a:custGeom>
              <a:avLst/>
              <a:gdLst/>
              <a:ahLst/>
              <a:cxnLst/>
              <a:rect l="l" t="t" r="r" b="b"/>
              <a:pathLst>
                <a:path w="400684" h="95250">
                  <a:moveTo>
                    <a:pt x="293560" y="0"/>
                  </a:moveTo>
                  <a:lnTo>
                    <a:pt x="400113" y="62864"/>
                  </a:lnTo>
                  <a:lnTo>
                    <a:pt x="400113" y="95250"/>
                  </a:lnTo>
                  <a:lnTo>
                    <a:pt x="212153" y="95250"/>
                  </a:lnTo>
                  <a:lnTo>
                    <a:pt x="200088" y="35051"/>
                  </a:lnTo>
                  <a:lnTo>
                    <a:pt x="187896" y="95250"/>
                  </a:lnTo>
                  <a:lnTo>
                    <a:pt x="0" y="95250"/>
                  </a:lnTo>
                  <a:lnTo>
                    <a:pt x="0" y="62864"/>
                  </a:lnTo>
                  <a:lnTo>
                    <a:pt x="106794" y="0"/>
                  </a:lnTo>
                  <a:lnTo>
                    <a:pt x="29356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70"/>
            <p:cNvSpPr/>
            <p:nvPr/>
          </p:nvSpPr>
          <p:spPr>
            <a:xfrm>
              <a:off x="7175" y="3895"/>
              <a:ext cx="195" cy="150"/>
            </a:xfrm>
            <a:custGeom>
              <a:avLst/>
              <a:gdLst/>
              <a:ahLst/>
              <a:cxnLst/>
              <a:rect l="l" t="t" r="r" b="b"/>
              <a:pathLst>
                <a:path w="123825" h="95250">
                  <a:moveTo>
                    <a:pt x="61912" y="0"/>
                  </a:moveTo>
                  <a:lnTo>
                    <a:pt x="17957" y="13842"/>
                  </a:lnTo>
                  <a:lnTo>
                    <a:pt x="0" y="47244"/>
                  </a:lnTo>
                  <a:lnTo>
                    <a:pt x="1066" y="55752"/>
                  </a:lnTo>
                  <a:lnTo>
                    <a:pt x="32702" y="89915"/>
                  </a:lnTo>
                  <a:lnTo>
                    <a:pt x="54140" y="95250"/>
                  </a:lnTo>
                  <a:lnTo>
                    <a:pt x="54140" y="34925"/>
                  </a:lnTo>
                  <a:lnTo>
                    <a:pt x="121695" y="34925"/>
                  </a:lnTo>
                  <a:lnTo>
                    <a:pt x="85496" y="3428"/>
                  </a:lnTo>
                  <a:lnTo>
                    <a:pt x="74244" y="762"/>
                  </a:lnTo>
                  <a:lnTo>
                    <a:pt x="61912" y="0"/>
                  </a:lnTo>
                  <a:close/>
                </a:path>
                <a:path w="123825" h="95250">
                  <a:moveTo>
                    <a:pt x="121695" y="34925"/>
                  </a:moveTo>
                  <a:lnTo>
                    <a:pt x="91122" y="34925"/>
                  </a:lnTo>
                  <a:lnTo>
                    <a:pt x="91122" y="89153"/>
                  </a:lnTo>
                  <a:lnTo>
                    <a:pt x="104800" y="82169"/>
                  </a:lnTo>
                  <a:lnTo>
                    <a:pt x="114706" y="71500"/>
                  </a:lnTo>
                  <a:lnTo>
                    <a:pt x="121678" y="60325"/>
                  </a:lnTo>
                  <a:lnTo>
                    <a:pt x="123825" y="47244"/>
                  </a:lnTo>
                  <a:lnTo>
                    <a:pt x="122758" y="37591"/>
                  </a:lnTo>
                  <a:lnTo>
                    <a:pt x="121695" y="34925"/>
                  </a:lnTo>
                  <a:close/>
                </a:path>
              </a:pathLst>
            </a:custGeom>
            <a:solidFill>
              <a:srgbClr val="FF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71"/>
            <p:cNvSpPr/>
            <p:nvPr/>
          </p:nvSpPr>
          <p:spPr>
            <a:xfrm>
              <a:off x="7183" y="3903"/>
              <a:ext cx="195" cy="150"/>
            </a:xfrm>
            <a:custGeom>
              <a:avLst/>
              <a:gdLst/>
              <a:ahLst/>
              <a:cxnLst/>
              <a:rect l="l" t="t" r="r" b="b"/>
              <a:pathLst>
                <a:path w="123825" h="95250">
                  <a:moveTo>
                    <a:pt x="54140" y="95250"/>
                  </a:moveTo>
                  <a:lnTo>
                    <a:pt x="54140" y="34925"/>
                  </a:lnTo>
                  <a:lnTo>
                    <a:pt x="91122" y="34925"/>
                  </a:lnTo>
                  <a:lnTo>
                    <a:pt x="91122" y="89026"/>
                  </a:lnTo>
                  <a:lnTo>
                    <a:pt x="104800" y="82041"/>
                  </a:lnTo>
                  <a:lnTo>
                    <a:pt x="114719" y="71500"/>
                  </a:lnTo>
                  <a:lnTo>
                    <a:pt x="121678" y="60198"/>
                  </a:lnTo>
                  <a:lnTo>
                    <a:pt x="123825" y="47116"/>
                  </a:lnTo>
                  <a:lnTo>
                    <a:pt x="122758" y="37591"/>
                  </a:lnTo>
                  <a:lnTo>
                    <a:pt x="96761" y="7747"/>
                  </a:lnTo>
                  <a:lnTo>
                    <a:pt x="61912" y="0"/>
                  </a:lnTo>
                  <a:lnTo>
                    <a:pt x="49580" y="762"/>
                  </a:lnTo>
                  <a:lnTo>
                    <a:pt x="10185" y="20954"/>
                  </a:lnTo>
                  <a:lnTo>
                    <a:pt x="0" y="47116"/>
                  </a:lnTo>
                  <a:lnTo>
                    <a:pt x="1066" y="55752"/>
                  </a:lnTo>
                  <a:lnTo>
                    <a:pt x="32702" y="89915"/>
                  </a:lnTo>
                  <a:lnTo>
                    <a:pt x="42887" y="93345"/>
                  </a:lnTo>
                  <a:lnTo>
                    <a:pt x="54140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72"/>
            <p:cNvSpPr/>
            <p:nvPr/>
          </p:nvSpPr>
          <p:spPr>
            <a:xfrm>
              <a:off x="7925" y="3265"/>
              <a:ext cx="180" cy="405"/>
            </a:xfrm>
            <a:custGeom>
              <a:avLst/>
              <a:gdLst/>
              <a:ahLst/>
              <a:cxnLst/>
              <a:rect l="l" t="t" r="r" b="b"/>
              <a:pathLst>
                <a:path w="114300" h="257175">
                  <a:moveTo>
                    <a:pt x="114300" y="0"/>
                  </a:moveTo>
                  <a:lnTo>
                    <a:pt x="46990" y="0"/>
                  </a:lnTo>
                  <a:lnTo>
                    <a:pt x="28066" y="103759"/>
                  </a:lnTo>
                  <a:lnTo>
                    <a:pt x="0" y="137667"/>
                  </a:lnTo>
                  <a:lnTo>
                    <a:pt x="0" y="257175"/>
                  </a:lnTo>
                  <a:lnTo>
                    <a:pt x="111125" y="14986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B1D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73"/>
            <p:cNvSpPr/>
            <p:nvPr/>
          </p:nvSpPr>
          <p:spPr>
            <a:xfrm>
              <a:off x="7933" y="3273"/>
              <a:ext cx="180" cy="405"/>
            </a:xfrm>
            <a:custGeom>
              <a:avLst/>
              <a:gdLst/>
              <a:ahLst/>
              <a:cxnLst/>
              <a:rect l="l" t="t" r="r" b="b"/>
              <a:pathLst>
                <a:path w="114300" h="257175">
                  <a:moveTo>
                    <a:pt x="0" y="137540"/>
                  </a:moveTo>
                  <a:lnTo>
                    <a:pt x="27940" y="103759"/>
                  </a:lnTo>
                  <a:lnTo>
                    <a:pt x="46990" y="0"/>
                  </a:lnTo>
                  <a:lnTo>
                    <a:pt x="114300" y="0"/>
                  </a:lnTo>
                  <a:lnTo>
                    <a:pt x="110998" y="149860"/>
                  </a:lnTo>
                  <a:lnTo>
                    <a:pt x="0" y="25717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74"/>
            <p:cNvSpPr/>
            <p:nvPr/>
          </p:nvSpPr>
          <p:spPr>
            <a:xfrm>
              <a:off x="7955" y="3130"/>
              <a:ext cx="210" cy="1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35178" y="6096"/>
                  </a:moveTo>
                  <a:lnTo>
                    <a:pt x="34036" y="6096"/>
                  </a:lnTo>
                  <a:lnTo>
                    <a:pt x="20446" y="13080"/>
                  </a:lnTo>
                  <a:lnTo>
                    <a:pt x="9778" y="23749"/>
                  </a:lnTo>
                  <a:lnTo>
                    <a:pt x="2286" y="34925"/>
                  </a:lnTo>
                  <a:lnTo>
                    <a:pt x="0" y="48005"/>
                  </a:lnTo>
                  <a:lnTo>
                    <a:pt x="1143" y="57658"/>
                  </a:lnTo>
                  <a:lnTo>
                    <a:pt x="29209" y="87502"/>
                  </a:lnTo>
                  <a:lnTo>
                    <a:pt x="66675" y="95250"/>
                  </a:lnTo>
                  <a:lnTo>
                    <a:pt x="80009" y="94487"/>
                  </a:lnTo>
                  <a:lnTo>
                    <a:pt x="122428" y="74167"/>
                  </a:lnTo>
                  <a:lnTo>
                    <a:pt x="131047" y="60325"/>
                  </a:lnTo>
                  <a:lnTo>
                    <a:pt x="35178" y="60325"/>
                  </a:lnTo>
                  <a:lnTo>
                    <a:pt x="35178" y="6096"/>
                  </a:lnTo>
                  <a:close/>
                </a:path>
                <a:path w="133350" h="95250">
                  <a:moveTo>
                    <a:pt x="75056" y="0"/>
                  </a:moveTo>
                  <a:lnTo>
                    <a:pt x="75056" y="60325"/>
                  </a:lnTo>
                  <a:lnTo>
                    <a:pt x="131047" y="60325"/>
                  </a:lnTo>
                  <a:lnTo>
                    <a:pt x="132206" y="57658"/>
                  </a:lnTo>
                  <a:lnTo>
                    <a:pt x="133350" y="48005"/>
                  </a:lnTo>
                  <a:lnTo>
                    <a:pt x="132206" y="39497"/>
                  </a:lnTo>
                  <a:lnTo>
                    <a:pt x="98171" y="5334"/>
                  </a:lnTo>
                  <a:lnTo>
                    <a:pt x="75056" y="0"/>
                  </a:lnTo>
                  <a:close/>
                </a:path>
              </a:pathLst>
            </a:custGeom>
            <a:solidFill>
              <a:srgbClr val="FF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75"/>
            <p:cNvSpPr/>
            <p:nvPr/>
          </p:nvSpPr>
          <p:spPr>
            <a:xfrm>
              <a:off x="7963" y="3138"/>
              <a:ext cx="210" cy="1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74930" y="0"/>
                  </a:moveTo>
                  <a:lnTo>
                    <a:pt x="74930" y="60198"/>
                  </a:lnTo>
                  <a:lnTo>
                    <a:pt x="35179" y="60198"/>
                  </a:lnTo>
                  <a:lnTo>
                    <a:pt x="35179" y="6096"/>
                  </a:lnTo>
                  <a:lnTo>
                    <a:pt x="34036" y="6096"/>
                  </a:lnTo>
                  <a:lnTo>
                    <a:pt x="20446" y="13081"/>
                  </a:lnTo>
                  <a:lnTo>
                    <a:pt x="9779" y="23622"/>
                  </a:lnTo>
                  <a:lnTo>
                    <a:pt x="2286" y="34925"/>
                  </a:lnTo>
                  <a:lnTo>
                    <a:pt x="0" y="48006"/>
                  </a:lnTo>
                  <a:lnTo>
                    <a:pt x="1143" y="57531"/>
                  </a:lnTo>
                  <a:lnTo>
                    <a:pt x="29083" y="87375"/>
                  </a:lnTo>
                  <a:lnTo>
                    <a:pt x="66675" y="95250"/>
                  </a:lnTo>
                  <a:lnTo>
                    <a:pt x="79883" y="94361"/>
                  </a:lnTo>
                  <a:lnTo>
                    <a:pt x="122301" y="74168"/>
                  </a:lnTo>
                  <a:lnTo>
                    <a:pt x="133350" y="48006"/>
                  </a:lnTo>
                  <a:lnTo>
                    <a:pt x="132080" y="39370"/>
                  </a:lnTo>
                  <a:lnTo>
                    <a:pt x="98043" y="5207"/>
                  </a:lnTo>
                  <a:lnTo>
                    <a:pt x="87122" y="1777"/>
                  </a:lnTo>
                  <a:lnTo>
                    <a:pt x="7493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76"/>
            <p:cNvSpPr/>
            <p:nvPr/>
          </p:nvSpPr>
          <p:spPr>
            <a:xfrm>
              <a:off x="7445" y="3025"/>
              <a:ext cx="420" cy="195"/>
            </a:xfrm>
            <a:custGeom>
              <a:avLst/>
              <a:gdLst/>
              <a:ahLst/>
              <a:cxnLst/>
              <a:rect l="l" t="t" r="r" b="b"/>
              <a:pathLst>
                <a:path w="266700" h="123825">
                  <a:moveTo>
                    <a:pt x="133350" y="0"/>
                  </a:moveTo>
                  <a:lnTo>
                    <a:pt x="81165" y="8509"/>
                  </a:lnTo>
                  <a:lnTo>
                    <a:pt x="39484" y="31114"/>
                  </a:lnTo>
                  <a:lnTo>
                    <a:pt x="10490" y="65659"/>
                  </a:lnTo>
                  <a:lnTo>
                    <a:pt x="0" y="107823"/>
                  </a:lnTo>
                  <a:lnTo>
                    <a:pt x="0" y="123825"/>
                  </a:lnTo>
                  <a:lnTo>
                    <a:pt x="266700" y="123825"/>
                  </a:lnTo>
                  <a:lnTo>
                    <a:pt x="266700" y="107823"/>
                  </a:lnTo>
                  <a:lnTo>
                    <a:pt x="256159" y="65659"/>
                  </a:lnTo>
                  <a:lnTo>
                    <a:pt x="227203" y="31114"/>
                  </a:lnTo>
                  <a:lnTo>
                    <a:pt x="185547" y="8509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77"/>
            <p:cNvSpPr/>
            <p:nvPr/>
          </p:nvSpPr>
          <p:spPr>
            <a:xfrm>
              <a:off x="7453" y="3033"/>
              <a:ext cx="421" cy="195"/>
            </a:xfrm>
            <a:custGeom>
              <a:avLst/>
              <a:gdLst/>
              <a:ahLst/>
              <a:cxnLst/>
              <a:rect l="l" t="t" r="r" b="b"/>
              <a:pathLst>
                <a:path w="267334" h="123825">
                  <a:moveTo>
                    <a:pt x="133413" y="0"/>
                  </a:moveTo>
                  <a:lnTo>
                    <a:pt x="81165" y="8382"/>
                  </a:lnTo>
                  <a:lnTo>
                    <a:pt x="39484" y="31114"/>
                  </a:lnTo>
                  <a:lnTo>
                    <a:pt x="10490" y="65659"/>
                  </a:lnTo>
                  <a:lnTo>
                    <a:pt x="0" y="107823"/>
                  </a:lnTo>
                  <a:lnTo>
                    <a:pt x="0" y="123825"/>
                  </a:lnTo>
                  <a:lnTo>
                    <a:pt x="266763" y="123825"/>
                  </a:lnTo>
                  <a:lnTo>
                    <a:pt x="266763" y="107823"/>
                  </a:lnTo>
                  <a:lnTo>
                    <a:pt x="256222" y="65659"/>
                  </a:lnTo>
                  <a:lnTo>
                    <a:pt x="227266" y="31114"/>
                  </a:lnTo>
                  <a:lnTo>
                    <a:pt x="185483" y="8382"/>
                  </a:lnTo>
                  <a:lnTo>
                    <a:pt x="133413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78"/>
            <p:cNvSpPr/>
            <p:nvPr/>
          </p:nvSpPr>
          <p:spPr>
            <a:xfrm>
              <a:off x="7453" y="3033"/>
              <a:ext cx="421" cy="195"/>
            </a:xfrm>
            <a:custGeom>
              <a:avLst/>
              <a:gdLst/>
              <a:ahLst/>
              <a:cxnLst/>
              <a:rect l="l" t="t" r="r" b="b"/>
              <a:pathLst>
                <a:path w="267334" h="123825">
                  <a:moveTo>
                    <a:pt x="266763" y="107823"/>
                  </a:moveTo>
                  <a:lnTo>
                    <a:pt x="264223" y="85851"/>
                  </a:lnTo>
                  <a:lnTo>
                    <a:pt x="256222" y="65659"/>
                  </a:lnTo>
                  <a:lnTo>
                    <a:pt x="227266" y="31114"/>
                  </a:lnTo>
                  <a:lnTo>
                    <a:pt x="185483" y="8382"/>
                  </a:lnTo>
                  <a:lnTo>
                    <a:pt x="133413" y="0"/>
                  </a:lnTo>
                  <a:lnTo>
                    <a:pt x="106565" y="2539"/>
                  </a:lnTo>
                  <a:lnTo>
                    <a:pt x="59080" y="18414"/>
                  </a:lnTo>
                  <a:lnTo>
                    <a:pt x="23190" y="47116"/>
                  </a:lnTo>
                  <a:lnTo>
                    <a:pt x="2209" y="85851"/>
                  </a:lnTo>
                  <a:lnTo>
                    <a:pt x="0" y="107823"/>
                  </a:lnTo>
                  <a:lnTo>
                    <a:pt x="0" y="123825"/>
                  </a:lnTo>
                  <a:lnTo>
                    <a:pt x="266763" y="123825"/>
                  </a:lnTo>
                  <a:lnTo>
                    <a:pt x="266763" y="107823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79"/>
            <p:cNvSpPr/>
            <p:nvPr/>
          </p:nvSpPr>
          <p:spPr>
            <a:xfrm>
              <a:off x="7415" y="3205"/>
              <a:ext cx="480" cy="30"/>
            </a:xfrm>
            <a:custGeom>
              <a:avLst/>
              <a:gdLst/>
              <a:ahLst/>
              <a:cxnLst/>
              <a:rect l="l" t="t" r="r" b="b"/>
              <a:pathLst>
                <a:path w="304800" h="19050">
                  <a:moveTo>
                    <a:pt x="0" y="19050"/>
                  </a:moveTo>
                  <a:lnTo>
                    <a:pt x="304800" y="19050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80"/>
            <p:cNvSpPr/>
            <p:nvPr/>
          </p:nvSpPr>
          <p:spPr>
            <a:xfrm>
              <a:off x="7422" y="3213"/>
              <a:ext cx="480" cy="30"/>
            </a:xfrm>
            <a:custGeom>
              <a:avLst/>
              <a:gdLst/>
              <a:ahLst/>
              <a:cxnLst/>
              <a:rect l="l" t="t" r="r" b="b"/>
              <a:pathLst>
                <a:path w="304800" h="19050">
                  <a:moveTo>
                    <a:pt x="0" y="19050"/>
                  </a:moveTo>
                  <a:lnTo>
                    <a:pt x="304800" y="19050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81"/>
            <p:cNvSpPr/>
            <p:nvPr/>
          </p:nvSpPr>
          <p:spPr>
            <a:xfrm>
              <a:off x="7415" y="3205"/>
              <a:ext cx="495" cy="45"/>
            </a:xfrm>
            <a:custGeom>
              <a:avLst/>
              <a:gdLst/>
              <a:ahLst/>
              <a:cxnLst/>
              <a:rect l="l" t="t" r="r" b="b"/>
              <a:pathLst>
                <a:path w="314325" h="28575">
                  <a:moveTo>
                    <a:pt x="0" y="28584"/>
                  </a:moveTo>
                  <a:lnTo>
                    <a:pt x="314334" y="28584"/>
                  </a:lnTo>
                  <a:lnTo>
                    <a:pt x="314334" y="0"/>
                  </a:lnTo>
                  <a:lnTo>
                    <a:pt x="0" y="0"/>
                  </a:lnTo>
                  <a:lnTo>
                    <a:pt x="0" y="285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82"/>
            <p:cNvSpPr/>
            <p:nvPr/>
          </p:nvSpPr>
          <p:spPr>
            <a:xfrm>
              <a:off x="7460" y="3040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114300" y="0"/>
                  </a:moveTo>
                  <a:lnTo>
                    <a:pt x="50800" y="21462"/>
                  </a:lnTo>
                  <a:lnTo>
                    <a:pt x="17424" y="53086"/>
                  </a:lnTo>
                  <a:lnTo>
                    <a:pt x="0" y="91821"/>
                  </a:lnTo>
                  <a:lnTo>
                    <a:pt x="0" y="95250"/>
                  </a:lnTo>
                  <a:lnTo>
                    <a:pt x="60845" y="95250"/>
                  </a:lnTo>
                  <a:lnTo>
                    <a:pt x="63207" y="76453"/>
                  </a:lnTo>
                  <a:lnTo>
                    <a:pt x="68224" y="58292"/>
                  </a:lnTo>
                  <a:lnTo>
                    <a:pt x="96875" y="16383"/>
                  </a:lnTo>
                  <a:lnTo>
                    <a:pt x="111645" y="1777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83"/>
            <p:cNvSpPr/>
            <p:nvPr/>
          </p:nvSpPr>
          <p:spPr>
            <a:xfrm>
              <a:off x="7467" y="3048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114300" y="0"/>
                  </a:moveTo>
                  <a:lnTo>
                    <a:pt x="50800" y="21336"/>
                  </a:lnTo>
                  <a:lnTo>
                    <a:pt x="17424" y="53086"/>
                  </a:lnTo>
                  <a:lnTo>
                    <a:pt x="0" y="91821"/>
                  </a:lnTo>
                  <a:lnTo>
                    <a:pt x="0" y="95250"/>
                  </a:lnTo>
                  <a:lnTo>
                    <a:pt x="60845" y="95250"/>
                  </a:lnTo>
                  <a:lnTo>
                    <a:pt x="63207" y="76326"/>
                  </a:lnTo>
                  <a:lnTo>
                    <a:pt x="68224" y="58293"/>
                  </a:lnTo>
                  <a:lnTo>
                    <a:pt x="96875" y="16383"/>
                  </a:lnTo>
                  <a:lnTo>
                    <a:pt x="111645" y="1777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84"/>
            <p:cNvSpPr/>
            <p:nvPr/>
          </p:nvSpPr>
          <p:spPr>
            <a:xfrm>
              <a:off x="7467" y="3048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60845" y="95250"/>
                  </a:moveTo>
                  <a:lnTo>
                    <a:pt x="63207" y="76326"/>
                  </a:lnTo>
                  <a:lnTo>
                    <a:pt x="68224" y="58293"/>
                  </a:lnTo>
                  <a:lnTo>
                    <a:pt x="96875" y="16383"/>
                  </a:lnTo>
                  <a:lnTo>
                    <a:pt x="114300" y="0"/>
                  </a:lnTo>
                  <a:lnTo>
                    <a:pt x="78270" y="8509"/>
                  </a:lnTo>
                  <a:lnTo>
                    <a:pt x="31013" y="36829"/>
                  </a:lnTo>
                  <a:lnTo>
                    <a:pt x="7378" y="68579"/>
                  </a:lnTo>
                  <a:lnTo>
                    <a:pt x="0" y="91821"/>
                  </a:lnTo>
                  <a:lnTo>
                    <a:pt x="0" y="95250"/>
                  </a:lnTo>
                  <a:lnTo>
                    <a:pt x="60845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85"/>
            <p:cNvSpPr/>
            <p:nvPr/>
          </p:nvSpPr>
          <p:spPr>
            <a:xfrm>
              <a:off x="7670" y="3040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0" y="0"/>
                  </a:moveTo>
                  <a:lnTo>
                    <a:pt x="2540" y="1777"/>
                  </a:lnTo>
                  <a:lnTo>
                    <a:pt x="7493" y="7874"/>
                  </a:lnTo>
                  <a:lnTo>
                    <a:pt x="15747" y="16383"/>
                  </a:lnTo>
                  <a:lnTo>
                    <a:pt x="43561" y="56514"/>
                  </a:lnTo>
                  <a:lnTo>
                    <a:pt x="52959" y="90804"/>
                  </a:lnTo>
                  <a:lnTo>
                    <a:pt x="52959" y="95250"/>
                  </a:lnTo>
                  <a:lnTo>
                    <a:pt x="114300" y="95250"/>
                  </a:lnTo>
                  <a:lnTo>
                    <a:pt x="114300" y="91821"/>
                  </a:lnTo>
                  <a:lnTo>
                    <a:pt x="112013" y="82423"/>
                  </a:lnTo>
                  <a:lnTo>
                    <a:pt x="84200" y="36067"/>
                  </a:lnTo>
                  <a:lnTo>
                    <a:pt x="36068" y="7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86"/>
            <p:cNvSpPr/>
            <p:nvPr/>
          </p:nvSpPr>
          <p:spPr>
            <a:xfrm>
              <a:off x="7678" y="3048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0" y="0"/>
                  </a:moveTo>
                  <a:lnTo>
                    <a:pt x="2540" y="1777"/>
                  </a:lnTo>
                  <a:lnTo>
                    <a:pt x="7365" y="7747"/>
                  </a:lnTo>
                  <a:lnTo>
                    <a:pt x="15748" y="16383"/>
                  </a:lnTo>
                  <a:lnTo>
                    <a:pt x="43434" y="56514"/>
                  </a:lnTo>
                  <a:lnTo>
                    <a:pt x="52959" y="90804"/>
                  </a:lnTo>
                  <a:lnTo>
                    <a:pt x="52959" y="95250"/>
                  </a:lnTo>
                  <a:lnTo>
                    <a:pt x="114300" y="95250"/>
                  </a:lnTo>
                  <a:lnTo>
                    <a:pt x="114300" y="91821"/>
                  </a:lnTo>
                  <a:lnTo>
                    <a:pt x="111887" y="82296"/>
                  </a:lnTo>
                  <a:lnTo>
                    <a:pt x="84201" y="36068"/>
                  </a:lnTo>
                  <a:lnTo>
                    <a:pt x="36068" y="7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87"/>
            <p:cNvSpPr/>
            <p:nvPr/>
          </p:nvSpPr>
          <p:spPr>
            <a:xfrm>
              <a:off x="7678" y="3048"/>
              <a:ext cx="180" cy="150"/>
            </a:xfrm>
            <a:custGeom>
              <a:avLst/>
              <a:gdLst/>
              <a:ahLst/>
              <a:cxnLst/>
              <a:rect l="l" t="t" r="r" b="b"/>
              <a:pathLst>
                <a:path w="114300" h="95250">
                  <a:moveTo>
                    <a:pt x="114300" y="95250"/>
                  </a:moveTo>
                  <a:lnTo>
                    <a:pt x="114300" y="91821"/>
                  </a:lnTo>
                  <a:lnTo>
                    <a:pt x="111887" y="82296"/>
                  </a:lnTo>
                  <a:lnTo>
                    <a:pt x="84201" y="36068"/>
                  </a:lnTo>
                  <a:lnTo>
                    <a:pt x="36068" y="7747"/>
                  </a:lnTo>
                  <a:lnTo>
                    <a:pt x="0" y="0"/>
                  </a:lnTo>
                  <a:lnTo>
                    <a:pt x="2540" y="1777"/>
                  </a:lnTo>
                  <a:lnTo>
                    <a:pt x="7365" y="7747"/>
                  </a:lnTo>
                  <a:lnTo>
                    <a:pt x="34925" y="41275"/>
                  </a:lnTo>
                  <a:lnTo>
                    <a:pt x="52959" y="90804"/>
                  </a:lnTo>
                  <a:lnTo>
                    <a:pt x="52959" y="95250"/>
                  </a:lnTo>
                  <a:lnTo>
                    <a:pt x="107061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88"/>
            <p:cNvSpPr/>
            <p:nvPr/>
          </p:nvSpPr>
          <p:spPr>
            <a:xfrm>
              <a:off x="7580" y="3040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44818" y="0"/>
                  </a:moveTo>
                  <a:lnTo>
                    <a:pt x="19215" y="28828"/>
                  </a:lnTo>
                  <a:lnTo>
                    <a:pt x="2400" y="74167"/>
                  </a:lnTo>
                  <a:lnTo>
                    <a:pt x="1333" y="84582"/>
                  </a:lnTo>
                  <a:lnTo>
                    <a:pt x="0" y="92583"/>
                  </a:lnTo>
                  <a:lnTo>
                    <a:pt x="0" y="95250"/>
                  </a:lnTo>
                  <a:lnTo>
                    <a:pt x="95250" y="95250"/>
                  </a:lnTo>
                  <a:lnTo>
                    <a:pt x="95250" y="89153"/>
                  </a:lnTo>
                  <a:lnTo>
                    <a:pt x="89662" y="66421"/>
                  </a:lnTo>
                  <a:lnTo>
                    <a:pt x="73913" y="31496"/>
                  </a:lnTo>
                  <a:lnTo>
                    <a:pt x="46151" y="762"/>
                  </a:lnTo>
                  <a:lnTo>
                    <a:pt x="44818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89"/>
            <p:cNvSpPr/>
            <p:nvPr/>
          </p:nvSpPr>
          <p:spPr>
            <a:xfrm>
              <a:off x="7588" y="3048"/>
              <a:ext cx="151" cy="150"/>
            </a:xfrm>
            <a:custGeom>
              <a:avLst/>
              <a:gdLst/>
              <a:ahLst/>
              <a:cxnLst/>
              <a:rect l="l" t="t" r="r" b="b"/>
              <a:pathLst>
                <a:path w="95884" h="95250">
                  <a:moveTo>
                    <a:pt x="44818" y="0"/>
                  </a:moveTo>
                  <a:lnTo>
                    <a:pt x="19215" y="28701"/>
                  </a:lnTo>
                  <a:lnTo>
                    <a:pt x="2400" y="74168"/>
                  </a:lnTo>
                  <a:lnTo>
                    <a:pt x="1333" y="84582"/>
                  </a:lnTo>
                  <a:lnTo>
                    <a:pt x="0" y="92583"/>
                  </a:lnTo>
                  <a:lnTo>
                    <a:pt x="0" y="95250"/>
                  </a:lnTo>
                  <a:lnTo>
                    <a:pt x="95313" y="95250"/>
                  </a:lnTo>
                  <a:lnTo>
                    <a:pt x="95313" y="89026"/>
                  </a:lnTo>
                  <a:lnTo>
                    <a:pt x="89598" y="66421"/>
                  </a:lnTo>
                  <a:lnTo>
                    <a:pt x="73850" y="31369"/>
                  </a:lnTo>
                  <a:lnTo>
                    <a:pt x="46164" y="762"/>
                  </a:lnTo>
                  <a:lnTo>
                    <a:pt x="44818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90"/>
            <p:cNvSpPr/>
            <p:nvPr/>
          </p:nvSpPr>
          <p:spPr>
            <a:xfrm>
              <a:off x="7588" y="3048"/>
              <a:ext cx="151" cy="150"/>
            </a:xfrm>
            <a:custGeom>
              <a:avLst/>
              <a:gdLst/>
              <a:ahLst/>
              <a:cxnLst/>
              <a:rect l="l" t="t" r="r" b="b"/>
              <a:pathLst>
                <a:path w="95884" h="95250">
                  <a:moveTo>
                    <a:pt x="95313" y="89026"/>
                  </a:moveTo>
                  <a:lnTo>
                    <a:pt x="89598" y="66421"/>
                  </a:lnTo>
                  <a:lnTo>
                    <a:pt x="81851" y="47116"/>
                  </a:lnTo>
                  <a:lnTo>
                    <a:pt x="57086" y="10413"/>
                  </a:lnTo>
                  <a:lnTo>
                    <a:pt x="44818" y="0"/>
                  </a:lnTo>
                  <a:lnTo>
                    <a:pt x="30416" y="13843"/>
                  </a:lnTo>
                  <a:lnTo>
                    <a:pt x="5600" y="60198"/>
                  </a:lnTo>
                  <a:lnTo>
                    <a:pt x="1333" y="84582"/>
                  </a:lnTo>
                  <a:lnTo>
                    <a:pt x="0" y="92583"/>
                  </a:lnTo>
                  <a:lnTo>
                    <a:pt x="0" y="95250"/>
                  </a:lnTo>
                  <a:lnTo>
                    <a:pt x="95313" y="9525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91"/>
            <p:cNvSpPr/>
            <p:nvPr/>
          </p:nvSpPr>
          <p:spPr>
            <a:xfrm>
              <a:off x="7520" y="3228"/>
              <a:ext cx="1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3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92"/>
            <p:cNvSpPr/>
            <p:nvPr/>
          </p:nvSpPr>
          <p:spPr>
            <a:xfrm>
              <a:off x="7805" y="3228"/>
              <a:ext cx="1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3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95"/>
            <p:cNvSpPr/>
            <p:nvPr/>
          </p:nvSpPr>
          <p:spPr>
            <a:xfrm>
              <a:off x="6238" y="4503"/>
              <a:ext cx="465" cy="225"/>
            </a:xfrm>
            <a:custGeom>
              <a:avLst/>
              <a:gdLst/>
              <a:ahLst/>
              <a:cxnLst/>
              <a:rect l="l" t="t" r="r" b="b"/>
              <a:pathLst>
                <a:path w="295275" h="142875">
                  <a:moveTo>
                    <a:pt x="0" y="142875"/>
                  </a:moveTo>
                  <a:lnTo>
                    <a:pt x="295275" y="142875"/>
                  </a:lnTo>
                  <a:lnTo>
                    <a:pt x="2952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96"/>
            <p:cNvSpPr/>
            <p:nvPr/>
          </p:nvSpPr>
          <p:spPr>
            <a:xfrm>
              <a:off x="6703" y="4428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97"/>
            <p:cNvSpPr/>
            <p:nvPr/>
          </p:nvSpPr>
          <p:spPr>
            <a:xfrm>
              <a:off x="6237" y="4428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342900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295275" y="47625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98"/>
            <p:cNvSpPr/>
            <p:nvPr/>
          </p:nvSpPr>
          <p:spPr>
            <a:xfrm>
              <a:off x="6237" y="4428"/>
              <a:ext cx="540" cy="300"/>
            </a:xfrm>
            <a:custGeom>
              <a:avLst/>
              <a:gdLst/>
              <a:ahLst/>
              <a:cxnLst/>
              <a:rect l="l" t="t" r="r" b="b"/>
              <a:pathLst>
                <a:path w="342900" h="190500">
                  <a:moveTo>
                    <a:pt x="0" y="47625"/>
                  </a:moveTo>
                  <a:lnTo>
                    <a:pt x="47625" y="0"/>
                  </a:lnTo>
                  <a:lnTo>
                    <a:pt x="342900" y="0"/>
                  </a:lnTo>
                  <a:lnTo>
                    <a:pt x="342900" y="142875"/>
                  </a:lnTo>
                  <a:lnTo>
                    <a:pt x="295275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99"/>
            <p:cNvSpPr/>
            <p:nvPr/>
          </p:nvSpPr>
          <p:spPr>
            <a:xfrm>
              <a:off x="6237" y="4428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0" y="47625"/>
                  </a:moveTo>
                  <a:lnTo>
                    <a:pt x="295275" y="47625"/>
                  </a:lnTo>
                  <a:lnTo>
                    <a:pt x="34290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300"/>
            <p:cNvSpPr/>
            <p:nvPr/>
          </p:nvSpPr>
          <p:spPr>
            <a:xfrm>
              <a:off x="6702" y="4503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301"/>
            <p:cNvSpPr/>
            <p:nvPr/>
          </p:nvSpPr>
          <p:spPr>
            <a:xfrm>
              <a:off x="6687" y="4503"/>
              <a:ext cx="480" cy="225"/>
            </a:xfrm>
            <a:custGeom>
              <a:avLst/>
              <a:gdLst/>
              <a:ahLst/>
              <a:cxnLst/>
              <a:rect l="l" t="t" r="r" b="b"/>
              <a:pathLst>
                <a:path w="304800" h="142875">
                  <a:moveTo>
                    <a:pt x="0" y="142875"/>
                  </a:moveTo>
                  <a:lnTo>
                    <a:pt x="304800" y="142875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302"/>
            <p:cNvSpPr/>
            <p:nvPr/>
          </p:nvSpPr>
          <p:spPr>
            <a:xfrm>
              <a:off x="7168" y="4428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303"/>
            <p:cNvSpPr/>
            <p:nvPr/>
          </p:nvSpPr>
          <p:spPr>
            <a:xfrm>
              <a:off x="6688" y="4428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352425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304800" y="476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304"/>
            <p:cNvSpPr/>
            <p:nvPr/>
          </p:nvSpPr>
          <p:spPr>
            <a:xfrm>
              <a:off x="6688" y="4428"/>
              <a:ext cx="555" cy="300"/>
            </a:xfrm>
            <a:custGeom>
              <a:avLst/>
              <a:gdLst/>
              <a:ahLst/>
              <a:cxnLst/>
              <a:rect l="l" t="t" r="r" b="b"/>
              <a:pathLst>
                <a:path w="352425" h="190500">
                  <a:moveTo>
                    <a:pt x="0" y="47625"/>
                  </a:moveTo>
                  <a:lnTo>
                    <a:pt x="47625" y="0"/>
                  </a:lnTo>
                  <a:lnTo>
                    <a:pt x="352425" y="0"/>
                  </a:lnTo>
                  <a:lnTo>
                    <a:pt x="352425" y="142875"/>
                  </a:lnTo>
                  <a:lnTo>
                    <a:pt x="304800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305"/>
            <p:cNvSpPr/>
            <p:nvPr/>
          </p:nvSpPr>
          <p:spPr>
            <a:xfrm>
              <a:off x="6688" y="4428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0" y="47625"/>
                  </a:moveTo>
                  <a:lnTo>
                    <a:pt x="304800" y="47625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306"/>
            <p:cNvSpPr/>
            <p:nvPr/>
          </p:nvSpPr>
          <p:spPr>
            <a:xfrm>
              <a:off x="7167" y="4503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307"/>
            <p:cNvSpPr/>
            <p:nvPr/>
          </p:nvSpPr>
          <p:spPr>
            <a:xfrm>
              <a:off x="6223" y="4278"/>
              <a:ext cx="435" cy="225"/>
            </a:xfrm>
            <a:custGeom>
              <a:avLst/>
              <a:gdLst/>
              <a:ahLst/>
              <a:cxnLst/>
              <a:rect l="l" t="t" r="r" b="b"/>
              <a:pathLst>
                <a:path w="276225" h="142875">
                  <a:moveTo>
                    <a:pt x="0" y="142875"/>
                  </a:moveTo>
                  <a:lnTo>
                    <a:pt x="276225" y="142875"/>
                  </a:lnTo>
                  <a:lnTo>
                    <a:pt x="27622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308"/>
            <p:cNvSpPr/>
            <p:nvPr/>
          </p:nvSpPr>
          <p:spPr>
            <a:xfrm>
              <a:off x="6688" y="4203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309"/>
            <p:cNvSpPr/>
            <p:nvPr/>
          </p:nvSpPr>
          <p:spPr>
            <a:xfrm>
              <a:off x="6222" y="4203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342900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295275" y="47625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310"/>
            <p:cNvSpPr/>
            <p:nvPr/>
          </p:nvSpPr>
          <p:spPr>
            <a:xfrm>
              <a:off x="6222" y="4203"/>
              <a:ext cx="540" cy="300"/>
            </a:xfrm>
            <a:custGeom>
              <a:avLst/>
              <a:gdLst/>
              <a:ahLst/>
              <a:cxnLst/>
              <a:rect l="l" t="t" r="r" b="b"/>
              <a:pathLst>
                <a:path w="342900" h="190500">
                  <a:moveTo>
                    <a:pt x="0" y="47625"/>
                  </a:moveTo>
                  <a:lnTo>
                    <a:pt x="47625" y="0"/>
                  </a:lnTo>
                  <a:lnTo>
                    <a:pt x="342900" y="0"/>
                  </a:lnTo>
                  <a:lnTo>
                    <a:pt x="342900" y="142875"/>
                  </a:lnTo>
                  <a:lnTo>
                    <a:pt x="295275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311"/>
            <p:cNvSpPr/>
            <p:nvPr/>
          </p:nvSpPr>
          <p:spPr>
            <a:xfrm>
              <a:off x="6222" y="4203"/>
              <a:ext cx="540" cy="75"/>
            </a:xfrm>
            <a:custGeom>
              <a:avLst/>
              <a:gdLst/>
              <a:ahLst/>
              <a:cxnLst/>
              <a:rect l="l" t="t" r="r" b="b"/>
              <a:pathLst>
                <a:path w="342900" h="47625">
                  <a:moveTo>
                    <a:pt x="0" y="47625"/>
                  </a:moveTo>
                  <a:lnTo>
                    <a:pt x="295275" y="47625"/>
                  </a:lnTo>
                  <a:lnTo>
                    <a:pt x="342900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312"/>
            <p:cNvSpPr/>
            <p:nvPr/>
          </p:nvSpPr>
          <p:spPr>
            <a:xfrm>
              <a:off x="6658" y="4266"/>
              <a:ext cx="477" cy="237"/>
            </a:xfrm>
            <a:custGeom>
              <a:avLst/>
              <a:gdLst/>
              <a:ahLst/>
              <a:cxnLst/>
              <a:rect l="l" t="t" r="r" b="b"/>
              <a:pathLst>
                <a:path w="302894" h="150495">
                  <a:moveTo>
                    <a:pt x="0" y="150012"/>
                  </a:moveTo>
                  <a:lnTo>
                    <a:pt x="302412" y="150012"/>
                  </a:lnTo>
                  <a:lnTo>
                    <a:pt x="302412" y="0"/>
                  </a:lnTo>
                  <a:lnTo>
                    <a:pt x="0" y="0"/>
                  </a:lnTo>
                  <a:lnTo>
                    <a:pt x="0" y="150012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313"/>
            <p:cNvSpPr/>
            <p:nvPr/>
          </p:nvSpPr>
          <p:spPr>
            <a:xfrm>
              <a:off x="7134" y="4188"/>
              <a:ext cx="79" cy="315"/>
            </a:xfrm>
            <a:custGeom>
              <a:avLst/>
              <a:gdLst/>
              <a:ahLst/>
              <a:cxnLst/>
              <a:rect l="l" t="t" r="r" b="b"/>
              <a:pathLst>
                <a:path w="50165" h="200025">
                  <a:moveTo>
                    <a:pt x="49999" y="0"/>
                  </a:moveTo>
                  <a:lnTo>
                    <a:pt x="0" y="49911"/>
                  </a:lnTo>
                  <a:lnTo>
                    <a:pt x="0" y="200025"/>
                  </a:lnTo>
                  <a:lnTo>
                    <a:pt x="49999" y="149987"/>
                  </a:lnTo>
                  <a:lnTo>
                    <a:pt x="49999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314"/>
            <p:cNvSpPr/>
            <p:nvPr/>
          </p:nvSpPr>
          <p:spPr>
            <a:xfrm>
              <a:off x="6658" y="4188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352425" y="0"/>
                  </a:moveTo>
                  <a:lnTo>
                    <a:pt x="50012" y="0"/>
                  </a:lnTo>
                  <a:lnTo>
                    <a:pt x="0" y="49911"/>
                  </a:lnTo>
                  <a:lnTo>
                    <a:pt x="302425" y="49911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315"/>
            <p:cNvSpPr/>
            <p:nvPr/>
          </p:nvSpPr>
          <p:spPr>
            <a:xfrm>
              <a:off x="6658" y="4207"/>
              <a:ext cx="555" cy="315"/>
            </a:xfrm>
            <a:custGeom>
              <a:avLst/>
              <a:gdLst/>
              <a:ahLst/>
              <a:cxnLst/>
              <a:rect l="l" t="t" r="r" b="b"/>
              <a:pathLst>
                <a:path w="352425" h="200025">
                  <a:moveTo>
                    <a:pt x="0" y="49911"/>
                  </a:moveTo>
                  <a:lnTo>
                    <a:pt x="50012" y="0"/>
                  </a:lnTo>
                  <a:lnTo>
                    <a:pt x="352425" y="0"/>
                  </a:lnTo>
                  <a:lnTo>
                    <a:pt x="352425" y="149987"/>
                  </a:lnTo>
                  <a:lnTo>
                    <a:pt x="302425" y="200025"/>
                  </a:lnTo>
                  <a:lnTo>
                    <a:pt x="0" y="200025"/>
                  </a:lnTo>
                  <a:lnTo>
                    <a:pt x="0" y="49911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316"/>
            <p:cNvSpPr/>
            <p:nvPr/>
          </p:nvSpPr>
          <p:spPr>
            <a:xfrm>
              <a:off x="6658" y="4188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0" y="49911"/>
                  </a:moveTo>
                  <a:lnTo>
                    <a:pt x="302425" y="49911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317"/>
            <p:cNvSpPr/>
            <p:nvPr/>
          </p:nvSpPr>
          <p:spPr>
            <a:xfrm>
              <a:off x="7134" y="4266"/>
              <a:ext cx="0" cy="237"/>
            </a:xfrm>
            <a:custGeom>
              <a:avLst/>
              <a:gdLst/>
              <a:ahLst/>
              <a:cxnLst/>
              <a:rect l="l" t="t" r="r" b="b"/>
              <a:pathLst>
                <a:path h="150495">
                  <a:moveTo>
                    <a:pt x="0" y="0"/>
                  </a:moveTo>
                  <a:lnTo>
                    <a:pt x="0" y="150113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318"/>
            <p:cNvSpPr/>
            <p:nvPr/>
          </p:nvSpPr>
          <p:spPr>
            <a:xfrm>
              <a:off x="6043" y="4071"/>
              <a:ext cx="477" cy="237"/>
            </a:xfrm>
            <a:custGeom>
              <a:avLst/>
              <a:gdLst/>
              <a:ahLst/>
              <a:cxnLst/>
              <a:rect l="l" t="t" r="r" b="b"/>
              <a:pathLst>
                <a:path w="302895" h="150494">
                  <a:moveTo>
                    <a:pt x="0" y="150012"/>
                  </a:moveTo>
                  <a:lnTo>
                    <a:pt x="302412" y="150012"/>
                  </a:lnTo>
                  <a:lnTo>
                    <a:pt x="302412" y="0"/>
                  </a:lnTo>
                  <a:lnTo>
                    <a:pt x="0" y="0"/>
                  </a:lnTo>
                  <a:lnTo>
                    <a:pt x="0" y="150012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319"/>
            <p:cNvSpPr/>
            <p:nvPr/>
          </p:nvSpPr>
          <p:spPr>
            <a:xfrm>
              <a:off x="6519" y="3993"/>
              <a:ext cx="79" cy="315"/>
            </a:xfrm>
            <a:custGeom>
              <a:avLst/>
              <a:gdLst/>
              <a:ahLst/>
              <a:cxnLst/>
              <a:rect l="l" t="t" r="r" b="b"/>
              <a:pathLst>
                <a:path w="50165" h="200025">
                  <a:moveTo>
                    <a:pt x="49999" y="0"/>
                  </a:moveTo>
                  <a:lnTo>
                    <a:pt x="0" y="49911"/>
                  </a:lnTo>
                  <a:lnTo>
                    <a:pt x="0" y="200025"/>
                  </a:lnTo>
                  <a:lnTo>
                    <a:pt x="49999" y="149987"/>
                  </a:lnTo>
                  <a:lnTo>
                    <a:pt x="49999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320"/>
            <p:cNvSpPr/>
            <p:nvPr/>
          </p:nvSpPr>
          <p:spPr>
            <a:xfrm>
              <a:off x="6043" y="3993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352425" y="0"/>
                  </a:moveTo>
                  <a:lnTo>
                    <a:pt x="50012" y="0"/>
                  </a:lnTo>
                  <a:lnTo>
                    <a:pt x="0" y="49911"/>
                  </a:lnTo>
                  <a:lnTo>
                    <a:pt x="302425" y="49911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D5FF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321"/>
            <p:cNvSpPr/>
            <p:nvPr/>
          </p:nvSpPr>
          <p:spPr>
            <a:xfrm>
              <a:off x="6043" y="3993"/>
              <a:ext cx="555" cy="315"/>
            </a:xfrm>
            <a:custGeom>
              <a:avLst/>
              <a:gdLst/>
              <a:ahLst/>
              <a:cxnLst/>
              <a:rect l="l" t="t" r="r" b="b"/>
              <a:pathLst>
                <a:path w="352425" h="200025">
                  <a:moveTo>
                    <a:pt x="0" y="49911"/>
                  </a:moveTo>
                  <a:lnTo>
                    <a:pt x="50012" y="0"/>
                  </a:lnTo>
                  <a:lnTo>
                    <a:pt x="352425" y="0"/>
                  </a:lnTo>
                  <a:lnTo>
                    <a:pt x="352425" y="149987"/>
                  </a:lnTo>
                  <a:lnTo>
                    <a:pt x="302425" y="200025"/>
                  </a:lnTo>
                  <a:lnTo>
                    <a:pt x="0" y="200025"/>
                  </a:lnTo>
                  <a:lnTo>
                    <a:pt x="0" y="49911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322"/>
            <p:cNvSpPr/>
            <p:nvPr/>
          </p:nvSpPr>
          <p:spPr>
            <a:xfrm>
              <a:off x="6043" y="3993"/>
              <a:ext cx="555" cy="79"/>
            </a:xfrm>
            <a:custGeom>
              <a:avLst/>
              <a:gdLst/>
              <a:ahLst/>
              <a:cxnLst/>
              <a:rect l="l" t="t" r="r" b="b"/>
              <a:pathLst>
                <a:path w="352425" h="50164">
                  <a:moveTo>
                    <a:pt x="0" y="49911"/>
                  </a:moveTo>
                  <a:lnTo>
                    <a:pt x="302425" y="49911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323"/>
            <p:cNvSpPr/>
            <p:nvPr/>
          </p:nvSpPr>
          <p:spPr>
            <a:xfrm>
              <a:off x="6519" y="4071"/>
              <a:ext cx="0" cy="237"/>
            </a:xfrm>
            <a:custGeom>
              <a:avLst/>
              <a:gdLst/>
              <a:ahLst/>
              <a:cxnLst/>
              <a:rect l="l" t="t" r="r" b="b"/>
              <a:pathLst>
                <a:path h="150494">
                  <a:moveTo>
                    <a:pt x="0" y="0"/>
                  </a:moveTo>
                  <a:lnTo>
                    <a:pt x="0" y="150113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24"/>
            <p:cNvSpPr/>
            <p:nvPr/>
          </p:nvSpPr>
          <p:spPr>
            <a:xfrm>
              <a:off x="6732" y="4008"/>
              <a:ext cx="480" cy="225"/>
            </a:xfrm>
            <a:custGeom>
              <a:avLst/>
              <a:gdLst/>
              <a:ahLst/>
              <a:cxnLst/>
              <a:rect l="l" t="t" r="r" b="b"/>
              <a:pathLst>
                <a:path w="304800" h="142875">
                  <a:moveTo>
                    <a:pt x="0" y="142875"/>
                  </a:moveTo>
                  <a:lnTo>
                    <a:pt x="304800" y="142875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25"/>
            <p:cNvSpPr/>
            <p:nvPr/>
          </p:nvSpPr>
          <p:spPr>
            <a:xfrm>
              <a:off x="7213" y="3933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26"/>
            <p:cNvSpPr/>
            <p:nvPr/>
          </p:nvSpPr>
          <p:spPr>
            <a:xfrm>
              <a:off x="6733" y="393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352425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304800" y="476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27"/>
            <p:cNvSpPr/>
            <p:nvPr/>
          </p:nvSpPr>
          <p:spPr>
            <a:xfrm>
              <a:off x="6733" y="3933"/>
              <a:ext cx="555" cy="300"/>
            </a:xfrm>
            <a:custGeom>
              <a:avLst/>
              <a:gdLst/>
              <a:ahLst/>
              <a:cxnLst/>
              <a:rect l="l" t="t" r="r" b="b"/>
              <a:pathLst>
                <a:path w="352425" h="190500">
                  <a:moveTo>
                    <a:pt x="0" y="47625"/>
                  </a:moveTo>
                  <a:lnTo>
                    <a:pt x="47625" y="0"/>
                  </a:lnTo>
                  <a:lnTo>
                    <a:pt x="352425" y="0"/>
                  </a:lnTo>
                  <a:lnTo>
                    <a:pt x="352425" y="142875"/>
                  </a:lnTo>
                  <a:lnTo>
                    <a:pt x="304800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28"/>
            <p:cNvSpPr/>
            <p:nvPr/>
          </p:nvSpPr>
          <p:spPr>
            <a:xfrm>
              <a:off x="6733" y="393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0" y="47625"/>
                  </a:moveTo>
                  <a:lnTo>
                    <a:pt x="304800" y="47625"/>
                  </a:lnTo>
                  <a:lnTo>
                    <a:pt x="352425" y="0"/>
                  </a:lnTo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29"/>
            <p:cNvSpPr/>
            <p:nvPr/>
          </p:nvSpPr>
          <p:spPr>
            <a:xfrm>
              <a:off x="7212" y="4008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30"/>
            <p:cNvSpPr/>
            <p:nvPr/>
          </p:nvSpPr>
          <p:spPr>
            <a:xfrm>
              <a:off x="6327" y="3768"/>
              <a:ext cx="480" cy="225"/>
            </a:xfrm>
            <a:custGeom>
              <a:avLst/>
              <a:gdLst/>
              <a:ahLst/>
              <a:cxnLst/>
              <a:rect l="l" t="t" r="r" b="b"/>
              <a:pathLst>
                <a:path w="304800" h="142875">
                  <a:moveTo>
                    <a:pt x="0" y="142875"/>
                  </a:moveTo>
                  <a:lnTo>
                    <a:pt x="304800" y="142875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31"/>
            <p:cNvSpPr/>
            <p:nvPr/>
          </p:nvSpPr>
          <p:spPr>
            <a:xfrm>
              <a:off x="6808" y="3693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47625" h="190500">
                  <a:moveTo>
                    <a:pt x="47625" y="0"/>
                  </a:moveTo>
                  <a:lnTo>
                    <a:pt x="0" y="47625"/>
                  </a:lnTo>
                  <a:lnTo>
                    <a:pt x="0" y="190500"/>
                  </a:lnTo>
                  <a:lnTo>
                    <a:pt x="47625" y="14287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A3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32"/>
            <p:cNvSpPr/>
            <p:nvPr/>
          </p:nvSpPr>
          <p:spPr>
            <a:xfrm>
              <a:off x="6328" y="369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352425" y="0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304800" y="476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33"/>
            <p:cNvSpPr/>
            <p:nvPr/>
          </p:nvSpPr>
          <p:spPr>
            <a:xfrm>
              <a:off x="6328" y="3693"/>
              <a:ext cx="555" cy="300"/>
            </a:xfrm>
            <a:custGeom>
              <a:avLst/>
              <a:gdLst/>
              <a:ahLst/>
              <a:cxnLst/>
              <a:rect l="l" t="t" r="r" b="b"/>
              <a:pathLst>
                <a:path w="352425" h="190500">
                  <a:moveTo>
                    <a:pt x="0" y="47625"/>
                  </a:moveTo>
                  <a:lnTo>
                    <a:pt x="47625" y="0"/>
                  </a:lnTo>
                  <a:lnTo>
                    <a:pt x="352425" y="0"/>
                  </a:lnTo>
                  <a:lnTo>
                    <a:pt x="352425" y="142875"/>
                  </a:lnTo>
                  <a:lnTo>
                    <a:pt x="304800" y="190500"/>
                  </a:lnTo>
                  <a:lnTo>
                    <a:pt x="0" y="1905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1"/>
            </a:solidFill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34"/>
            <p:cNvSpPr/>
            <p:nvPr/>
          </p:nvSpPr>
          <p:spPr>
            <a:xfrm>
              <a:off x="6328" y="3693"/>
              <a:ext cx="555" cy="75"/>
            </a:xfrm>
            <a:custGeom>
              <a:avLst/>
              <a:gdLst/>
              <a:ahLst/>
              <a:cxnLst/>
              <a:rect l="l" t="t" r="r" b="b"/>
              <a:pathLst>
                <a:path w="352425" h="47625">
                  <a:moveTo>
                    <a:pt x="0" y="47625"/>
                  </a:moveTo>
                  <a:lnTo>
                    <a:pt x="304800" y="47625"/>
                  </a:lnTo>
                  <a:lnTo>
                    <a:pt x="352425" y="0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35"/>
            <p:cNvSpPr/>
            <p:nvPr/>
          </p:nvSpPr>
          <p:spPr>
            <a:xfrm>
              <a:off x="6807" y="3768"/>
              <a:ext cx="0" cy="22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9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0421228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14650" y="2862753"/>
            <a:ext cx="515006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 smtClean="0">
                <a:solidFill>
                  <a:srgbClr val="4E5A62"/>
                </a:solidFill>
                <a:latin typeface="+mj-ea"/>
                <a:ea typeface="+mj-ea"/>
              </a:rPr>
              <a:t>风险辨识和等级划分</a:t>
            </a:r>
            <a:endParaRPr lang="en-US" altLang="zh-CN" sz="4000" dirty="0" smtClean="0">
              <a:solidFill>
                <a:srgbClr val="4E5A62"/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21876" y="3016642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02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68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3" name="PA_标题 7"/>
          <p:cNvSpPr>
            <a:spLocks noGrp="1"/>
          </p:cNvSpPr>
          <p:nvPr/>
        </p:nvSpPr>
        <p:spPr>
          <a:xfrm>
            <a:off x="554182" y="205346"/>
            <a:ext cx="7698727" cy="576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>
              <a:solidFill>
                <a:srgbClr val="0070C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89362" y="1507455"/>
            <a:ext cx="9559778" cy="4639794"/>
            <a:chOff x="1241653" y="1380005"/>
            <a:chExt cx="9559778" cy="4639794"/>
          </a:xfrm>
        </p:grpSpPr>
        <p:sp>
          <p:nvSpPr>
            <p:cNvPr id="5" name="Oval 19"/>
            <p:cNvSpPr>
              <a:spLocks noChangeArrowheads="1"/>
            </p:cNvSpPr>
            <p:nvPr/>
          </p:nvSpPr>
          <p:spPr bwMode="auto">
            <a:xfrm>
              <a:off x="1365435" y="1380005"/>
              <a:ext cx="836190" cy="839794"/>
            </a:xfrm>
            <a:prstGeom prst="ellipse">
              <a:avLst/>
            </a:prstGeom>
            <a:solidFill>
              <a:srgbClr val="0162A7"/>
            </a:solidFill>
            <a:ln w="9525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lIns="67099" tIns="33549" rIns="67099" bIns="33549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风险点划分</a:t>
              </a:r>
            </a:p>
          </p:txBody>
        </p:sp>
        <p:sp>
          <p:nvSpPr>
            <p:cNvPr id="6" name="Oval 19"/>
            <p:cNvSpPr>
              <a:spLocks noChangeArrowheads="1"/>
            </p:cNvSpPr>
            <p:nvPr/>
          </p:nvSpPr>
          <p:spPr bwMode="auto">
            <a:xfrm>
              <a:off x="3578432" y="1380005"/>
              <a:ext cx="836191" cy="839795"/>
            </a:xfrm>
            <a:prstGeom prst="ellipse">
              <a:avLst/>
            </a:prstGeom>
            <a:solidFill>
              <a:srgbClr val="0162A7"/>
            </a:solidFill>
            <a:ln w="9525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lIns="67099" tIns="33549" rIns="67099" bIns="33549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危险源辨识</a:t>
              </a:r>
            </a:p>
          </p:txBody>
        </p:sp>
        <p:sp>
          <p:nvSpPr>
            <p:cNvPr id="7" name="Oval 19"/>
            <p:cNvSpPr>
              <a:spLocks noChangeArrowheads="1"/>
            </p:cNvSpPr>
            <p:nvPr/>
          </p:nvSpPr>
          <p:spPr bwMode="auto">
            <a:xfrm>
              <a:off x="7733684" y="1380005"/>
              <a:ext cx="836191" cy="839797"/>
            </a:xfrm>
            <a:prstGeom prst="ellipse">
              <a:avLst/>
            </a:prstGeom>
            <a:solidFill>
              <a:srgbClr val="0162A7"/>
            </a:solidFill>
            <a:ln w="9525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lIns="67099" tIns="33549" rIns="67099" bIns="33549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危险源风险分级</a:t>
              </a:r>
            </a:p>
          </p:txBody>
        </p:sp>
        <p:sp>
          <p:nvSpPr>
            <p:cNvPr id="8" name="Oval 19"/>
            <p:cNvSpPr>
              <a:spLocks noChangeArrowheads="1"/>
            </p:cNvSpPr>
            <p:nvPr/>
          </p:nvSpPr>
          <p:spPr bwMode="auto">
            <a:xfrm>
              <a:off x="9786427" y="1380005"/>
              <a:ext cx="836191" cy="839797"/>
            </a:xfrm>
            <a:prstGeom prst="ellipse">
              <a:avLst/>
            </a:prstGeom>
            <a:solidFill>
              <a:srgbClr val="0162A7"/>
            </a:solidFill>
            <a:ln w="9525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lIns="67099" tIns="33549" rIns="67099" bIns="33549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风险点风险分级</a:t>
              </a:r>
            </a:p>
          </p:txBody>
        </p:sp>
        <p:cxnSp>
          <p:nvCxnSpPr>
            <p:cNvPr id="9" name="直接箭头连接符 8"/>
            <p:cNvCxnSpPr>
              <a:stCxn id="5" idx="6"/>
              <a:endCxn id="6" idx="2"/>
            </p:cNvCxnSpPr>
            <p:nvPr/>
          </p:nvCxnSpPr>
          <p:spPr>
            <a:xfrm>
              <a:off x="2201625" y="1799902"/>
              <a:ext cx="1376807" cy="1"/>
            </a:xfrm>
            <a:prstGeom prst="straightConnector1">
              <a:avLst/>
            </a:prstGeom>
            <a:noFill/>
            <a:ln w="19050" cap="flat" cmpd="sng" algn="ctr">
              <a:solidFill>
                <a:srgbClr val="BC2823"/>
              </a:solidFill>
              <a:prstDash val="solid"/>
              <a:miter lim="800000"/>
              <a:headEnd type="none"/>
              <a:tailEnd type="triangle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cxnSp>
        <p:cxnSp>
          <p:nvCxnSpPr>
            <p:cNvPr id="10" name="直接箭头连接符 9"/>
            <p:cNvCxnSpPr>
              <a:stCxn id="6" idx="6"/>
              <a:endCxn id="16" idx="2"/>
            </p:cNvCxnSpPr>
            <p:nvPr/>
          </p:nvCxnSpPr>
          <p:spPr>
            <a:xfrm>
              <a:off x="4414623" y="1799903"/>
              <a:ext cx="1254277" cy="1"/>
            </a:xfrm>
            <a:prstGeom prst="straightConnector1">
              <a:avLst/>
            </a:prstGeom>
            <a:noFill/>
            <a:ln w="19050" cap="flat" cmpd="sng" algn="ctr">
              <a:solidFill>
                <a:srgbClr val="BC2823"/>
              </a:solidFill>
              <a:prstDash val="solid"/>
              <a:miter lim="800000"/>
              <a:headEnd type="none"/>
              <a:tailEnd type="triangle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cxnSp>
        <p:cxnSp>
          <p:nvCxnSpPr>
            <p:cNvPr id="11" name="直接箭头连接符 10"/>
            <p:cNvCxnSpPr>
              <a:stCxn id="7" idx="6"/>
              <a:endCxn id="8" idx="2"/>
            </p:cNvCxnSpPr>
            <p:nvPr/>
          </p:nvCxnSpPr>
          <p:spPr>
            <a:xfrm>
              <a:off x="8569875" y="1799904"/>
              <a:ext cx="1216552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BC2823"/>
              </a:solidFill>
              <a:prstDash val="solid"/>
              <a:miter lim="800000"/>
              <a:headEnd type="none"/>
              <a:tailEnd type="triangle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cxnSp>
        <p:sp>
          <p:nvSpPr>
            <p:cNvPr id="12" name="矩形: 圆角 1"/>
            <p:cNvSpPr/>
            <p:nvPr/>
          </p:nvSpPr>
          <p:spPr>
            <a:xfrm>
              <a:off x="1241653" y="4666932"/>
              <a:ext cx="1119723" cy="1243589"/>
            </a:xfrm>
            <a:prstGeom prst="roundRect">
              <a:avLst/>
            </a:prstGeom>
            <a:solidFill>
              <a:srgbClr val="0162A7"/>
            </a:solidFill>
            <a:ln w="12700" cap="flat" cmpd="sng" algn="ctr">
              <a:solidFill>
                <a:srgbClr val="0162A7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企业负责人、安全管理人员、相关技术、职能部门人员、一线相关人员</a:t>
              </a:r>
            </a:p>
          </p:txBody>
        </p:sp>
        <p:sp>
          <p:nvSpPr>
            <p:cNvPr id="13" name="矩形: 圆角 2"/>
            <p:cNvSpPr/>
            <p:nvPr/>
          </p:nvSpPr>
          <p:spPr>
            <a:xfrm>
              <a:off x="1273052" y="2738511"/>
              <a:ext cx="1055608" cy="1660743"/>
            </a:xfrm>
            <a:prstGeom prst="roundRect">
              <a:avLst/>
            </a:prstGeom>
            <a:ln w="6350">
              <a:solidFill>
                <a:sysClr val="windowText" lastClr="000000"/>
              </a:solidFill>
              <a:prstDash val="dash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162A7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划分原则</a:t>
              </a: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162A7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162A7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头脑风暴</a:t>
              </a: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大小适中</a:t>
              </a: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便于分类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功能独立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易于管理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范围清晰</a:t>
              </a:r>
            </a:p>
          </p:txBody>
        </p:sp>
        <p:sp>
          <p:nvSpPr>
            <p:cNvPr id="14" name="矩形: 圆角 28"/>
            <p:cNvSpPr/>
            <p:nvPr/>
          </p:nvSpPr>
          <p:spPr>
            <a:xfrm>
              <a:off x="3525186" y="4666931"/>
              <a:ext cx="942681" cy="540995"/>
            </a:xfrm>
            <a:prstGeom prst="roundRect">
              <a:avLst/>
            </a:prstGeom>
            <a:solidFill>
              <a:srgbClr val="0162A7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全员</a:t>
              </a:r>
            </a:p>
          </p:txBody>
        </p:sp>
        <p:sp>
          <p:nvSpPr>
            <p:cNvPr id="15" name="矩形: 圆角 29"/>
            <p:cNvSpPr/>
            <p:nvPr/>
          </p:nvSpPr>
          <p:spPr>
            <a:xfrm>
              <a:off x="2717952" y="2697227"/>
              <a:ext cx="2423920" cy="1736646"/>
            </a:xfrm>
            <a:prstGeom prst="roundRect">
              <a:avLst/>
            </a:prstGeom>
            <a:ln w="6350">
              <a:solidFill>
                <a:sysClr val="windowText" lastClr="000000"/>
              </a:solidFill>
              <a:prstDash val="dash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162A7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辨识原则及方法</a:t>
              </a: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162A7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162A7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发动全员从所有风险点按穷尽原则、考虑人、物、环境、管理因素及危险源的三要素、涵盖所有能否造成人身伤害或财产损失等为标准，辨识出尽可能多的危险源。</a:t>
              </a: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668900" y="1380005"/>
              <a:ext cx="836191" cy="839797"/>
            </a:xfrm>
            <a:prstGeom prst="ellipse">
              <a:avLst/>
            </a:prstGeom>
            <a:solidFill>
              <a:srgbClr val="0162A7"/>
            </a:solidFill>
            <a:ln w="9525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lIns="67099" tIns="33549" rIns="67099" bIns="33549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危险源风险评价</a:t>
              </a:r>
            </a:p>
          </p:txBody>
        </p:sp>
        <p:cxnSp>
          <p:nvCxnSpPr>
            <p:cNvPr id="17" name="直接箭头连接符 16"/>
            <p:cNvCxnSpPr>
              <a:stCxn id="16" idx="6"/>
              <a:endCxn id="7" idx="2"/>
            </p:cNvCxnSpPr>
            <p:nvPr/>
          </p:nvCxnSpPr>
          <p:spPr>
            <a:xfrm>
              <a:off x="6505091" y="1799904"/>
              <a:ext cx="1228593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BC2823"/>
              </a:solidFill>
              <a:prstDash val="solid"/>
              <a:miter lim="800000"/>
              <a:headEnd type="none"/>
              <a:tailEnd type="triangle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cxnSp>
        <p:sp>
          <p:nvSpPr>
            <p:cNvPr id="18" name="矩形: 圆角 36"/>
            <p:cNvSpPr/>
            <p:nvPr/>
          </p:nvSpPr>
          <p:spPr>
            <a:xfrm>
              <a:off x="5500733" y="4666931"/>
              <a:ext cx="1111822" cy="631948"/>
            </a:xfrm>
            <a:prstGeom prst="roundRect">
              <a:avLst/>
            </a:prstGeom>
            <a:solidFill>
              <a:srgbClr val="0162A7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安全技术专家及相关技术部门人员</a:t>
              </a:r>
            </a:p>
          </p:txBody>
        </p:sp>
        <p:sp>
          <p:nvSpPr>
            <p:cNvPr id="19" name="矩形: 圆角 37"/>
            <p:cNvSpPr/>
            <p:nvPr/>
          </p:nvSpPr>
          <p:spPr>
            <a:xfrm>
              <a:off x="5560223" y="2749233"/>
              <a:ext cx="1111822" cy="1675924"/>
            </a:xfrm>
            <a:prstGeom prst="roundRect">
              <a:avLst/>
            </a:prstGeom>
            <a:ln w="6350">
              <a:solidFill>
                <a:sysClr val="windowText" lastClr="000000"/>
              </a:solidFill>
              <a:prstDash val="dash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162A7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评价方法</a:t>
              </a: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162A7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162A7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常用的评价方法：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JHA</a:t>
              </a: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、</a:t>
              </a:r>
              <a:r>
                <a:rPr kumimoji="0" lang="en-US" altLang="zh-CN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SCL</a:t>
              </a: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、</a:t>
              </a:r>
              <a:r>
                <a:rPr kumimoji="0" lang="en-US" altLang="zh-CN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LS</a:t>
              </a: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、</a:t>
              </a:r>
              <a:r>
                <a:rPr kumimoji="0" lang="en-US" altLang="zh-CN" sz="12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LECD</a:t>
              </a:r>
              <a:r>
                <a:rPr kumimoji="0" lang="zh-CN" altLang="en-US" sz="12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、</a:t>
              </a:r>
              <a:r>
                <a:rPr kumimoji="0" lang="en-US" altLang="zh-CN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MES</a:t>
              </a: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、</a:t>
              </a:r>
              <a:r>
                <a:rPr kumimoji="0" lang="en-US" altLang="zh-CN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HAZOP</a:t>
              </a: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。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401406" y="4422564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162A7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参与人员</a:t>
              </a:r>
              <a:endParaRPr kumimoji="0" lang="zh-CN" altLang="en-US" sz="12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614404" y="442256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162A7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参与人员</a:t>
              </a:r>
              <a:endParaRPr kumimoji="0" lang="zh-CN" altLang="en-US" sz="12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686885" y="4416279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162A7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参与人员</a:t>
              </a:r>
              <a:endParaRPr kumimoji="0" lang="zh-CN" altLang="en-US" sz="12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箭头: 下 14"/>
            <p:cNvSpPr/>
            <p:nvPr/>
          </p:nvSpPr>
          <p:spPr>
            <a:xfrm>
              <a:off x="1648093" y="2304406"/>
              <a:ext cx="306841" cy="360223"/>
            </a:xfrm>
            <a:prstGeom prst="downArrow">
              <a:avLst/>
            </a:prstGeom>
            <a:solidFill>
              <a:srgbClr val="BC2823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箭头: 下 55"/>
            <p:cNvSpPr/>
            <p:nvPr/>
          </p:nvSpPr>
          <p:spPr>
            <a:xfrm>
              <a:off x="3843105" y="2304406"/>
              <a:ext cx="306841" cy="360223"/>
            </a:xfrm>
            <a:prstGeom prst="downArrow">
              <a:avLst/>
            </a:prstGeom>
            <a:solidFill>
              <a:srgbClr val="BC2823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箭头: 下 56"/>
            <p:cNvSpPr/>
            <p:nvPr/>
          </p:nvSpPr>
          <p:spPr>
            <a:xfrm>
              <a:off x="5953206" y="2304406"/>
              <a:ext cx="306841" cy="360223"/>
            </a:xfrm>
            <a:prstGeom prst="downArrow">
              <a:avLst/>
            </a:prstGeom>
            <a:solidFill>
              <a:srgbClr val="BC2823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矩形: 圆角 57"/>
            <p:cNvSpPr/>
            <p:nvPr/>
          </p:nvSpPr>
          <p:spPr>
            <a:xfrm>
              <a:off x="3523152" y="5478804"/>
              <a:ext cx="942681" cy="540995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专业培训和指导</a:t>
              </a:r>
            </a:p>
          </p:txBody>
        </p:sp>
        <p:cxnSp>
          <p:nvCxnSpPr>
            <p:cNvPr id="27" name="直接连接符 26"/>
            <p:cNvCxnSpPr>
              <a:stCxn id="26" idx="0"/>
              <a:endCxn id="14" idx="2"/>
            </p:cNvCxnSpPr>
            <p:nvPr/>
          </p:nvCxnSpPr>
          <p:spPr>
            <a:xfrm flipV="1">
              <a:off x="3994493" y="5207926"/>
              <a:ext cx="2034" cy="270878"/>
            </a:xfrm>
            <a:prstGeom prst="line">
              <a:avLst/>
            </a:prstGeom>
            <a:noFill/>
            <a:ln w="6350" cap="flat" cmpd="sng" algn="ctr">
              <a:solidFill>
                <a:srgbClr val="0162A7"/>
              </a:solidFill>
              <a:prstDash val="solid"/>
              <a:miter lim="800000"/>
            </a:ln>
            <a:effectLst/>
          </p:spPr>
        </p:cxnSp>
        <p:sp>
          <p:nvSpPr>
            <p:cNvPr id="28" name="矩形: 圆角 66"/>
            <p:cNvSpPr/>
            <p:nvPr/>
          </p:nvSpPr>
          <p:spPr>
            <a:xfrm>
              <a:off x="7643441" y="2738511"/>
              <a:ext cx="1111822" cy="1675924"/>
            </a:xfrm>
            <a:prstGeom prst="roundRect">
              <a:avLst/>
            </a:prstGeom>
            <a:ln w="6350">
              <a:solidFill>
                <a:sysClr val="windowText" lastClr="000000"/>
              </a:solidFill>
              <a:prstDash val="dash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162A7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分级方法</a:t>
              </a: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162A7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162A7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根据风险评价方法，量化风险，划分为红、橙、黄、蓝四色风险等级。</a:t>
              </a:r>
            </a:p>
          </p:txBody>
        </p:sp>
        <p:sp>
          <p:nvSpPr>
            <p:cNvPr id="29" name="箭头: 下 67"/>
            <p:cNvSpPr/>
            <p:nvPr/>
          </p:nvSpPr>
          <p:spPr>
            <a:xfrm>
              <a:off x="7998358" y="2299045"/>
              <a:ext cx="306841" cy="360223"/>
            </a:xfrm>
            <a:prstGeom prst="downArrow">
              <a:avLst/>
            </a:prstGeom>
            <a:solidFill>
              <a:srgbClr val="BC2823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矩形: 圆角 70"/>
            <p:cNvSpPr/>
            <p:nvPr/>
          </p:nvSpPr>
          <p:spPr>
            <a:xfrm>
              <a:off x="7748671" y="4691175"/>
              <a:ext cx="942681" cy="524147"/>
            </a:xfrm>
            <a:prstGeom prst="roundRect">
              <a:avLst/>
            </a:prstGeom>
            <a:solidFill>
              <a:srgbClr val="0162A7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安全管理人员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847406" y="444052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162A7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参与人员</a:t>
              </a:r>
              <a:endParaRPr kumimoji="0" lang="zh-CN" altLang="en-US" sz="12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: 圆角 75"/>
            <p:cNvSpPr/>
            <p:nvPr/>
          </p:nvSpPr>
          <p:spPr>
            <a:xfrm>
              <a:off x="5619734" y="5478804"/>
              <a:ext cx="873819" cy="540995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聘请专家</a:t>
              </a:r>
            </a:p>
          </p:txBody>
        </p:sp>
        <p:cxnSp>
          <p:nvCxnSpPr>
            <p:cNvPr id="33" name="直接连接符 32"/>
            <p:cNvCxnSpPr>
              <a:stCxn id="32" idx="0"/>
              <a:endCxn id="18" idx="2"/>
            </p:cNvCxnSpPr>
            <p:nvPr/>
          </p:nvCxnSpPr>
          <p:spPr>
            <a:xfrm flipV="1">
              <a:off x="6056644" y="5298879"/>
              <a:ext cx="0" cy="179925"/>
            </a:xfrm>
            <a:prstGeom prst="line">
              <a:avLst/>
            </a:prstGeom>
            <a:noFill/>
            <a:ln w="6350" cap="flat" cmpd="sng" algn="ctr">
              <a:solidFill>
                <a:srgbClr val="0162A7"/>
              </a:solidFill>
              <a:prstDash val="solid"/>
              <a:miter lim="800000"/>
            </a:ln>
            <a:effectLst/>
          </p:spPr>
        </p:cxnSp>
        <p:sp>
          <p:nvSpPr>
            <p:cNvPr id="34" name="矩形: 圆角 93"/>
            <p:cNvSpPr/>
            <p:nvPr/>
          </p:nvSpPr>
          <p:spPr>
            <a:xfrm>
              <a:off x="9689609" y="2738511"/>
              <a:ext cx="1111822" cy="1675924"/>
            </a:xfrm>
            <a:prstGeom prst="roundRect">
              <a:avLst/>
            </a:prstGeom>
            <a:ln w="6350">
              <a:solidFill>
                <a:sysClr val="windowText" lastClr="000000"/>
              </a:solidFill>
              <a:prstDash val="dash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162A7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分级方法</a:t>
              </a: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162A7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200" b="1" i="0" u="none" strike="noStrike" kern="1200" cap="none" spc="0" normalizeH="0" baseline="0" noProof="1">
                <a:ln>
                  <a:noFill/>
                </a:ln>
                <a:solidFill>
                  <a:srgbClr val="0162A7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按风险点各危险源评价出的最高风险级别作为该风险点的级别。</a:t>
              </a:r>
            </a:p>
          </p:txBody>
        </p:sp>
        <p:sp>
          <p:nvSpPr>
            <p:cNvPr id="35" name="箭头: 下 94"/>
            <p:cNvSpPr/>
            <p:nvPr/>
          </p:nvSpPr>
          <p:spPr>
            <a:xfrm>
              <a:off x="10044526" y="2299045"/>
              <a:ext cx="306841" cy="360223"/>
            </a:xfrm>
            <a:prstGeom prst="downArrow">
              <a:avLst/>
            </a:prstGeom>
            <a:solidFill>
              <a:srgbClr val="BC2823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: 圆角 95"/>
            <p:cNvSpPr/>
            <p:nvPr/>
          </p:nvSpPr>
          <p:spPr>
            <a:xfrm>
              <a:off x="9794839" y="4691175"/>
              <a:ext cx="942681" cy="524147"/>
            </a:xfrm>
            <a:prstGeom prst="roundRect">
              <a:avLst/>
            </a:prstGeom>
            <a:solidFill>
              <a:srgbClr val="0162A7"/>
            </a:solidFill>
            <a:ln w="12700" cap="flat" cmpd="sng" algn="ctr">
              <a:solidFill>
                <a:srgbClr val="BC282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安全管理人员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9893574" y="444052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162A7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参与人员</a:t>
              </a:r>
              <a:endParaRPr kumimoji="0" lang="zh-CN" altLang="en-US" sz="1200" b="1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8" name="标题 5"/>
          <p:cNvSpPr>
            <a:spLocks noGrp="1"/>
          </p:cNvSpPr>
          <p:nvPr/>
        </p:nvSpPr>
        <p:spPr>
          <a:xfrm>
            <a:off x="281642" y="253707"/>
            <a:ext cx="9832176" cy="504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“双控”体系</a:t>
            </a:r>
            <a:r>
              <a:rPr lang="en-US" altLang="zh-CN" sz="2800" b="1" kern="0" dirty="0">
                <a:solidFill>
                  <a:srgbClr val="4E5A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——</a:t>
            </a: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风险分级流程</a:t>
            </a:r>
          </a:p>
        </p:txBody>
      </p:sp>
    </p:spTree>
    <p:extLst>
      <p:ext uri="{BB962C8B-B14F-4D97-AF65-F5344CB8AC3E}">
        <p14:creationId xmlns:p14="http://schemas.microsoft.com/office/powerpoint/2010/main" val="144762032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11</a:t>
            </a:fld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 bwMode="auto">
          <a:xfrm>
            <a:off x="3114675" y="6308725"/>
            <a:ext cx="144145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>
            <a:off x="2482851" y="5749925"/>
            <a:ext cx="143986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208214" y="1844676"/>
            <a:ext cx="7488237" cy="1439863"/>
          </a:xfrm>
          <a:prstGeom prst="rect">
            <a:avLst/>
          </a:prstGeom>
          <a:solidFill>
            <a:srgbClr val="629DD1"/>
          </a:solidFill>
          <a:ln>
            <a:solidFill>
              <a:srgbClr val="629DD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573893" y="261008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风险</a:t>
            </a: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点概念</a:t>
            </a:r>
            <a:endParaRPr lang="zh-CN" altLang="zh-CN" sz="2800" b="1" kern="0" dirty="0">
              <a:solidFill>
                <a:srgbClr val="4E5A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495551" y="2146300"/>
            <a:ext cx="691356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        </a:t>
            </a:r>
            <a:r>
              <a:rPr lang="zh-CN" altLang="zh-CN" dirty="0"/>
              <a:t>指伴随风险的部位、设施、场所和区域，以及在特定部位、设施、场所和区域实施的伴随风险的作业过程，或以上两者的组合。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2393951" y="1566864"/>
            <a:ext cx="1757363" cy="536575"/>
          </a:xfrm>
          <a:prstGeom prst="round2Diag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风险点概念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空心弧 8"/>
          <p:cNvSpPr/>
          <p:nvPr/>
        </p:nvSpPr>
        <p:spPr>
          <a:xfrm rot="5400000" flipV="1">
            <a:off x="3539332" y="3853657"/>
            <a:ext cx="2640012" cy="2365375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anchor="ctr"/>
          <a:lstStyle/>
          <a:p>
            <a:pPr algn="ctr" defTabSz="913765">
              <a:defRPr/>
            </a:pPr>
            <a:endParaRPr lang="zh-CN" altLang="en-US" sz="25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 bwMode="auto">
          <a:xfrm>
            <a:off x="3089276" y="3770313"/>
            <a:ext cx="143986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 bwMode="auto">
          <a:xfrm>
            <a:off x="2590801" y="4365625"/>
            <a:ext cx="133191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 bwMode="auto">
          <a:xfrm>
            <a:off x="2252663" y="5157788"/>
            <a:ext cx="144145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71"/>
          <p:cNvSpPr>
            <a:spLocks noChangeArrowheads="1"/>
          </p:cNvSpPr>
          <p:nvPr/>
        </p:nvSpPr>
        <p:spPr bwMode="auto">
          <a:xfrm>
            <a:off x="4295775" y="4057650"/>
            <a:ext cx="1868488" cy="189865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lIns="79005" tIns="39503" rIns="79005" bIns="39503" anchor="ctr"/>
          <a:lstStyle/>
          <a:p>
            <a:pPr algn="ctr" defTabSz="787400"/>
            <a:r>
              <a:rPr lang="zh-CN" altLang="en-US" sz="24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风险点</a:t>
            </a:r>
          </a:p>
        </p:txBody>
      </p:sp>
      <p:sp>
        <p:nvSpPr>
          <p:cNvPr id="14" name="椭圆 13"/>
          <p:cNvSpPr>
            <a:spLocks noChangeArrowheads="1"/>
          </p:cNvSpPr>
          <p:nvPr/>
        </p:nvSpPr>
        <p:spPr bwMode="auto">
          <a:xfrm>
            <a:off x="4375151" y="3629025"/>
            <a:ext cx="307975" cy="3127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 algn="ctr">
            <a:noFill/>
            <a:round/>
          </a:ln>
          <a:effectLst>
            <a:outerShdw dist="127001" dir="8100000" algn="tr" rotWithShape="0">
              <a:srgbClr val="000000">
                <a:alpha val="59998"/>
              </a:srgbClr>
            </a:outerShdw>
          </a:effectLst>
        </p:spPr>
        <p:txBody>
          <a:bodyPr lIns="78981" tIns="39491" rIns="78981" bIns="39491" anchor="ctr"/>
          <a:lstStyle/>
          <a:p>
            <a:pPr algn="ctr" defTabSz="788670">
              <a:defRPr/>
            </a:pPr>
            <a:r>
              <a:rPr lang="en-US" altLang="zh-CN" sz="1600" dirty="0">
                <a:solidFill>
                  <a:srgbClr val="FFFFFF"/>
                </a:solidFill>
                <a:ea typeface="宋体" panose="02010600030101010101" pitchFamily="2" charset="-122"/>
              </a:rPr>
              <a:t>1</a:t>
            </a:r>
            <a:endParaRPr lang="zh-CN" altLang="en-US" sz="160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>
            <a:spLocks noChangeArrowheads="1"/>
          </p:cNvSpPr>
          <p:nvPr/>
        </p:nvSpPr>
        <p:spPr bwMode="auto">
          <a:xfrm>
            <a:off x="3789363" y="4079876"/>
            <a:ext cx="309562" cy="3143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25400" algn="ctr">
            <a:noFill/>
            <a:round/>
          </a:ln>
          <a:effectLst>
            <a:outerShdw dist="127001" dir="8100000" algn="tr" rotWithShape="0">
              <a:srgbClr val="000000">
                <a:alpha val="59998"/>
              </a:srgbClr>
            </a:outerShdw>
          </a:effectLst>
        </p:spPr>
        <p:txBody>
          <a:bodyPr lIns="78981" tIns="39491" rIns="78981" bIns="39491" anchor="ctr"/>
          <a:lstStyle/>
          <a:p>
            <a:pPr algn="ctr" defTabSz="788670"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2</a:t>
            </a:r>
            <a:endParaRPr lang="zh-CN" altLang="en-US" sz="1600" dirty="0"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>
            <a:spLocks noChangeArrowheads="1"/>
          </p:cNvSpPr>
          <p:nvPr/>
        </p:nvSpPr>
        <p:spPr bwMode="auto">
          <a:xfrm>
            <a:off x="3524250" y="4841875"/>
            <a:ext cx="311150" cy="3127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 algn="ctr">
            <a:noFill/>
            <a:round/>
          </a:ln>
          <a:effectLst>
            <a:outerShdw dist="127001" dir="8100000" algn="tr" rotWithShape="0">
              <a:srgbClr val="000000">
                <a:alpha val="59998"/>
              </a:srgbClr>
            </a:outerShdw>
          </a:effectLst>
        </p:spPr>
        <p:txBody>
          <a:bodyPr lIns="78981" tIns="39491" rIns="78981" bIns="39491" anchor="ctr"/>
          <a:lstStyle/>
          <a:p>
            <a:pPr algn="ctr" defTabSz="788670">
              <a:defRPr/>
            </a:pPr>
            <a:r>
              <a:rPr lang="en-US" altLang="zh-CN" sz="1600" dirty="0">
                <a:solidFill>
                  <a:srgbClr val="FFFFFF"/>
                </a:solidFill>
                <a:ea typeface="宋体" panose="02010600030101010101" pitchFamily="2" charset="-122"/>
              </a:rPr>
              <a:t>3</a:t>
            </a:r>
            <a:endParaRPr lang="zh-CN" altLang="en-US" sz="1600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>
            <a:spLocks noChangeArrowheads="1"/>
          </p:cNvSpPr>
          <p:nvPr/>
        </p:nvSpPr>
        <p:spPr bwMode="auto">
          <a:xfrm>
            <a:off x="3768726" y="5592764"/>
            <a:ext cx="307975" cy="3143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25400" algn="ctr">
            <a:noFill/>
            <a:round/>
          </a:ln>
          <a:effectLst>
            <a:outerShdw dist="127001" dir="8100000" algn="tr" rotWithShape="0">
              <a:srgbClr val="000000">
                <a:alpha val="59998"/>
              </a:srgbClr>
            </a:outerShdw>
          </a:effectLst>
        </p:spPr>
        <p:txBody>
          <a:bodyPr lIns="78981" tIns="39491" rIns="78981" bIns="39491" anchor="ctr"/>
          <a:lstStyle/>
          <a:p>
            <a:pPr algn="ctr" defTabSz="788670">
              <a:defRPr/>
            </a:pPr>
            <a:r>
              <a:rPr lang="en-US" altLang="zh-CN" sz="1600" dirty="0">
                <a:ea typeface="宋体" panose="02010600030101010101" pitchFamily="2" charset="-122"/>
              </a:rPr>
              <a:t>4</a:t>
            </a:r>
            <a:endParaRPr lang="zh-CN" altLang="en-US" sz="1600" dirty="0"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>
            <a:spLocks noChangeArrowheads="1"/>
          </p:cNvSpPr>
          <p:nvPr/>
        </p:nvSpPr>
        <p:spPr bwMode="auto">
          <a:xfrm>
            <a:off x="4295775" y="6043614"/>
            <a:ext cx="311150" cy="3127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 algn="ctr">
            <a:noFill/>
            <a:round/>
          </a:ln>
          <a:effectLst>
            <a:outerShdw dist="127001" dir="8100000" algn="tr" rotWithShape="0">
              <a:srgbClr val="000000">
                <a:alpha val="59998"/>
              </a:srgbClr>
            </a:outerShdw>
          </a:effectLst>
        </p:spPr>
        <p:txBody>
          <a:bodyPr lIns="78981" tIns="39491" rIns="78981" bIns="39491" anchor="ctr"/>
          <a:lstStyle/>
          <a:p>
            <a:pPr algn="ctr" defTabSz="788670">
              <a:defRPr/>
            </a:pPr>
            <a:r>
              <a:rPr lang="en-US" altLang="zh-CN" sz="1600" dirty="0">
                <a:solidFill>
                  <a:srgbClr val="FFFFFF"/>
                </a:solidFill>
                <a:ea typeface="宋体" panose="02010600030101010101" pitchFamily="2" charset="-122"/>
              </a:rPr>
              <a:t>5</a:t>
            </a:r>
            <a:endParaRPr lang="zh-CN" altLang="en-US" sz="1600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43239" y="3429000"/>
            <a:ext cx="11080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b="1" dirty="0">
                <a:latin typeface="+mn-ea"/>
              </a:rPr>
              <a:t>大小适中</a:t>
            </a:r>
            <a:endParaRPr lang="zh-CN" altLang="en-US" b="1" dirty="0">
              <a:latin typeface="+mn-ea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495551" y="40671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zh-CN" b="1" dirty="0"/>
              <a:t>便于分类</a:t>
            </a:r>
            <a:endParaRPr lang="zh-CN" altLang="en-US" b="1" dirty="0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252664" y="47879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zh-CN" b="1" dirty="0"/>
              <a:t>功能独立</a:t>
            </a:r>
            <a:endParaRPr lang="zh-CN" altLang="en-US" b="1" dirty="0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2482851" y="54356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zh-CN" b="1" dirty="0"/>
              <a:t>易于管理</a:t>
            </a:r>
            <a:endParaRPr lang="zh-CN" altLang="en-US" b="1" dirty="0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2949576" y="6011864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zh-CN" b="1" dirty="0"/>
              <a:t>范围清晰</a:t>
            </a:r>
            <a:endParaRPr lang="zh-CN" altLang="en-US" b="1" dirty="0"/>
          </a:p>
        </p:txBody>
      </p:sp>
      <p:sp>
        <p:nvSpPr>
          <p:cNvPr id="24" name="矩形 23"/>
          <p:cNvSpPr/>
          <p:nvPr/>
        </p:nvSpPr>
        <p:spPr>
          <a:xfrm>
            <a:off x="7391401" y="4164014"/>
            <a:ext cx="1584325" cy="5238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/>
              <a:t>设备设施类</a:t>
            </a:r>
          </a:p>
        </p:txBody>
      </p:sp>
      <p:sp>
        <p:nvSpPr>
          <p:cNvPr id="25" name="矩形 24"/>
          <p:cNvSpPr/>
          <p:nvPr/>
        </p:nvSpPr>
        <p:spPr>
          <a:xfrm>
            <a:off x="7391401" y="5281614"/>
            <a:ext cx="1584325" cy="5238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/>
              <a:t>作业活动类</a:t>
            </a:r>
          </a:p>
        </p:txBody>
      </p:sp>
      <p:sp>
        <p:nvSpPr>
          <p:cNvPr id="26" name="矩形 25"/>
          <p:cNvSpPr/>
          <p:nvPr/>
        </p:nvSpPr>
        <p:spPr>
          <a:xfrm>
            <a:off x="6527801" y="4160839"/>
            <a:ext cx="792163" cy="5238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/>
              <a:t>静态</a:t>
            </a:r>
          </a:p>
        </p:txBody>
      </p:sp>
      <p:sp>
        <p:nvSpPr>
          <p:cNvPr id="27" name="矩形 26"/>
          <p:cNvSpPr/>
          <p:nvPr/>
        </p:nvSpPr>
        <p:spPr>
          <a:xfrm>
            <a:off x="6527801" y="5281614"/>
            <a:ext cx="792163" cy="5238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/>
              <a:t>动态</a:t>
            </a:r>
            <a:endParaRPr lang="en-US" altLang="zh-CN" dirty="0"/>
          </a:p>
        </p:txBody>
      </p:sp>
      <p:grpSp>
        <p:nvGrpSpPr>
          <p:cNvPr id="28" name="组合 27"/>
          <p:cNvGrpSpPr/>
          <p:nvPr/>
        </p:nvGrpSpPr>
        <p:grpSpPr bwMode="auto">
          <a:xfrm>
            <a:off x="6164264" y="4422776"/>
            <a:ext cx="363537" cy="1120775"/>
            <a:chOff x="4639937" y="4423133"/>
            <a:chExt cx="364111" cy="1120200"/>
          </a:xfrm>
        </p:grpSpPr>
        <p:cxnSp>
          <p:nvCxnSpPr>
            <p:cNvPr id="29" name="肘形连接符 28"/>
            <p:cNvCxnSpPr>
              <a:stCxn id="13" idx="6"/>
              <a:endCxn id="26" idx="1"/>
            </p:cNvCxnSpPr>
            <p:nvPr/>
          </p:nvCxnSpPr>
          <p:spPr>
            <a:xfrm flipV="1">
              <a:off x="4639937" y="4423133"/>
              <a:ext cx="364111" cy="58390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肘形连接符 29"/>
            <p:cNvCxnSpPr>
              <a:stCxn id="13" idx="6"/>
              <a:endCxn id="27" idx="1"/>
            </p:cNvCxnSpPr>
            <p:nvPr/>
          </p:nvCxnSpPr>
          <p:spPr>
            <a:xfrm>
              <a:off x="4639937" y="5007033"/>
              <a:ext cx="364111" cy="536300"/>
            </a:xfrm>
            <a:prstGeom prst="bentConnector3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701952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583897" y="254424"/>
            <a:ext cx="3057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编制</a:t>
            </a:r>
            <a:r>
              <a:rPr lang="zh-CN" altLang="zh-CN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设备设施</a:t>
            </a: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清单</a:t>
            </a:r>
            <a:endParaRPr lang="zh-CN" altLang="en-US" sz="2800" b="1" kern="0" dirty="0">
              <a:solidFill>
                <a:srgbClr val="4E5A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3396" y="1112701"/>
            <a:ext cx="11140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+mn-ea"/>
              </a:rPr>
              <a:t>编制</a:t>
            </a:r>
            <a:r>
              <a:rPr lang="en-US" altLang="zh-CN" dirty="0" smtClean="0">
                <a:latin typeface="+mn-ea"/>
              </a:rPr>
              <a:t>《</a:t>
            </a:r>
            <a:r>
              <a:rPr lang="zh-CN" altLang="en-US" dirty="0" smtClean="0">
                <a:latin typeface="+mn-ea"/>
              </a:rPr>
              <a:t>设备设施清单</a:t>
            </a:r>
            <a:r>
              <a:rPr lang="en-US" altLang="zh-CN" dirty="0" smtClean="0">
                <a:latin typeface="+mn-ea"/>
              </a:rPr>
              <a:t>》</a:t>
            </a:r>
            <a:r>
              <a:rPr lang="zh-CN" altLang="en-US" dirty="0" smtClean="0">
                <a:latin typeface="+mn-ea"/>
              </a:rPr>
              <a:t>，需对</a:t>
            </a:r>
            <a:r>
              <a:rPr lang="zh-CN" altLang="en-US" dirty="0">
                <a:latin typeface="+mn-ea"/>
              </a:rPr>
              <a:t>各</a:t>
            </a:r>
            <a:r>
              <a:rPr lang="zh-CN" altLang="en-US" dirty="0" smtClean="0">
                <a:latin typeface="+mn-ea"/>
              </a:rPr>
              <a:t>区域风险设备数量，防护装置配备情况进行统计，设备清单可以</a:t>
            </a:r>
            <a:r>
              <a:rPr lang="zh-CN" altLang="en-US" dirty="0" smtClean="0">
                <a:latin typeface="+mn-ea"/>
              </a:rPr>
              <a:t>是一套设备、一台机器，也可以是一个区域。例如：阳极线，注塑机、自动镭焊线、自动点胶机等，做到全覆盖，无遗漏。</a:t>
            </a:r>
            <a:endParaRPr lang="zh-TW" altLang="en-US" dirty="0">
              <a:latin typeface="+mn-ea"/>
            </a:endParaRPr>
          </a:p>
        </p:txBody>
      </p:sp>
      <p:pic>
        <p:nvPicPr>
          <p:cNvPr id="17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618" y="2484810"/>
            <a:ext cx="1943101" cy="1671244"/>
          </a:xfrm>
          <a:prstGeom prst="rect">
            <a:avLst/>
          </a:prstGeom>
        </p:spPr>
      </p:pic>
      <p:pic>
        <p:nvPicPr>
          <p:cNvPr id="18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897" y="2484810"/>
            <a:ext cx="1972203" cy="167124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0" r="6920"/>
          <a:stretch/>
        </p:blipFill>
        <p:spPr>
          <a:xfrm rot="16200000">
            <a:off x="5037827" y="4199998"/>
            <a:ext cx="1592345" cy="1972204"/>
          </a:xfrm>
          <a:prstGeom prst="rect">
            <a:avLst/>
          </a:prstGeom>
        </p:spPr>
      </p:pic>
      <p:pic>
        <p:nvPicPr>
          <p:cNvPr id="22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618" y="4376074"/>
            <a:ext cx="1943101" cy="1592346"/>
          </a:xfrm>
          <a:prstGeom prst="rect">
            <a:avLst/>
          </a:prstGeom>
        </p:spPr>
      </p:pic>
      <p:pic>
        <p:nvPicPr>
          <p:cNvPr id="23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256" y="4389928"/>
            <a:ext cx="1949183" cy="1578492"/>
          </a:xfrm>
          <a:prstGeom prst="rect">
            <a:avLst/>
          </a:prstGeom>
        </p:spPr>
      </p:pic>
      <p:pic>
        <p:nvPicPr>
          <p:cNvPr id="24" name="圖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5" y="2484810"/>
            <a:ext cx="1949183" cy="16712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278" y="2484810"/>
            <a:ext cx="4739377" cy="34836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3409591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573893" y="261008"/>
            <a:ext cx="33169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LECD</a:t>
            </a: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风险评价介绍</a:t>
            </a:r>
            <a:endParaRPr lang="zh-CN" altLang="zh-CN" sz="2800" b="1" kern="0" dirty="0">
              <a:solidFill>
                <a:srgbClr val="4E5A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377430"/>
              </p:ext>
            </p:extLst>
          </p:nvPr>
        </p:nvGraphicFramePr>
        <p:xfrm>
          <a:off x="573893" y="1253736"/>
          <a:ext cx="4967924" cy="2106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3962">
                  <a:extLst>
                    <a:ext uri="{9D8B030D-6E8A-4147-A177-3AD203B41FA5}">
                      <a16:colId xmlns:a16="http://schemas.microsoft.com/office/drawing/2014/main" val="396444754"/>
                    </a:ext>
                  </a:extLst>
                </a:gridCol>
                <a:gridCol w="2483962">
                  <a:extLst>
                    <a:ext uri="{9D8B030D-6E8A-4147-A177-3AD203B41FA5}">
                      <a16:colId xmlns:a16="http://schemas.microsoft.com/office/drawing/2014/main" val="4046999622"/>
                    </a:ext>
                  </a:extLst>
                </a:gridCol>
              </a:tblGrid>
              <a:tr h="270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发生事故的可能性大小 （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L</a:t>
                      </a: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）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分数值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5582910"/>
                  </a:ext>
                </a:extLst>
              </a:tr>
              <a:tr h="270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完全会被预料到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10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7350449"/>
                  </a:ext>
                </a:extLst>
              </a:tr>
              <a:tr h="270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相当可能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6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9701813"/>
                  </a:ext>
                </a:extLst>
              </a:tr>
              <a:tr h="270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不经常，但可能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6552019"/>
                  </a:ext>
                </a:extLst>
              </a:tr>
              <a:tr h="270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完全意外，极少可能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zh-TW" sz="105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3993227"/>
                  </a:ext>
                </a:extLst>
              </a:tr>
              <a:tr h="270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可以设想，但绝少可能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0.5</a:t>
                      </a:r>
                      <a:endParaRPr lang="zh-TW" sz="105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2058366"/>
                  </a:ext>
                </a:extLst>
              </a:tr>
              <a:tr h="270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极不可能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0.2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1251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实际上不可能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0.1</a:t>
                      </a:r>
                      <a:endParaRPr lang="zh-TW" sz="105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474522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541331"/>
              </p:ext>
            </p:extLst>
          </p:nvPr>
        </p:nvGraphicFramePr>
        <p:xfrm>
          <a:off x="573893" y="3677408"/>
          <a:ext cx="4967924" cy="22059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3962">
                  <a:extLst>
                    <a:ext uri="{9D8B030D-6E8A-4147-A177-3AD203B41FA5}">
                      <a16:colId xmlns:a16="http://schemas.microsoft.com/office/drawing/2014/main" val="3016467727"/>
                    </a:ext>
                  </a:extLst>
                </a:gridCol>
                <a:gridCol w="2483962">
                  <a:extLst>
                    <a:ext uri="{9D8B030D-6E8A-4147-A177-3AD203B41FA5}">
                      <a16:colId xmlns:a16="http://schemas.microsoft.com/office/drawing/2014/main" val="3124087260"/>
                    </a:ext>
                  </a:extLst>
                </a:gridCol>
              </a:tblGrid>
              <a:tr h="459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人体暴露在这种危险环境中的频繁程度（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）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分数值</a:t>
                      </a:r>
                      <a:endParaRPr lang="zh-TW" sz="105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1693167"/>
                  </a:ext>
                </a:extLst>
              </a:tr>
              <a:tr h="291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连续暴露（包括四班三运转）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10</a:t>
                      </a:r>
                      <a:endParaRPr lang="zh-TW" sz="105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6728392"/>
                  </a:ext>
                </a:extLst>
              </a:tr>
              <a:tr h="291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每天工作时间内暴露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6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5370926"/>
                  </a:ext>
                </a:extLst>
              </a:tr>
              <a:tr h="291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每周一次，或偶然暴露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4257826"/>
                  </a:ext>
                </a:extLst>
              </a:tr>
              <a:tr h="291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每月一次暴露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7643238"/>
                  </a:ext>
                </a:extLst>
              </a:tr>
              <a:tr h="291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每年几次暴露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5971798"/>
                  </a:ext>
                </a:extLst>
              </a:tr>
              <a:tr h="291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非常罕见地暴露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0.5</a:t>
                      </a:r>
                      <a:endParaRPr lang="zh-TW" sz="105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113191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150360"/>
              </p:ext>
            </p:extLst>
          </p:nvPr>
        </p:nvGraphicFramePr>
        <p:xfrm>
          <a:off x="5957454" y="1253736"/>
          <a:ext cx="5491164" cy="21069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5582">
                  <a:extLst>
                    <a:ext uri="{9D8B030D-6E8A-4147-A177-3AD203B41FA5}">
                      <a16:colId xmlns:a16="http://schemas.microsoft.com/office/drawing/2014/main" val="2886912064"/>
                    </a:ext>
                  </a:extLst>
                </a:gridCol>
                <a:gridCol w="2745582">
                  <a:extLst>
                    <a:ext uri="{9D8B030D-6E8A-4147-A177-3AD203B41FA5}">
                      <a16:colId xmlns:a16="http://schemas.microsoft.com/office/drawing/2014/main" val="2145299838"/>
                    </a:ext>
                  </a:extLst>
                </a:gridCol>
              </a:tblGrid>
              <a:tr h="3103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发生事故产生的后果（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）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分数值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248221"/>
                  </a:ext>
                </a:extLst>
              </a:tr>
              <a:tr h="3103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大灾难，许多人死亡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100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4143906"/>
                  </a:ext>
                </a:extLst>
              </a:tr>
              <a:tr h="3103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灾难，数人死亡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40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3686916"/>
                  </a:ext>
                </a:extLst>
              </a:tr>
              <a:tr h="3103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非常严重，一人死亡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15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7378375"/>
                  </a:ext>
                </a:extLst>
              </a:tr>
              <a:tr h="3103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严重，重伤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7</a:t>
                      </a:r>
                      <a:endParaRPr lang="zh-TW" sz="105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8806724"/>
                  </a:ext>
                </a:extLst>
              </a:tr>
              <a:tr h="3103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重大，致残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3</a:t>
                      </a:r>
                      <a:endParaRPr lang="zh-TW" sz="105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5140543"/>
                  </a:ext>
                </a:extLst>
              </a:tr>
              <a:tr h="2447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引人注目，需要救护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zh-TW" sz="105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91583278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690049"/>
              </p:ext>
            </p:extLst>
          </p:nvPr>
        </p:nvGraphicFramePr>
        <p:xfrm>
          <a:off x="5957454" y="3677408"/>
          <a:ext cx="5491164" cy="22059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5582">
                  <a:extLst>
                    <a:ext uri="{9D8B030D-6E8A-4147-A177-3AD203B41FA5}">
                      <a16:colId xmlns:a16="http://schemas.microsoft.com/office/drawing/2014/main" val="3860188204"/>
                    </a:ext>
                  </a:extLst>
                </a:gridCol>
                <a:gridCol w="2745582">
                  <a:extLst>
                    <a:ext uri="{9D8B030D-6E8A-4147-A177-3AD203B41FA5}">
                      <a16:colId xmlns:a16="http://schemas.microsoft.com/office/drawing/2014/main" val="2086940234"/>
                    </a:ext>
                  </a:extLst>
                </a:gridCol>
              </a:tblGrid>
              <a:tr h="3676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危险性分值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D=LEC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危险等级以及措施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5597707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值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&gt;320</a:t>
                      </a: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极其危险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不能继续作业（五级 ）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75599969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—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320</a:t>
                      </a: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高度危险，要立即整改四级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要立即整改（四级）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0161116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—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160</a:t>
                      </a: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显著危险，需要整改三级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需要整改（三级） 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6031807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—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一般危险，需要注意二级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需要注意（二级）</a:t>
                      </a:r>
                      <a:endParaRPr lang="zh-TW" sz="105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2162347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tx1"/>
                          </a:solidFill>
                          <a:effectLst/>
                        </a:rPr>
                        <a:t>稍有危险，可以接受一级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355600"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稍有危险，可以接受（一级） </a:t>
                      </a:r>
                      <a:endParaRPr lang="zh-TW" sz="105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949773"/>
                  </a:ext>
                </a:extLst>
              </a:tr>
            </a:tbl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081688"/>
              </p:ext>
            </p:extLst>
          </p:nvPr>
        </p:nvGraphicFramePr>
        <p:xfrm>
          <a:off x="8492837" y="602923"/>
          <a:ext cx="9144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文档" showAsIcon="1" r:id="rId3" imgW="914400" imgH="828720" progId="Word.Document.12">
                  <p:embed/>
                </p:oleObj>
              </mc:Choice>
              <mc:Fallback>
                <p:oleObj name="文档" showAsIcon="1" r:id="rId3" imgW="914400" imgH="828720" progId="Word.Document.12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92837" y="602923"/>
                        <a:ext cx="914400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10006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14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62" y="3088819"/>
            <a:ext cx="9707330" cy="326753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73062" y="1112701"/>
            <a:ext cx="79946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+mn-ea"/>
              </a:rPr>
              <a:t>编制</a:t>
            </a:r>
            <a:r>
              <a:rPr lang="en-US" altLang="zh-CN" dirty="0" smtClean="0">
                <a:latin typeface="+mn-ea"/>
              </a:rPr>
              <a:t>《</a:t>
            </a:r>
            <a:r>
              <a:rPr lang="zh-CN" altLang="en-US" dirty="0" smtClean="0">
                <a:latin typeface="+mn-ea"/>
              </a:rPr>
              <a:t>风险辨识清单</a:t>
            </a:r>
            <a:r>
              <a:rPr lang="en-US" altLang="zh-CN" dirty="0" smtClean="0">
                <a:latin typeface="+mn-ea"/>
              </a:rPr>
              <a:t>》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latin typeface="+mn-ea"/>
              </a:rPr>
              <a:t>安照生产工艺进行风险识别</a:t>
            </a:r>
            <a:endParaRPr lang="en-US" altLang="zh-CN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latin typeface="+mn-ea"/>
              </a:rPr>
              <a:t>对照“</a:t>
            </a:r>
            <a:r>
              <a:rPr lang="en-US" altLang="zh-CN" dirty="0" smtClean="0">
                <a:latin typeface="+mn-ea"/>
              </a:rPr>
              <a:t>LECD</a:t>
            </a:r>
            <a:r>
              <a:rPr lang="zh-CN" altLang="en-US" dirty="0" smtClean="0">
                <a:latin typeface="+mn-ea"/>
              </a:rPr>
              <a:t>”风险评价法原则进行风险评估</a:t>
            </a:r>
            <a:endParaRPr lang="en-US" altLang="zh-CN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latin typeface="+mn-ea"/>
              </a:rPr>
              <a:t>根据风险值划分风险等级</a:t>
            </a:r>
            <a:endParaRPr lang="zh-TW" altLang="en-US" dirty="0">
              <a:latin typeface="+mn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73893" y="261008"/>
            <a:ext cx="3384260" cy="523220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r>
              <a:rPr lang="zh-CN" altLang="zh-CN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风险</a:t>
            </a: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辨识</a:t>
            </a:r>
            <a:r>
              <a:rPr lang="en-US" altLang="zh-CN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等级划分</a:t>
            </a:r>
            <a:endParaRPr lang="zh-CN" altLang="zh-CN" sz="2800" b="1" kern="0" dirty="0">
              <a:solidFill>
                <a:srgbClr val="4E5A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924894"/>
      </p:ext>
    </p:extLst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14650" y="2862753"/>
            <a:ext cx="515006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 smtClean="0">
                <a:solidFill>
                  <a:srgbClr val="4E5A62"/>
                </a:solidFill>
                <a:latin typeface="+mj-ea"/>
                <a:ea typeface="+mj-ea"/>
              </a:rPr>
              <a:t>风险排查治理</a:t>
            </a:r>
            <a:endParaRPr lang="en-US" altLang="zh-CN" sz="4000" dirty="0" smtClean="0">
              <a:solidFill>
                <a:srgbClr val="4E5A62"/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21876" y="3016642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03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87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 smtClean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风险排查治理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  <p:grpSp>
        <p:nvGrpSpPr>
          <p:cNvPr id="3" name="27191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6" y="1664176"/>
            <a:ext cx="10850563" cy="4092843"/>
            <a:chOff x="669926" y="1664176"/>
            <a:chExt cx="10850563" cy="4092843"/>
          </a:xfrm>
        </p:grpSpPr>
        <p:grpSp>
          <p:nvGrpSpPr>
            <p:cNvPr id="4" name="iṩḻidê">
              <a:extLst>
                <a:ext uri="{FF2B5EF4-FFF2-40B4-BE49-F238E27FC236}">
                  <a16:creationId xmlns:a16="http://schemas.microsoft.com/office/drawing/2014/main" id="{3FC96FFD-B269-4C9F-B860-FAF8E4771D14}"/>
                </a:ext>
              </a:extLst>
            </p:cNvPr>
            <p:cNvGrpSpPr/>
            <p:nvPr/>
          </p:nvGrpSpPr>
          <p:grpSpPr>
            <a:xfrm>
              <a:off x="2753691" y="1664176"/>
              <a:ext cx="6684619" cy="4092843"/>
              <a:chOff x="2753691" y="1664176"/>
              <a:chExt cx="6684619" cy="4092843"/>
            </a:xfrm>
          </p:grpSpPr>
          <p:sp>
            <p:nvSpPr>
              <p:cNvPr id="11" name="ïSľîḍe">
                <a:extLst>
                  <a:ext uri="{FF2B5EF4-FFF2-40B4-BE49-F238E27FC236}">
                    <a16:creationId xmlns:a16="http://schemas.microsoft.com/office/drawing/2014/main" id="{479C0BD7-AEFC-4CA5-9389-FAD6A633B6EF}"/>
                  </a:ext>
                </a:extLst>
              </p:cNvPr>
              <p:cNvSpPr/>
              <p:nvPr/>
            </p:nvSpPr>
            <p:spPr bwMode="auto">
              <a:xfrm>
                <a:off x="4224164" y="1664176"/>
                <a:ext cx="5214146" cy="1367880"/>
              </a:xfrm>
              <a:custGeom>
                <a:avLst/>
                <a:gdLst>
                  <a:gd name="T0" fmla="*/ 2650 w 2897"/>
                  <a:gd name="T1" fmla="*/ 0 h 760"/>
                  <a:gd name="T2" fmla="*/ 0 w 2897"/>
                  <a:gd name="T3" fmla="*/ 0 h 760"/>
                  <a:gd name="T4" fmla="*/ 246 w 2897"/>
                  <a:gd name="T5" fmla="*/ 391 h 760"/>
                  <a:gd name="T6" fmla="*/ 0 w 2897"/>
                  <a:gd name="T7" fmla="*/ 760 h 760"/>
                  <a:gd name="T8" fmla="*/ 2650 w 2897"/>
                  <a:gd name="T9" fmla="*/ 760 h 760"/>
                  <a:gd name="T10" fmla="*/ 2897 w 2897"/>
                  <a:gd name="T11" fmla="*/ 391 h 760"/>
                  <a:gd name="T12" fmla="*/ 2650 w 2897"/>
                  <a:gd name="T13" fmla="*/ 0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7" h="760">
                    <a:moveTo>
                      <a:pt x="2650" y="0"/>
                    </a:moveTo>
                    <a:lnTo>
                      <a:pt x="0" y="0"/>
                    </a:lnTo>
                    <a:lnTo>
                      <a:pt x="246" y="391"/>
                    </a:lnTo>
                    <a:lnTo>
                      <a:pt x="0" y="760"/>
                    </a:lnTo>
                    <a:lnTo>
                      <a:pt x="2650" y="760"/>
                    </a:lnTo>
                    <a:lnTo>
                      <a:pt x="2897" y="391"/>
                    </a:lnTo>
                    <a:lnTo>
                      <a:pt x="265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12" name="ïśḻîḍê">
                <a:extLst>
                  <a:ext uri="{FF2B5EF4-FFF2-40B4-BE49-F238E27FC236}">
                    <a16:creationId xmlns:a16="http://schemas.microsoft.com/office/drawing/2014/main" id="{3D3A88F9-F77E-4270-8AC3-797645922D13}"/>
                  </a:ext>
                </a:extLst>
              </p:cNvPr>
              <p:cNvSpPr/>
              <p:nvPr/>
            </p:nvSpPr>
            <p:spPr bwMode="auto">
              <a:xfrm>
                <a:off x="4224164" y="1664176"/>
                <a:ext cx="5214146" cy="1367880"/>
              </a:xfrm>
              <a:custGeom>
                <a:avLst/>
                <a:gdLst>
                  <a:gd name="T0" fmla="*/ 2650 w 2897"/>
                  <a:gd name="T1" fmla="*/ 0 h 760"/>
                  <a:gd name="T2" fmla="*/ 0 w 2897"/>
                  <a:gd name="T3" fmla="*/ 0 h 760"/>
                  <a:gd name="T4" fmla="*/ 246 w 2897"/>
                  <a:gd name="T5" fmla="*/ 391 h 760"/>
                  <a:gd name="T6" fmla="*/ 0 w 2897"/>
                  <a:gd name="T7" fmla="*/ 760 h 760"/>
                  <a:gd name="T8" fmla="*/ 2650 w 2897"/>
                  <a:gd name="T9" fmla="*/ 760 h 760"/>
                  <a:gd name="T10" fmla="*/ 2897 w 2897"/>
                  <a:gd name="T11" fmla="*/ 391 h 760"/>
                  <a:gd name="T12" fmla="*/ 2650 w 2897"/>
                  <a:gd name="T13" fmla="*/ 0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7" h="760">
                    <a:moveTo>
                      <a:pt x="2650" y="0"/>
                    </a:moveTo>
                    <a:lnTo>
                      <a:pt x="0" y="0"/>
                    </a:lnTo>
                    <a:lnTo>
                      <a:pt x="246" y="391"/>
                    </a:lnTo>
                    <a:lnTo>
                      <a:pt x="0" y="760"/>
                    </a:lnTo>
                    <a:lnTo>
                      <a:pt x="2650" y="760"/>
                    </a:lnTo>
                    <a:lnTo>
                      <a:pt x="2897" y="391"/>
                    </a:lnTo>
                    <a:lnTo>
                      <a:pt x="265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13" name="ïSḷíḓé">
                <a:extLst>
                  <a:ext uri="{FF2B5EF4-FFF2-40B4-BE49-F238E27FC236}">
                    <a16:creationId xmlns:a16="http://schemas.microsoft.com/office/drawing/2014/main" id="{0C6DC8AC-D127-4F4A-913E-6D308F7D7D1A}"/>
                  </a:ext>
                </a:extLst>
              </p:cNvPr>
              <p:cNvSpPr/>
              <p:nvPr/>
            </p:nvSpPr>
            <p:spPr bwMode="auto">
              <a:xfrm>
                <a:off x="2753691" y="3032057"/>
                <a:ext cx="5214146" cy="1362481"/>
              </a:xfrm>
              <a:custGeom>
                <a:avLst/>
                <a:gdLst>
                  <a:gd name="T0" fmla="*/ 246 w 2897"/>
                  <a:gd name="T1" fmla="*/ 0 h 757"/>
                  <a:gd name="T2" fmla="*/ 2897 w 2897"/>
                  <a:gd name="T3" fmla="*/ 0 h 757"/>
                  <a:gd name="T4" fmla="*/ 2651 w 2897"/>
                  <a:gd name="T5" fmla="*/ 388 h 757"/>
                  <a:gd name="T6" fmla="*/ 2897 w 2897"/>
                  <a:gd name="T7" fmla="*/ 757 h 757"/>
                  <a:gd name="T8" fmla="*/ 246 w 2897"/>
                  <a:gd name="T9" fmla="*/ 757 h 757"/>
                  <a:gd name="T10" fmla="*/ 0 w 2897"/>
                  <a:gd name="T11" fmla="*/ 388 h 757"/>
                  <a:gd name="T12" fmla="*/ 246 w 2897"/>
                  <a:gd name="T13" fmla="*/ 0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7" h="757">
                    <a:moveTo>
                      <a:pt x="246" y="0"/>
                    </a:moveTo>
                    <a:lnTo>
                      <a:pt x="2897" y="0"/>
                    </a:lnTo>
                    <a:lnTo>
                      <a:pt x="2651" y="388"/>
                    </a:lnTo>
                    <a:lnTo>
                      <a:pt x="2897" y="757"/>
                    </a:lnTo>
                    <a:lnTo>
                      <a:pt x="246" y="757"/>
                    </a:lnTo>
                    <a:lnTo>
                      <a:pt x="0" y="388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14" name="íşľîḑé">
                <a:extLst>
                  <a:ext uri="{FF2B5EF4-FFF2-40B4-BE49-F238E27FC236}">
                    <a16:creationId xmlns:a16="http://schemas.microsoft.com/office/drawing/2014/main" id="{33285F06-2D20-404A-A772-E5031D4CCAF2}"/>
                  </a:ext>
                </a:extLst>
              </p:cNvPr>
              <p:cNvSpPr/>
              <p:nvPr/>
            </p:nvSpPr>
            <p:spPr bwMode="auto">
              <a:xfrm>
                <a:off x="4224164" y="4394538"/>
                <a:ext cx="5214146" cy="1362481"/>
              </a:xfrm>
              <a:custGeom>
                <a:avLst/>
                <a:gdLst>
                  <a:gd name="T0" fmla="*/ 2650 w 2897"/>
                  <a:gd name="T1" fmla="*/ 0 h 757"/>
                  <a:gd name="T2" fmla="*/ 0 w 2897"/>
                  <a:gd name="T3" fmla="*/ 0 h 757"/>
                  <a:gd name="T4" fmla="*/ 246 w 2897"/>
                  <a:gd name="T5" fmla="*/ 388 h 757"/>
                  <a:gd name="T6" fmla="*/ 0 w 2897"/>
                  <a:gd name="T7" fmla="*/ 757 h 757"/>
                  <a:gd name="T8" fmla="*/ 2650 w 2897"/>
                  <a:gd name="T9" fmla="*/ 757 h 757"/>
                  <a:gd name="T10" fmla="*/ 2897 w 2897"/>
                  <a:gd name="T11" fmla="*/ 388 h 757"/>
                  <a:gd name="T12" fmla="*/ 2650 w 2897"/>
                  <a:gd name="T13" fmla="*/ 0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7" h="757">
                    <a:moveTo>
                      <a:pt x="2650" y="0"/>
                    </a:moveTo>
                    <a:lnTo>
                      <a:pt x="0" y="0"/>
                    </a:lnTo>
                    <a:lnTo>
                      <a:pt x="246" y="388"/>
                    </a:lnTo>
                    <a:lnTo>
                      <a:pt x="0" y="757"/>
                    </a:lnTo>
                    <a:lnTo>
                      <a:pt x="2650" y="757"/>
                    </a:lnTo>
                    <a:lnTo>
                      <a:pt x="2897" y="388"/>
                    </a:lnTo>
                    <a:lnTo>
                      <a:pt x="265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15" name="îS1ïďè">
                <a:extLst>
                  <a:ext uri="{FF2B5EF4-FFF2-40B4-BE49-F238E27FC236}">
                    <a16:creationId xmlns:a16="http://schemas.microsoft.com/office/drawing/2014/main" id="{3995200F-1FEA-4C9D-B686-863F07F871DD}"/>
                  </a:ext>
                </a:extLst>
              </p:cNvPr>
              <p:cNvSpPr/>
              <p:nvPr/>
            </p:nvSpPr>
            <p:spPr bwMode="auto">
              <a:xfrm>
                <a:off x="4224164" y="4394538"/>
                <a:ext cx="5214146" cy="1362481"/>
              </a:xfrm>
              <a:custGeom>
                <a:avLst/>
                <a:gdLst>
                  <a:gd name="T0" fmla="*/ 2650 w 2897"/>
                  <a:gd name="T1" fmla="*/ 0 h 757"/>
                  <a:gd name="T2" fmla="*/ 0 w 2897"/>
                  <a:gd name="T3" fmla="*/ 0 h 757"/>
                  <a:gd name="T4" fmla="*/ 246 w 2897"/>
                  <a:gd name="T5" fmla="*/ 388 h 757"/>
                  <a:gd name="T6" fmla="*/ 0 w 2897"/>
                  <a:gd name="T7" fmla="*/ 757 h 757"/>
                  <a:gd name="T8" fmla="*/ 2650 w 2897"/>
                  <a:gd name="T9" fmla="*/ 757 h 757"/>
                  <a:gd name="T10" fmla="*/ 2897 w 2897"/>
                  <a:gd name="T11" fmla="*/ 388 h 757"/>
                  <a:gd name="T12" fmla="*/ 2650 w 2897"/>
                  <a:gd name="T13" fmla="*/ 0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7" h="757">
                    <a:moveTo>
                      <a:pt x="2650" y="0"/>
                    </a:moveTo>
                    <a:lnTo>
                      <a:pt x="0" y="0"/>
                    </a:lnTo>
                    <a:lnTo>
                      <a:pt x="246" y="388"/>
                    </a:lnTo>
                    <a:lnTo>
                      <a:pt x="0" y="757"/>
                    </a:lnTo>
                    <a:lnTo>
                      <a:pt x="2650" y="757"/>
                    </a:lnTo>
                    <a:lnTo>
                      <a:pt x="2897" y="388"/>
                    </a:lnTo>
                    <a:lnTo>
                      <a:pt x="265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16" name="íṧḷïďé">
                <a:extLst>
                  <a:ext uri="{FF2B5EF4-FFF2-40B4-BE49-F238E27FC236}">
                    <a16:creationId xmlns:a16="http://schemas.microsoft.com/office/drawing/2014/main" id="{4619853B-2127-4441-BEB7-FEC95B08794A}"/>
                  </a:ext>
                </a:extLst>
              </p:cNvPr>
              <p:cNvSpPr txBox="1"/>
              <p:nvPr/>
            </p:nvSpPr>
            <p:spPr>
              <a:xfrm>
                <a:off x="4834460" y="2103120"/>
                <a:ext cx="411444" cy="489992"/>
              </a:xfrm>
              <a:prstGeom prst="rect">
                <a:avLst/>
              </a:prstGeom>
              <a:noFill/>
              <a:ln w="117475">
                <a:noFill/>
              </a:ln>
            </p:spPr>
            <p:txBody>
              <a:bodyPr wrap="square" lIns="91440" tIns="45720" rIns="91440" bIns="45720" rtlCol="0">
                <a:prstTxWarp prst="textPlain">
                  <a:avLst/>
                </a:prstTxWarp>
                <a:normAutofit fontScale="92500"/>
              </a:bodyPr>
              <a:lstStyle/>
              <a:p>
                <a:r>
                  <a:rPr lang="en-US" altLang="zh-CN" spc="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pc="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7" name="ïṥḷîḓé">
                <a:extLst>
                  <a:ext uri="{FF2B5EF4-FFF2-40B4-BE49-F238E27FC236}">
                    <a16:creationId xmlns:a16="http://schemas.microsoft.com/office/drawing/2014/main" id="{A0F08699-605E-4B30-8E51-13778A0D4C46}"/>
                  </a:ext>
                </a:extLst>
              </p:cNvPr>
              <p:cNvSpPr txBox="1"/>
              <p:nvPr/>
            </p:nvSpPr>
            <p:spPr>
              <a:xfrm>
                <a:off x="6950109" y="3471833"/>
                <a:ext cx="411444" cy="489992"/>
              </a:xfrm>
              <a:prstGeom prst="rect">
                <a:avLst/>
              </a:prstGeom>
              <a:noFill/>
              <a:ln w="117475">
                <a:noFill/>
              </a:ln>
            </p:spPr>
            <p:txBody>
              <a:bodyPr wrap="square" lIns="91440" tIns="45720" rIns="91440" bIns="45720" rtlCol="0">
                <a:prstTxWarp prst="textPlain">
                  <a:avLst/>
                </a:prstTxWarp>
                <a:normAutofit fontScale="85000" lnSpcReduction="10000"/>
              </a:bodyPr>
              <a:lstStyle/>
              <a:p>
                <a:r>
                  <a:rPr lang="en-US" altLang="zh-CN" spc="100" dirty="0">
                    <a:solidFill>
                      <a:schemeClr val="accent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pc="100" dirty="0">
                  <a:solidFill>
                    <a:schemeClr val="accent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8" name="íṣľiďe">
                <a:extLst>
                  <a:ext uri="{FF2B5EF4-FFF2-40B4-BE49-F238E27FC236}">
                    <a16:creationId xmlns:a16="http://schemas.microsoft.com/office/drawing/2014/main" id="{7710462A-A2FE-4E2B-A76C-1DFA51EA7FBE}"/>
                  </a:ext>
                </a:extLst>
              </p:cNvPr>
              <p:cNvSpPr txBox="1"/>
              <p:nvPr/>
            </p:nvSpPr>
            <p:spPr>
              <a:xfrm>
                <a:off x="4834460" y="4830782"/>
                <a:ext cx="494285" cy="489992"/>
              </a:xfrm>
              <a:prstGeom prst="rect">
                <a:avLst/>
              </a:prstGeom>
              <a:noFill/>
              <a:ln w="117475">
                <a:noFill/>
              </a:ln>
            </p:spPr>
            <p:txBody>
              <a:bodyPr wrap="square" lIns="91440" tIns="45720" rIns="91440" bIns="45720" numCol="1" rtlCol="0">
                <a:prstTxWarp prst="textPlain">
                  <a:avLst/>
                </a:prstTxWarp>
                <a:normAutofit/>
              </a:bodyPr>
              <a:lstStyle>
                <a:defPPr>
                  <a:defRPr lang="zh-CN"/>
                </a:defPPr>
                <a:lvl1pPr>
                  <a:defRPr spc="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defRPr>
                </a:lvl1pPr>
              </a:lstStyle>
              <a:p>
                <a:r>
                  <a:rPr lang="en-US" altLang="zh-CN" sz="1600" dirty="0"/>
                  <a:t>03</a:t>
                </a:r>
                <a:endParaRPr lang="zh-CN" altLang="en-US" sz="1600" dirty="0"/>
              </a:p>
            </p:txBody>
          </p:sp>
          <p:sp>
            <p:nvSpPr>
              <p:cNvPr id="19" name="îṥľïḓè">
                <a:extLst>
                  <a:ext uri="{FF2B5EF4-FFF2-40B4-BE49-F238E27FC236}">
                    <a16:creationId xmlns:a16="http://schemas.microsoft.com/office/drawing/2014/main" id="{8241A6E9-4E05-4349-9CF0-2A1102F852D3}"/>
                  </a:ext>
                </a:extLst>
              </p:cNvPr>
              <p:cNvSpPr/>
              <p:nvPr/>
            </p:nvSpPr>
            <p:spPr bwMode="auto">
              <a:xfrm>
                <a:off x="3627928" y="2023832"/>
                <a:ext cx="658500" cy="674380"/>
              </a:xfrm>
              <a:custGeom>
                <a:avLst/>
                <a:gdLst>
                  <a:gd name="T0" fmla="*/ 1547 w 10400"/>
                  <a:gd name="T1" fmla="*/ 9330 h 10667"/>
                  <a:gd name="T2" fmla="*/ 3077 w 10400"/>
                  <a:gd name="T3" fmla="*/ 9013 h 10667"/>
                  <a:gd name="T4" fmla="*/ 6114 w 10400"/>
                  <a:gd name="T5" fmla="*/ 9700 h 10667"/>
                  <a:gd name="T6" fmla="*/ 6806 w 10400"/>
                  <a:gd name="T7" fmla="*/ 8539 h 10667"/>
                  <a:gd name="T8" fmla="*/ 4079 w 10400"/>
                  <a:gd name="T9" fmla="*/ 1127 h 10667"/>
                  <a:gd name="T10" fmla="*/ 5193 w 10400"/>
                  <a:gd name="T11" fmla="*/ 2254 h 10667"/>
                  <a:gd name="T12" fmla="*/ 6352 w 10400"/>
                  <a:gd name="T13" fmla="*/ 3340 h 10667"/>
                  <a:gd name="T14" fmla="*/ 6296 w 10400"/>
                  <a:gd name="T15" fmla="*/ 5841 h 10667"/>
                  <a:gd name="T16" fmla="*/ 5318 w 10400"/>
                  <a:gd name="T17" fmla="*/ 6578 h 10667"/>
                  <a:gd name="T18" fmla="*/ 4851 w 10400"/>
                  <a:gd name="T19" fmla="*/ 10126 h 10667"/>
                  <a:gd name="T20" fmla="*/ 4154 w 10400"/>
                  <a:gd name="T21" fmla="*/ 5500 h 10667"/>
                  <a:gd name="T22" fmla="*/ 993 w 10400"/>
                  <a:gd name="T23" fmla="*/ 1669 h 10667"/>
                  <a:gd name="T24" fmla="*/ 4493 w 10400"/>
                  <a:gd name="T25" fmla="*/ 2470 h 10667"/>
                  <a:gd name="T26" fmla="*/ 5203 w 10400"/>
                  <a:gd name="T27" fmla="*/ 5915 h 10667"/>
                  <a:gd name="T28" fmla="*/ 5890 w 10400"/>
                  <a:gd name="T29" fmla="*/ 2481 h 10667"/>
                  <a:gd name="T30" fmla="*/ 9353 w 10400"/>
                  <a:gd name="T31" fmla="*/ 1669 h 10667"/>
                  <a:gd name="T32" fmla="*/ 8900 w 10400"/>
                  <a:gd name="T33" fmla="*/ 5088 h 10667"/>
                  <a:gd name="T34" fmla="*/ 8763 w 10400"/>
                  <a:gd name="T35" fmla="*/ 4301 h 10667"/>
                  <a:gd name="T36" fmla="*/ 7729 w 10400"/>
                  <a:gd name="T37" fmla="*/ 3953 h 10667"/>
                  <a:gd name="T38" fmla="*/ 8505 w 10400"/>
                  <a:gd name="T39" fmla="*/ 5505 h 10667"/>
                  <a:gd name="T40" fmla="*/ 8530 w 10400"/>
                  <a:gd name="T41" fmla="*/ 6867 h 10667"/>
                  <a:gd name="T42" fmla="*/ 9012 w 10400"/>
                  <a:gd name="T43" fmla="*/ 6736 h 10667"/>
                  <a:gd name="T44" fmla="*/ 9315 w 10400"/>
                  <a:gd name="T45" fmla="*/ 6686 h 10667"/>
                  <a:gd name="T46" fmla="*/ 9046 w 10400"/>
                  <a:gd name="T47" fmla="*/ 4530 h 10667"/>
                  <a:gd name="T48" fmla="*/ 9997 w 10400"/>
                  <a:gd name="T49" fmla="*/ 3776 h 10667"/>
                  <a:gd name="T50" fmla="*/ 8844 w 10400"/>
                  <a:gd name="T51" fmla="*/ 4304 h 10667"/>
                  <a:gd name="T52" fmla="*/ 8790 w 10400"/>
                  <a:gd name="T53" fmla="*/ 3675 h 10667"/>
                  <a:gd name="T54" fmla="*/ 9514 w 10400"/>
                  <a:gd name="T55" fmla="*/ 6418 h 10667"/>
                  <a:gd name="T56" fmla="*/ 9245 w 10400"/>
                  <a:gd name="T57" fmla="*/ 6917 h 10667"/>
                  <a:gd name="T58" fmla="*/ 7957 w 10400"/>
                  <a:gd name="T59" fmla="*/ 6629 h 10667"/>
                  <a:gd name="T60" fmla="*/ 7308 w 10400"/>
                  <a:gd name="T61" fmla="*/ 6762 h 10667"/>
                  <a:gd name="T62" fmla="*/ 9494 w 10400"/>
                  <a:gd name="T63" fmla="*/ 6253 h 10667"/>
                  <a:gd name="T64" fmla="*/ 577 w 10400"/>
                  <a:gd name="T65" fmla="*/ 3770 h 10667"/>
                  <a:gd name="T66" fmla="*/ 1355 w 10400"/>
                  <a:gd name="T67" fmla="*/ 4518 h 10667"/>
                  <a:gd name="T68" fmla="*/ 1282 w 10400"/>
                  <a:gd name="T69" fmla="*/ 5462 h 10667"/>
                  <a:gd name="T70" fmla="*/ 1236 w 10400"/>
                  <a:gd name="T71" fmla="*/ 6867 h 10667"/>
                  <a:gd name="T72" fmla="*/ 1718 w 10400"/>
                  <a:gd name="T73" fmla="*/ 6728 h 10667"/>
                  <a:gd name="T74" fmla="*/ 2022 w 10400"/>
                  <a:gd name="T75" fmla="*/ 6694 h 10667"/>
                  <a:gd name="T76" fmla="*/ 1843 w 10400"/>
                  <a:gd name="T77" fmla="*/ 4519 h 10667"/>
                  <a:gd name="T78" fmla="*/ 2505 w 10400"/>
                  <a:gd name="T79" fmla="*/ 3770 h 10667"/>
                  <a:gd name="T80" fmla="*/ 1608 w 10400"/>
                  <a:gd name="T81" fmla="*/ 5217 h 10667"/>
                  <a:gd name="T82" fmla="*/ 1557 w 10400"/>
                  <a:gd name="T83" fmla="*/ 4304 h 10667"/>
                  <a:gd name="T84" fmla="*/ 1610 w 10400"/>
                  <a:gd name="T85" fmla="*/ 3675 h 10667"/>
                  <a:gd name="T86" fmla="*/ 1898 w 10400"/>
                  <a:gd name="T87" fmla="*/ 3969 h 10667"/>
                  <a:gd name="T88" fmla="*/ 1547 w 10400"/>
                  <a:gd name="T89" fmla="*/ 7324 h 10667"/>
                  <a:gd name="T90" fmla="*/ 2189 w 10400"/>
                  <a:gd name="T91" fmla="*/ 6405 h 10667"/>
                  <a:gd name="T92" fmla="*/ 1172 w 10400"/>
                  <a:gd name="T93" fmla="*/ 6918 h 10667"/>
                  <a:gd name="T94" fmla="*/ 669 w 10400"/>
                  <a:gd name="T95" fmla="*/ 6629 h 10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400" h="10667">
                    <a:moveTo>
                      <a:pt x="8838" y="9330"/>
                    </a:moveTo>
                    <a:cubicBezTo>
                      <a:pt x="8838" y="10067"/>
                      <a:pt x="7206" y="10667"/>
                      <a:pt x="5192" y="10667"/>
                    </a:cubicBezTo>
                    <a:cubicBezTo>
                      <a:pt x="3180" y="10667"/>
                      <a:pt x="1547" y="10067"/>
                      <a:pt x="1547" y="9330"/>
                    </a:cubicBezTo>
                    <a:cubicBezTo>
                      <a:pt x="1547" y="8797"/>
                      <a:pt x="2406" y="8341"/>
                      <a:pt x="3638" y="8128"/>
                    </a:cubicBezTo>
                    <a:lnTo>
                      <a:pt x="3638" y="8495"/>
                    </a:lnTo>
                    <a:cubicBezTo>
                      <a:pt x="3293" y="8632"/>
                      <a:pt x="3077" y="8813"/>
                      <a:pt x="3077" y="9013"/>
                    </a:cubicBezTo>
                    <a:cubicBezTo>
                      <a:pt x="3077" y="9437"/>
                      <a:pt x="4015" y="9781"/>
                      <a:pt x="5171" y="9781"/>
                    </a:cubicBezTo>
                    <a:cubicBezTo>
                      <a:pt x="5497" y="9781"/>
                      <a:pt x="5802" y="9751"/>
                      <a:pt x="6077" y="9703"/>
                    </a:cubicBezTo>
                    <a:cubicBezTo>
                      <a:pt x="6090" y="9702"/>
                      <a:pt x="6102" y="9702"/>
                      <a:pt x="6114" y="9700"/>
                    </a:cubicBezTo>
                    <a:cubicBezTo>
                      <a:pt x="6165" y="9694"/>
                      <a:pt x="6212" y="9682"/>
                      <a:pt x="6259" y="9666"/>
                    </a:cubicBezTo>
                    <a:cubicBezTo>
                      <a:pt x="6859" y="9531"/>
                      <a:pt x="7264" y="9290"/>
                      <a:pt x="7264" y="9013"/>
                    </a:cubicBezTo>
                    <a:cubicBezTo>
                      <a:pt x="7264" y="8834"/>
                      <a:pt x="7090" y="8669"/>
                      <a:pt x="6806" y="8539"/>
                    </a:cubicBezTo>
                    <a:lnTo>
                      <a:pt x="6806" y="8137"/>
                    </a:lnTo>
                    <a:cubicBezTo>
                      <a:pt x="8006" y="8356"/>
                      <a:pt x="8838" y="8805"/>
                      <a:pt x="8838" y="9330"/>
                    </a:cubicBezTo>
                    <a:close/>
                    <a:moveTo>
                      <a:pt x="4079" y="1127"/>
                    </a:moveTo>
                    <a:cubicBezTo>
                      <a:pt x="4079" y="504"/>
                      <a:pt x="4578" y="0"/>
                      <a:pt x="5193" y="0"/>
                    </a:cubicBezTo>
                    <a:cubicBezTo>
                      <a:pt x="5807" y="0"/>
                      <a:pt x="6305" y="504"/>
                      <a:pt x="6305" y="1127"/>
                    </a:cubicBezTo>
                    <a:cubicBezTo>
                      <a:pt x="6305" y="1750"/>
                      <a:pt x="5807" y="2254"/>
                      <a:pt x="5193" y="2254"/>
                    </a:cubicBezTo>
                    <a:cubicBezTo>
                      <a:pt x="4578" y="2254"/>
                      <a:pt x="4079" y="1750"/>
                      <a:pt x="4079" y="1127"/>
                    </a:cubicBezTo>
                    <a:close/>
                    <a:moveTo>
                      <a:pt x="9353" y="1669"/>
                    </a:moveTo>
                    <a:cubicBezTo>
                      <a:pt x="8800" y="2578"/>
                      <a:pt x="7557" y="3340"/>
                      <a:pt x="6352" y="3340"/>
                    </a:cubicBezTo>
                    <a:cubicBezTo>
                      <a:pt x="6274" y="3340"/>
                      <a:pt x="6196" y="3336"/>
                      <a:pt x="6118" y="3330"/>
                    </a:cubicBezTo>
                    <a:cubicBezTo>
                      <a:pt x="6142" y="3615"/>
                      <a:pt x="6252" y="4928"/>
                      <a:pt x="6282" y="5755"/>
                    </a:cubicBezTo>
                    <a:cubicBezTo>
                      <a:pt x="6288" y="5783"/>
                      <a:pt x="6294" y="5811"/>
                      <a:pt x="6296" y="5841"/>
                    </a:cubicBezTo>
                    <a:lnTo>
                      <a:pt x="6568" y="10087"/>
                    </a:lnTo>
                    <a:cubicBezTo>
                      <a:pt x="6586" y="10373"/>
                      <a:pt x="5564" y="10428"/>
                      <a:pt x="5546" y="10154"/>
                    </a:cubicBezTo>
                    <a:lnTo>
                      <a:pt x="5318" y="6578"/>
                    </a:lnTo>
                    <a:cubicBezTo>
                      <a:pt x="5280" y="6574"/>
                      <a:pt x="5244" y="6567"/>
                      <a:pt x="5206" y="6567"/>
                    </a:cubicBezTo>
                    <a:cubicBezTo>
                      <a:pt x="5174" y="6567"/>
                      <a:pt x="5136" y="6577"/>
                      <a:pt x="5099" y="6587"/>
                    </a:cubicBezTo>
                    <a:lnTo>
                      <a:pt x="4851" y="10126"/>
                    </a:lnTo>
                    <a:cubicBezTo>
                      <a:pt x="4832" y="10398"/>
                      <a:pt x="3810" y="10338"/>
                      <a:pt x="3830" y="10052"/>
                    </a:cubicBezTo>
                    <a:lnTo>
                      <a:pt x="4144" y="5559"/>
                    </a:lnTo>
                    <a:cubicBezTo>
                      <a:pt x="4146" y="5538"/>
                      <a:pt x="4150" y="5520"/>
                      <a:pt x="4154" y="5500"/>
                    </a:cubicBezTo>
                    <a:cubicBezTo>
                      <a:pt x="4199" y="4432"/>
                      <a:pt x="4252" y="3400"/>
                      <a:pt x="4257" y="3326"/>
                    </a:cubicBezTo>
                    <a:cubicBezTo>
                      <a:pt x="4169" y="3334"/>
                      <a:pt x="4081" y="3340"/>
                      <a:pt x="3994" y="3340"/>
                    </a:cubicBezTo>
                    <a:cubicBezTo>
                      <a:pt x="2788" y="3340"/>
                      <a:pt x="1546" y="2578"/>
                      <a:pt x="993" y="1669"/>
                    </a:cubicBezTo>
                    <a:cubicBezTo>
                      <a:pt x="879" y="1481"/>
                      <a:pt x="936" y="1235"/>
                      <a:pt x="1122" y="1120"/>
                    </a:cubicBezTo>
                    <a:cubicBezTo>
                      <a:pt x="1308" y="1003"/>
                      <a:pt x="1551" y="1062"/>
                      <a:pt x="1665" y="1250"/>
                    </a:cubicBezTo>
                    <a:cubicBezTo>
                      <a:pt x="2166" y="2073"/>
                      <a:pt x="3484" y="2756"/>
                      <a:pt x="4493" y="2470"/>
                    </a:cubicBezTo>
                    <a:cubicBezTo>
                      <a:pt x="4663" y="2411"/>
                      <a:pt x="4865" y="2374"/>
                      <a:pt x="5089" y="2365"/>
                    </a:cubicBezTo>
                    <a:lnTo>
                      <a:pt x="4729" y="5423"/>
                    </a:lnTo>
                    <a:lnTo>
                      <a:pt x="5203" y="5915"/>
                    </a:lnTo>
                    <a:lnTo>
                      <a:pt x="5617" y="5423"/>
                    </a:lnTo>
                    <a:lnTo>
                      <a:pt x="5330" y="2373"/>
                    </a:lnTo>
                    <a:cubicBezTo>
                      <a:pt x="5531" y="2387"/>
                      <a:pt x="5725" y="2423"/>
                      <a:pt x="5890" y="2481"/>
                    </a:cubicBezTo>
                    <a:cubicBezTo>
                      <a:pt x="6894" y="2741"/>
                      <a:pt x="8187" y="2063"/>
                      <a:pt x="8681" y="1250"/>
                    </a:cubicBezTo>
                    <a:cubicBezTo>
                      <a:pt x="8795" y="1062"/>
                      <a:pt x="9038" y="1003"/>
                      <a:pt x="9224" y="1119"/>
                    </a:cubicBezTo>
                    <a:cubicBezTo>
                      <a:pt x="9410" y="1235"/>
                      <a:pt x="9468" y="1481"/>
                      <a:pt x="9353" y="1669"/>
                    </a:cubicBezTo>
                    <a:close/>
                    <a:moveTo>
                      <a:pt x="8844" y="4304"/>
                    </a:moveTo>
                    <a:cubicBezTo>
                      <a:pt x="8839" y="4303"/>
                      <a:pt x="8833" y="4303"/>
                      <a:pt x="8827" y="4302"/>
                    </a:cubicBezTo>
                    <a:lnTo>
                      <a:pt x="8900" y="5088"/>
                    </a:lnTo>
                    <a:lnTo>
                      <a:pt x="8793" y="5217"/>
                    </a:lnTo>
                    <a:lnTo>
                      <a:pt x="8671" y="5088"/>
                    </a:lnTo>
                    <a:lnTo>
                      <a:pt x="8763" y="4301"/>
                    </a:lnTo>
                    <a:cubicBezTo>
                      <a:pt x="8543" y="4286"/>
                      <a:pt x="8343" y="4195"/>
                      <a:pt x="7895" y="3770"/>
                    </a:cubicBezTo>
                    <a:cubicBezTo>
                      <a:pt x="7846" y="3723"/>
                      <a:pt x="7769" y="3725"/>
                      <a:pt x="7722" y="3776"/>
                    </a:cubicBezTo>
                    <a:cubicBezTo>
                      <a:pt x="7676" y="3826"/>
                      <a:pt x="7679" y="3906"/>
                      <a:pt x="7729" y="3953"/>
                    </a:cubicBezTo>
                    <a:cubicBezTo>
                      <a:pt x="8086" y="4293"/>
                      <a:pt x="8319" y="4456"/>
                      <a:pt x="8558" y="4519"/>
                    </a:cubicBezTo>
                    <a:cubicBezTo>
                      <a:pt x="8558" y="4523"/>
                      <a:pt x="8556" y="4527"/>
                      <a:pt x="8556" y="4530"/>
                    </a:cubicBezTo>
                    <a:lnTo>
                      <a:pt x="8505" y="5505"/>
                    </a:lnTo>
                    <a:lnTo>
                      <a:pt x="8378" y="6694"/>
                    </a:lnTo>
                    <a:cubicBezTo>
                      <a:pt x="8369" y="6780"/>
                      <a:pt x="8430" y="6857"/>
                      <a:pt x="8514" y="6867"/>
                    </a:cubicBezTo>
                    <a:cubicBezTo>
                      <a:pt x="8520" y="6867"/>
                      <a:pt x="8525" y="6867"/>
                      <a:pt x="8530" y="6867"/>
                    </a:cubicBezTo>
                    <a:cubicBezTo>
                      <a:pt x="8608" y="6867"/>
                      <a:pt x="8674" y="6808"/>
                      <a:pt x="8683" y="6728"/>
                    </a:cubicBezTo>
                    <a:lnTo>
                      <a:pt x="8815" y="5498"/>
                    </a:lnTo>
                    <a:lnTo>
                      <a:pt x="9012" y="6736"/>
                    </a:lnTo>
                    <a:cubicBezTo>
                      <a:pt x="9025" y="6813"/>
                      <a:pt x="9090" y="6868"/>
                      <a:pt x="9164" y="6868"/>
                    </a:cubicBezTo>
                    <a:cubicBezTo>
                      <a:pt x="9172" y="6868"/>
                      <a:pt x="9180" y="6867"/>
                      <a:pt x="9188" y="6866"/>
                    </a:cubicBezTo>
                    <a:cubicBezTo>
                      <a:pt x="9272" y="6852"/>
                      <a:pt x="9328" y="6771"/>
                      <a:pt x="9315" y="6686"/>
                    </a:cubicBezTo>
                    <a:lnTo>
                      <a:pt x="9119" y="5462"/>
                    </a:lnTo>
                    <a:cubicBezTo>
                      <a:pt x="9119" y="5461"/>
                      <a:pt x="9120" y="5460"/>
                      <a:pt x="9120" y="5459"/>
                    </a:cubicBezTo>
                    <a:lnTo>
                      <a:pt x="9046" y="4530"/>
                    </a:lnTo>
                    <a:cubicBezTo>
                      <a:pt x="9046" y="4526"/>
                      <a:pt x="9046" y="4522"/>
                      <a:pt x="9045" y="4518"/>
                    </a:cubicBezTo>
                    <a:cubicBezTo>
                      <a:pt x="9279" y="4456"/>
                      <a:pt x="9631" y="4296"/>
                      <a:pt x="9990" y="3953"/>
                    </a:cubicBezTo>
                    <a:cubicBezTo>
                      <a:pt x="10040" y="3906"/>
                      <a:pt x="10043" y="3826"/>
                      <a:pt x="9997" y="3776"/>
                    </a:cubicBezTo>
                    <a:cubicBezTo>
                      <a:pt x="9950" y="3725"/>
                      <a:pt x="9873" y="3723"/>
                      <a:pt x="9823" y="3770"/>
                    </a:cubicBezTo>
                    <a:cubicBezTo>
                      <a:pt x="9407" y="4166"/>
                      <a:pt x="9010" y="4290"/>
                      <a:pt x="8857" y="4300"/>
                    </a:cubicBezTo>
                    <a:cubicBezTo>
                      <a:pt x="8852" y="4300"/>
                      <a:pt x="8849" y="4303"/>
                      <a:pt x="8844" y="4304"/>
                    </a:cubicBezTo>
                    <a:close/>
                    <a:moveTo>
                      <a:pt x="8790" y="4263"/>
                    </a:moveTo>
                    <a:cubicBezTo>
                      <a:pt x="8949" y="4263"/>
                      <a:pt x="9078" y="4131"/>
                      <a:pt x="9078" y="3969"/>
                    </a:cubicBezTo>
                    <a:cubicBezTo>
                      <a:pt x="9078" y="3807"/>
                      <a:pt x="8949" y="3675"/>
                      <a:pt x="8790" y="3675"/>
                    </a:cubicBezTo>
                    <a:cubicBezTo>
                      <a:pt x="8631" y="3675"/>
                      <a:pt x="8503" y="3807"/>
                      <a:pt x="8503" y="3969"/>
                    </a:cubicBezTo>
                    <a:cubicBezTo>
                      <a:pt x="8503" y="4131"/>
                      <a:pt x="8631" y="4263"/>
                      <a:pt x="8790" y="4263"/>
                    </a:cubicBezTo>
                    <a:close/>
                    <a:moveTo>
                      <a:pt x="9514" y="6418"/>
                    </a:moveTo>
                    <a:cubicBezTo>
                      <a:pt x="9649" y="6475"/>
                      <a:pt x="9732" y="6548"/>
                      <a:pt x="9732" y="6629"/>
                    </a:cubicBezTo>
                    <a:cubicBezTo>
                      <a:pt x="9732" y="6745"/>
                      <a:pt x="9561" y="6846"/>
                      <a:pt x="9306" y="6903"/>
                    </a:cubicBezTo>
                    <a:cubicBezTo>
                      <a:pt x="9287" y="6910"/>
                      <a:pt x="9267" y="6915"/>
                      <a:pt x="9245" y="6917"/>
                    </a:cubicBezTo>
                    <a:cubicBezTo>
                      <a:pt x="9240" y="6918"/>
                      <a:pt x="9235" y="6918"/>
                      <a:pt x="9229" y="6918"/>
                    </a:cubicBezTo>
                    <a:cubicBezTo>
                      <a:pt x="9112" y="6939"/>
                      <a:pt x="8983" y="6952"/>
                      <a:pt x="8845" y="6952"/>
                    </a:cubicBezTo>
                    <a:cubicBezTo>
                      <a:pt x="8355" y="6952"/>
                      <a:pt x="7957" y="6807"/>
                      <a:pt x="7957" y="6629"/>
                    </a:cubicBezTo>
                    <a:cubicBezTo>
                      <a:pt x="7957" y="6542"/>
                      <a:pt x="8055" y="6463"/>
                      <a:pt x="8211" y="6405"/>
                    </a:cubicBezTo>
                    <a:lnTo>
                      <a:pt x="8222" y="6252"/>
                    </a:lnTo>
                    <a:cubicBezTo>
                      <a:pt x="7685" y="6340"/>
                      <a:pt x="7308" y="6534"/>
                      <a:pt x="7308" y="6762"/>
                    </a:cubicBezTo>
                    <a:cubicBezTo>
                      <a:pt x="7308" y="7072"/>
                      <a:pt x="8000" y="7324"/>
                      <a:pt x="8854" y="7324"/>
                    </a:cubicBezTo>
                    <a:cubicBezTo>
                      <a:pt x="9708" y="7324"/>
                      <a:pt x="10400" y="7072"/>
                      <a:pt x="10400" y="6762"/>
                    </a:cubicBezTo>
                    <a:cubicBezTo>
                      <a:pt x="10400" y="6535"/>
                      <a:pt x="10027" y="6342"/>
                      <a:pt x="9494" y="6253"/>
                    </a:cubicBezTo>
                    <a:lnTo>
                      <a:pt x="9514" y="6418"/>
                    </a:lnTo>
                    <a:close/>
                    <a:moveTo>
                      <a:pt x="1543" y="4300"/>
                    </a:moveTo>
                    <a:cubicBezTo>
                      <a:pt x="1391" y="4290"/>
                      <a:pt x="994" y="4166"/>
                      <a:pt x="577" y="3770"/>
                    </a:cubicBezTo>
                    <a:cubicBezTo>
                      <a:pt x="528" y="3723"/>
                      <a:pt x="450" y="3725"/>
                      <a:pt x="404" y="3776"/>
                    </a:cubicBezTo>
                    <a:cubicBezTo>
                      <a:pt x="358" y="3826"/>
                      <a:pt x="361" y="3906"/>
                      <a:pt x="411" y="3953"/>
                    </a:cubicBezTo>
                    <a:cubicBezTo>
                      <a:pt x="770" y="4296"/>
                      <a:pt x="1122" y="4456"/>
                      <a:pt x="1355" y="4518"/>
                    </a:cubicBezTo>
                    <a:cubicBezTo>
                      <a:pt x="1355" y="4522"/>
                      <a:pt x="1355" y="4526"/>
                      <a:pt x="1355" y="4530"/>
                    </a:cubicBezTo>
                    <a:lnTo>
                      <a:pt x="1281" y="5459"/>
                    </a:lnTo>
                    <a:cubicBezTo>
                      <a:pt x="1281" y="5460"/>
                      <a:pt x="1282" y="5461"/>
                      <a:pt x="1282" y="5462"/>
                    </a:cubicBezTo>
                    <a:lnTo>
                      <a:pt x="1086" y="6686"/>
                    </a:lnTo>
                    <a:cubicBezTo>
                      <a:pt x="1072" y="6771"/>
                      <a:pt x="1129" y="6852"/>
                      <a:pt x="1212" y="6866"/>
                    </a:cubicBezTo>
                    <a:cubicBezTo>
                      <a:pt x="1221" y="6867"/>
                      <a:pt x="1229" y="6867"/>
                      <a:pt x="1236" y="6867"/>
                    </a:cubicBezTo>
                    <a:cubicBezTo>
                      <a:pt x="1311" y="6867"/>
                      <a:pt x="1376" y="6813"/>
                      <a:pt x="1388" y="6736"/>
                    </a:cubicBezTo>
                    <a:lnTo>
                      <a:pt x="1586" y="5498"/>
                    </a:lnTo>
                    <a:lnTo>
                      <a:pt x="1718" y="6728"/>
                    </a:lnTo>
                    <a:cubicBezTo>
                      <a:pt x="1726" y="6808"/>
                      <a:pt x="1792" y="6867"/>
                      <a:pt x="1870" y="6867"/>
                    </a:cubicBezTo>
                    <a:cubicBezTo>
                      <a:pt x="1875" y="6867"/>
                      <a:pt x="1881" y="6867"/>
                      <a:pt x="1887" y="6867"/>
                    </a:cubicBezTo>
                    <a:cubicBezTo>
                      <a:pt x="1971" y="6857"/>
                      <a:pt x="2032" y="6780"/>
                      <a:pt x="2022" y="6694"/>
                    </a:cubicBezTo>
                    <a:lnTo>
                      <a:pt x="1895" y="5505"/>
                    </a:lnTo>
                    <a:lnTo>
                      <a:pt x="1845" y="4530"/>
                    </a:lnTo>
                    <a:cubicBezTo>
                      <a:pt x="1845" y="4527"/>
                      <a:pt x="1843" y="4523"/>
                      <a:pt x="1843" y="4519"/>
                    </a:cubicBezTo>
                    <a:cubicBezTo>
                      <a:pt x="2082" y="4456"/>
                      <a:pt x="2314" y="4293"/>
                      <a:pt x="2672" y="3953"/>
                    </a:cubicBezTo>
                    <a:cubicBezTo>
                      <a:pt x="2722" y="3906"/>
                      <a:pt x="2725" y="3826"/>
                      <a:pt x="2678" y="3776"/>
                    </a:cubicBezTo>
                    <a:cubicBezTo>
                      <a:pt x="2632" y="3725"/>
                      <a:pt x="2555" y="3722"/>
                      <a:pt x="2505" y="3770"/>
                    </a:cubicBezTo>
                    <a:cubicBezTo>
                      <a:pt x="2058" y="4195"/>
                      <a:pt x="1857" y="4286"/>
                      <a:pt x="1637" y="4301"/>
                    </a:cubicBezTo>
                    <a:lnTo>
                      <a:pt x="1730" y="5088"/>
                    </a:lnTo>
                    <a:lnTo>
                      <a:pt x="1608" y="5217"/>
                    </a:lnTo>
                    <a:lnTo>
                      <a:pt x="1501" y="5088"/>
                    </a:lnTo>
                    <a:lnTo>
                      <a:pt x="1574" y="4302"/>
                    </a:lnTo>
                    <a:cubicBezTo>
                      <a:pt x="1568" y="4303"/>
                      <a:pt x="1562" y="4303"/>
                      <a:pt x="1557" y="4304"/>
                    </a:cubicBezTo>
                    <a:cubicBezTo>
                      <a:pt x="1552" y="4303"/>
                      <a:pt x="1548" y="4300"/>
                      <a:pt x="1543" y="4300"/>
                    </a:cubicBezTo>
                    <a:close/>
                    <a:moveTo>
                      <a:pt x="1898" y="3969"/>
                    </a:moveTo>
                    <a:cubicBezTo>
                      <a:pt x="1898" y="3807"/>
                      <a:pt x="1769" y="3675"/>
                      <a:pt x="1610" y="3675"/>
                    </a:cubicBezTo>
                    <a:cubicBezTo>
                      <a:pt x="1452" y="3675"/>
                      <a:pt x="1323" y="3807"/>
                      <a:pt x="1323" y="3969"/>
                    </a:cubicBezTo>
                    <a:cubicBezTo>
                      <a:pt x="1323" y="4131"/>
                      <a:pt x="1452" y="4263"/>
                      <a:pt x="1610" y="4263"/>
                    </a:cubicBezTo>
                    <a:cubicBezTo>
                      <a:pt x="1769" y="4263"/>
                      <a:pt x="1898" y="4131"/>
                      <a:pt x="1898" y="3969"/>
                    </a:cubicBezTo>
                    <a:close/>
                    <a:moveTo>
                      <a:pt x="906" y="6253"/>
                    </a:moveTo>
                    <a:cubicBezTo>
                      <a:pt x="373" y="6342"/>
                      <a:pt x="0" y="6535"/>
                      <a:pt x="0" y="6762"/>
                    </a:cubicBezTo>
                    <a:cubicBezTo>
                      <a:pt x="0" y="7072"/>
                      <a:pt x="693" y="7324"/>
                      <a:pt x="1547" y="7324"/>
                    </a:cubicBezTo>
                    <a:cubicBezTo>
                      <a:pt x="2401" y="7324"/>
                      <a:pt x="3093" y="7072"/>
                      <a:pt x="3093" y="6762"/>
                    </a:cubicBezTo>
                    <a:cubicBezTo>
                      <a:pt x="3093" y="6534"/>
                      <a:pt x="2716" y="6340"/>
                      <a:pt x="2178" y="6252"/>
                    </a:cubicBezTo>
                    <a:lnTo>
                      <a:pt x="2189" y="6405"/>
                    </a:lnTo>
                    <a:cubicBezTo>
                      <a:pt x="2346" y="6463"/>
                      <a:pt x="2444" y="6542"/>
                      <a:pt x="2444" y="6629"/>
                    </a:cubicBezTo>
                    <a:cubicBezTo>
                      <a:pt x="2444" y="6807"/>
                      <a:pt x="2046" y="6952"/>
                      <a:pt x="1556" y="6952"/>
                    </a:cubicBezTo>
                    <a:cubicBezTo>
                      <a:pt x="1418" y="6952"/>
                      <a:pt x="1289" y="6939"/>
                      <a:pt x="1172" y="6918"/>
                    </a:cubicBezTo>
                    <a:cubicBezTo>
                      <a:pt x="1166" y="6918"/>
                      <a:pt x="1161" y="6918"/>
                      <a:pt x="1155" y="6917"/>
                    </a:cubicBezTo>
                    <a:cubicBezTo>
                      <a:pt x="1134" y="6915"/>
                      <a:pt x="1114" y="6910"/>
                      <a:pt x="1095" y="6903"/>
                    </a:cubicBezTo>
                    <a:cubicBezTo>
                      <a:pt x="840" y="6846"/>
                      <a:pt x="669" y="6745"/>
                      <a:pt x="669" y="6629"/>
                    </a:cubicBezTo>
                    <a:cubicBezTo>
                      <a:pt x="669" y="6548"/>
                      <a:pt x="751" y="6475"/>
                      <a:pt x="887" y="6418"/>
                    </a:cubicBezTo>
                    <a:lnTo>
                      <a:pt x="906" y="6253"/>
                    </a:lnTo>
                    <a:close/>
                  </a:path>
                </a:pathLst>
              </a:custGeom>
              <a:solidFill>
                <a:srgbClr val="1B6194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ï$ľîďè">
                <a:extLst>
                  <a:ext uri="{FF2B5EF4-FFF2-40B4-BE49-F238E27FC236}">
                    <a16:creationId xmlns:a16="http://schemas.microsoft.com/office/drawing/2014/main" id="{948A1045-D551-4CF2-9A37-0C9209569F37}"/>
                  </a:ext>
                </a:extLst>
              </p:cNvPr>
              <p:cNvSpPr/>
              <p:nvPr/>
            </p:nvSpPr>
            <p:spPr bwMode="auto">
              <a:xfrm>
                <a:off x="3627928" y="4751494"/>
                <a:ext cx="658500" cy="674380"/>
              </a:xfrm>
              <a:custGeom>
                <a:avLst/>
                <a:gdLst>
                  <a:gd name="T0" fmla="*/ 1547 w 10400"/>
                  <a:gd name="T1" fmla="*/ 9330 h 10667"/>
                  <a:gd name="T2" fmla="*/ 3077 w 10400"/>
                  <a:gd name="T3" fmla="*/ 9013 h 10667"/>
                  <a:gd name="T4" fmla="*/ 6114 w 10400"/>
                  <a:gd name="T5" fmla="*/ 9700 h 10667"/>
                  <a:gd name="T6" fmla="*/ 6806 w 10400"/>
                  <a:gd name="T7" fmla="*/ 8539 h 10667"/>
                  <a:gd name="T8" fmla="*/ 4079 w 10400"/>
                  <a:gd name="T9" fmla="*/ 1127 h 10667"/>
                  <a:gd name="T10" fmla="*/ 5193 w 10400"/>
                  <a:gd name="T11" fmla="*/ 2254 h 10667"/>
                  <a:gd name="T12" fmla="*/ 6352 w 10400"/>
                  <a:gd name="T13" fmla="*/ 3340 h 10667"/>
                  <a:gd name="T14" fmla="*/ 6296 w 10400"/>
                  <a:gd name="T15" fmla="*/ 5841 h 10667"/>
                  <a:gd name="T16" fmla="*/ 5318 w 10400"/>
                  <a:gd name="T17" fmla="*/ 6578 h 10667"/>
                  <a:gd name="T18" fmla="*/ 4851 w 10400"/>
                  <a:gd name="T19" fmla="*/ 10126 h 10667"/>
                  <a:gd name="T20" fmla="*/ 4154 w 10400"/>
                  <a:gd name="T21" fmla="*/ 5500 h 10667"/>
                  <a:gd name="T22" fmla="*/ 993 w 10400"/>
                  <a:gd name="T23" fmla="*/ 1669 h 10667"/>
                  <a:gd name="T24" fmla="*/ 4493 w 10400"/>
                  <a:gd name="T25" fmla="*/ 2470 h 10667"/>
                  <a:gd name="T26" fmla="*/ 5203 w 10400"/>
                  <a:gd name="T27" fmla="*/ 5915 h 10667"/>
                  <a:gd name="T28" fmla="*/ 5890 w 10400"/>
                  <a:gd name="T29" fmla="*/ 2481 h 10667"/>
                  <a:gd name="T30" fmla="*/ 9353 w 10400"/>
                  <a:gd name="T31" fmla="*/ 1669 h 10667"/>
                  <a:gd name="T32" fmla="*/ 8900 w 10400"/>
                  <a:gd name="T33" fmla="*/ 5088 h 10667"/>
                  <a:gd name="T34" fmla="*/ 8763 w 10400"/>
                  <a:gd name="T35" fmla="*/ 4301 h 10667"/>
                  <a:gd name="T36" fmla="*/ 7729 w 10400"/>
                  <a:gd name="T37" fmla="*/ 3953 h 10667"/>
                  <a:gd name="T38" fmla="*/ 8505 w 10400"/>
                  <a:gd name="T39" fmla="*/ 5505 h 10667"/>
                  <a:gd name="T40" fmla="*/ 8530 w 10400"/>
                  <a:gd name="T41" fmla="*/ 6867 h 10667"/>
                  <a:gd name="T42" fmla="*/ 9012 w 10400"/>
                  <a:gd name="T43" fmla="*/ 6736 h 10667"/>
                  <a:gd name="T44" fmla="*/ 9315 w 10400"/>
                  <a:gd name="T45" fmla="*/ 6686 h 10667"/>
                  <a:gd name="T46" fmla="*/ 9046 w 10400"/>
                  <a:gd name="T47" fmla="*/ 4530 h 10667"/>
                  <a:gd name="T48" fmla="*/ 9997 w 10400"/>
                  <a:gd name="T49" fmla="*/ 3776 h 10667"/>
                  <a:gd name="T50" fmla="*/ 8844 w 10400"/>
                  <a:gd name="T51" fmla="*/ 4304 h 10667"/>
                  <a:gd name="T52" fmla="*/ 8790 w 10400"/>
                  <a:gd name="T53" fmla="*/ 3675 h 10667"/>
                  <a:gd name="T54" fmla="*/ 9514 w 10400"/>
                  <a:gd name="T55" fmla="*/ 6418 h 10667"/>
                  <a:gd name="T56" fmla="*/ 9245 w 10400"/>
                  <a:gd name="T57" fmla="*/ 6917 h 10667"/>
                  <a:gd name="T58" fmla="*/ 7957 w 10400"/>
                  <a:gd name="T59" fmla="*/ 6629 h 10667"/>
                  <a:gd name="T60" fmla="*/ 7308 w 10400"/>
                  <a:gd name="T61" fmla="*/ 6762 h 10667"/>
                  <a:gd name="T62" fmla="*/ 9494 w 10400"/>
                  <a:gd name="T63" fmla="*/ 6253 h 10667"/>
                  <a:gd name="T64" fmla="*/ 577 w 10400"/>
                  <a:gd name="T65" fmla="*/ 3770 h 10667"/>
                  <a:gd name="T66" fmla="*/ 1355 w 10400"/>
                  <a:gd name="T67" fmla="*/ 4518 h 10667"/>
                  <a:gd name="T68" fmla="*/ 1282 w 10400"/>
                  <a:gd name="T69" fmla="*/ 5462 h 10667"/>
                  <a:gd name="T70" fmla="*/ 1236 w 10400"/>
                  <a:gd name="T71" fmla="*/ 6867 h 10667"/>
                  <a:gd name="T72" fmla="*/ 1718 w 10400"/>
                  <a:gd name="T73" fmla="*/ 6728 h 10667"/>
                  <a:gd name="T74" fmla="*/ 2022 w 10400"/>
                  <a:gd name="T75" fmla="*/ 6694 h 10667"/>
                  <a:gd name="T76" fmla="*/ 1843 w 10400"/>
                  <a:gd name="T77" fmla="*/ 4519 h 10667"/>
                  <a:gd name="T78" fmla="*/ 2505 w 10400"/>
                  <a:gd name="T79" fmla="*/ 3770 h 10667"/>
                  <a:gd name="T80" fmla="*/ 1608 w 10400"/>
                  <a:gd name="T81" fmla="*/ 5217 h 10667"/>
                  <a:gd name="T82" fmla="*/ 1557 w 10400"/>
                  <a:gd name="T83" fmla="*/ 4304 h 10667"/>
                  <a:gd name="T84" fmla="*/ 1610 w 10400"/>
                  <a:gd name="T85" fmla="*/ 3675 h 10667"/>
                  <a:gd name="T86" fmla="*/ 1898 w 10400"/>
                  <a:gd name="T87" fmla="*/ 3969 h 10667"/>
                  <a:gd name="T88" fmla="*/ 1547 w 10400"/>
                  <a:gd name="T89" fmla="*/ 7324 h 10667"/>
                  <a:gd name="T90" fmla="*/ 2189 w 10400"/>
                  <a:gd name="T91" fmla="*/ 6405 h 10667"/>
                  <a:gd name="T92" fmla="*/ 1172 w 10400"/>
                  <a:gd name="T93" fmla="*/ 6918 h 10667"/>
                  <a:gd name="T94" fmla="*/ 669 w 10400"/>
                  <a:gd name="T95" fmla="*/ 6629 h 10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400" h="10667">
                    <a:moveTo>
                      <a:pt x="8838" y="9330"/>
                    </a:moveTo>
                    <a:cubicBezTo>
                      <a:pt x="8838" y="10067"/>
                      <a:pt x="7206" y="10667"/>
                      <a:pt x="5192" y="10667"/>
                    </a:cubicBezTo>
                    <a:cubicBezTo>
                      <a:pt x="3180" y="10667"/>
                      <a:pt x="1547" y="10067"/>
                      <a:pt x="1547" y="9330"/>
                    </a:cubicBezTo>
                    <a:cubicBezTo>
                      <a:pt x="1547" y="8797"/>
                      <a:pt x="2406" y="8341"/>
                      <a:pt x="3638" y="8128"/>
                    </a:cubicBezTo>
                    <a:lnTo>
                      <a:pt x="3638" y="8495"/>
                    </a:lnTo>
                    <a:cubicBezTo>
                      <a:pt x="3293" y="8632"/>
                      <a:pt x="3077" y="8813"/>
                      <a:pt x="3077" y="9013"/>
                    </a:cubicBezTo>
                    <a:cubicBezTo>
                      <a:pt x="3077" y="9437"/>
                      <a:pt x="4015" y="9781"/>
                      <a:pt x="5171" y="9781"/>
                    </a:cubicBezTo>
                    <a:cubicBezTo>
                      <a:pt x="5497" y="9781"/>
                      <a:pt x="5802" y="9751"/>
                      <a:pt x="6077" y="9703"/>
                    </a:cubicBezTo>
                    <a:cubicBezTo>
                      <a:pt x="6090" y="9702"/>
                      <a:pt x="6102" y="9702"/>
                      <a:pt x="6114" y="9700"/>
                    </a:cubicBezTo>
                    <a:cubicBezTo>
                      <a:pt x="6165" y="9694"/>
                      <a:pt x="6212" y="9682"/>
                      <a:pt x="6259" y="9666"/>
                    </a:cubicBezTo>
                    <a:cubicBezTo>
                      <a:pt x="6859" y="9531"/>
                      <a:pt x="7264" y="9290"/>
                      <a:pt x="7264" y="9013"/>
                    </a:cubicBezTo>
                    <a:cubicBezTo>
                      <a:pt x="7264" y="8834"/>
                      <a:pt x="7090" y="8669"/>
                      <a:pt x="6806" y="8539"/>
                    </a:cubicBezTo>
                    <a:lnTo>
                      <a:pt x="6806" y="8137"/>
                    </a:lnTo>
                    <a:cubicBezTo>
                      <a:pt x="8006" y="8356"/>
                      <a:pt x="8838" y="8805"/>
                      <a:pt x="8838" y="9330"/>
                    </a:cubicBezTo>
                    <a:close/>
                    <a:moveTo>
                      <a:pt x="4079" y="1127"/>
                    </a:moveTo>
                    <a:cubicBezTo>
                      <a:pt x="4079" y="504"/>
                      <a:pt x="4578" y="0"/>
                      <a:pt x="5193" y="0"/>
                    </a:cubicBezTo>
                    <a:cubicBezTo>
                      <a:pt x="5807" y="0"/>
                      <a:pt x="6305" y="504"/>
                      <a:pt x="6305" y="1127"/>
                    </a:cubicBezTo>
                    <a:cubicBezTo>
                      <a:pt x="6305" y="1750"/>
                      <a:pt x="5807" y="2254"/>
                      <a:pt x="5193" y="2254"/>
                    </a:cubicBezTo>
                    <a:cubicBezTo>
                      <a:pt x="4578" y="2254"/>
                      <a:pt x="4079" y="1750"/>
                      <a:pt x="4079" y="1127"/>
                    </a:cubicBezTo>
                    <a:close/>
                    <a:moveTo>
                      <a:pt x="9353" y="1669"/>
                    </a:moveTo>
                    <a:cubicBezTo>
                      <a:pt x="8800" y="2578"/>
                      <a:pt x="7557" y="3340"/>
                      <a:pt x="6352" y="3340"/>
                    </a:cubicBezTo>
                    <a:cubicBezTo>
                      <a:pt x="6274" y="3340"/>
                      <a:pt x="6196" y="3336"/>
                      <a:pt x="6118" y="3330"/>
                    </a:cubicBezTo>
                    <a:cubicBezTo>
                      <a:pt x="6142" y="3615"/>
                      <a:pt x="6252" y="4928"/>
                      <a:pt x="6282" y="5755"/>
                    </a:cubicBezTo>
                    <a:cubicBezTo>
                      <a:pt x="6288" y="5783"/>
                      <a:pt x="6294" y="5811"/>
                      <a:pt x="6296" y="5841"/>
                    </a:cubicBezTo>
                    <a:lnTo>
                      <a:pt x="6568" y="10087"/>
                    </a:lnTo>
                    <a:cubicBezTo>
                      <a:pt x="6586" y="10373"/>
                      <a:pt x="5564" y="10428"/>
                      <a:pt x="5546" y="10154"/>
                    </a:cubicBezTo>
                    <a:lnTo>
                      <a:pt x="5318" y="6578"/>
                    </a:lnTo>
                    <a:cubicBezTo>
                      <a:pt x="5280" y="6574"/>
                      <a:pt x="5244" y="6567"/>
                      <a:pt x="5206" y="6567"/>
                    </a:cubicBezTo>
                    <a:cubicBezTo>
                      <a:pt x="5174" y="6567"/>
                      <a:pt x="5136" y="6577"/>
                      <a:pt x="5099" y="6587"/>
                    </a:cubicBezTo>
                    <a:lnTo>
                      <a:pt x="4851" y="10126"/>
                    </a:lnTo>
                    <a:cubicBezTo>
                      <a:pt x="4832" y="10398"/>
                      <a:pt x="3810" y="10338"/>
                      <a:pt x="3830" y="10052"/>
                    </a:cubicBezTo>
                    <a:lnTo>
                      <a:pt x="4144" y="5559"/>
                    </a:lnTo>
                    <a:cubicBezTo>
                      <a:pt x="4146" y="5538"/>
                      <a:pt x="4150" y="5520"/>
                      <a:pt x="4154" y="5500"/>
                    </a:cubicBezTo>
                    <a:cubicBezTo>
                      <a:pt x="4199" y="4432"/>
                      <a:pt x="4252" y="3400"/>
                      <a:pt x="4257" y="3326"/>
                    </a:cubicBezTo>
                    <a:cubicBezTo>
                      <a:pt x="4169" y="3334"/>
                      <a:pt x="4081" y="3340"/>
                      <a:pt x="3994" y="3340"/>
                    </a:cubicBezTo>
                    <a:cubicBezTo>
                      <a:pt x="2788" y="3340"/>
                      <a:pt x="1546" y="2578"/>
                      <a:pt x="993" y="1669"/>
                    </a:cubicBezTo>
                    <a:cubicBezTo>
                      <a:pt x="879" y="1481"/>
                      <a:pt x="936" y="1235"/>
                      <a:pt x="1122" y="1120"/>
                    </a:cubicBezTo>
                    <a:cubicBezTo>
                      <a:pt x="1308" y="1003"/>
                      <a:pt x="1551" y="1062"/>
                      <a:pt x="1665" y="1250"/>
                    </a:cubicBezTo>
                    <a:cubicBezTo>
                      <a:pt x="2166" y="2073"/>
                      <a:pt x="3484" y="2756"/>
                      <a:pt x="4493" y="2470"/>
                    </a:cubicBezTo>
                    <a:cubicBezTo>
                      <a:pt x="4663" y="2411"/>
                      <a:pt x="4865" y="2374"/>
                      <a:pt x="5089" y="2365"/>
                    </a:cubicBezTo>
                    <a:lnTo>
                      <a:pt x="4729" y="5423"/>
                    </a:lnTo>
                    <a:lnTo>
                      <a:pt x="5203" y="5915"/>
                    </a:lnTo>
                    <a:lnTo>
                      <a:pt x="5617" y="5423"/>
                    </a:lnTo>
                    <a:lnTo>
                      <a:pt x="5330" y="2373"/>
                    </a:lnTo>
                    <a:cubicBezTo>
                      <a:pt x="5531" y="2387"/>
                      <a:pt x="5725" y="2423"/>
                      <a:pt x="5890" y="2481"/>
                    </a:cubicBezTo>
                    <a:cubicBezTo>
                      <a:pt x="6894" y="2741"/>
                      <a:pt x="8187" y="2063"/>
                      <a:pt x="8681" y="1250"/>
                    </a:cubicBezTo>
                    <a:cubicBezTo>
                      <a:pt x="8795" y="1062"/>
                      <a:pt x="9038" y="1003"/>
                      <a:pt x="9224" y="1119"/>
                    </a:cubicBezTo>
                    <a:cubicBezTo>
                      <a:pt x="9410" y="1235"/>
                      <a:pt x="9468" y="1481"/>
                      <a:pt x="9353" y="1669"/>
                    </a:cubicBezTo>
                    <a:close/>
                    <a:moveTo>
                      <a:pt x="8844" y="4304"/>
                    </a:moveTo>
                    <a:cubicBezTo>
                      <a:pt x="8839" y="4303"/>
                      <a:pt x="8833" y="4303"/>
                      <a:pt x="8827" y="4302"/>
                    </a:cubicBezTo>
                    <a:lnTo>
                      <a:pt x="8900" y="5088"/>
                    </a:lnTo>
                    <a:lnTo>
                      <a:pt x="8793" y="5217"/>
                    </a:lnTo>
                    <a:lnTo>
                      <a:pt x="8671" y="5088"/>
                    </a:lnTo>
                    <a:lnTo>
                      <a:pt x="8763" y="4301"/>
                    </a:lnTo>
                    <a:cubicBezTo>
                      <a:pt x="8543" y="4286"/>
                      <a:pt x="8343" y="4195"/>
                      <a:pt x="7895" y="3770"/>
                    </a:cubicBezTo>
                    <a:cubicBezTo>
                      <a:pt x="7846" y="3723"/>
                      <a:pt x="7769" y="3725"/>
                      <a:pt x="7722" y="3776"/>
                    </a:cubicBezTo>
                    <a:cubicBezTo>
                      <a:pt x="7676" y="3826"/>
                      <a:pt x="7679" y="3906"/>
                      <a:pt x="7729" y="3953"/>
                    </a:cubicBezTo>
                    <a:cubicBezTo>
                      <a:pt x="8086" y="4293"/>
                      <a:pt x="8319" y="4456"/>
                      <a:pt x="8558" y="4519"/>
                    </a:cubicBezTo>
                    <a:cubicBezTo>
                      <a:pt x="8558" y="4523"/>
                      <a:pt x="8556" y="4527"/>
                      <a:pt x="8556" y="4530"/>
                    </a:cubicBezTo>
                    <a:lnTo>
                      <a:pt x="8505" y="5505"/>
                    </a:lnTo>
                    <a:lnTo>
                      <a:pt x="8378" y="6694"/>
                    </a:lnTo>
                    <a:cubicBezTo>
                      <a:pt x="8369" y="6780"/>
                      <a:pt x="8430" y="6857"/>
                      <a:pt x="8514" y="6867"/>
                    </a:cubicBezTo>
                    <a:cubicBezTo>
                      <a:pt x="8520" y="6867"/>
                      <a:pt x="8525" y="6867"/>
                      <a:pt x="8530" y="6867"/>
                    </a:cubicBezTo>
                    <a:cubicBezTo>
                      <a:pt x="8608" y="6867"/>
                      <a:pt x="8674" y="6808"/>
                      <a:pt x="8683" y="6728"/>
                    </a:cubicBezTo>
                    <a:lnTo>
                      <a:pt x="8815" y="5498"/>
                    </a:lnTo>
                    <a:lnTo>
                      <a:pt x="9012" y="6736"/>
                    </a:lnTo>
                    <a:cubicBezTo>
                      <a:pt x="9025" y="6813"/>
                      <a:pt x="9090" y="6868"/>
                      <a:pt x="9164" y="6868"/>
                    </a:cubicBezTo>
                    <a:cubicBezTo>
                      <a:pt x="9172" y="6868"/>
                      <a:pt x="9180" y="6867"/>
                      <a:pt x="9188" y="6866"/>
                    </a:cubicBezTo>
                    <a:cubicBezTo>
                      <a:pt x="9272" y="6852"/>
                      <a:pt x="9328" y="6771"/>
                      <a:pt x="9315" y="6686"/>
                    </a:cubicBezTo>
                    <a:lnTo>
                      <a:pt x="9119" y="5462"/>
                    </a:lnTo>
                    <a:cubicBezTo>
                      <a:pt x="9119" y="5461"/>
                      <a:pt x="9120" y="5460"/>
                      <a:pt x="9120" y="5459"/>
                    </a:cubicBezTo>
                    <a:lnTo>
                      <a:pt x="9046" y="4530"/>
                    </a:lnTo>
                    <a:cubicBezTo>
                      <a:pt x="9046" y="4526"/>
                      <a:pt x="9046" y="4522"/>
                      <a:pt x="9045" y="4518"/>
                    </a:cubicBezTo>
                    <a:cubicBezTo>
                      <a:pt x="9279" y="4456"/>
                      <a:pt x="9631" y="4296"/>
                      <a:pt x="9990" y="3953"/>
                    </a:cubicBezTo>
                    <a:cubicBezTo>
                      <a:pt x="10040" y="3906"/>
                      <a:pt x="10043" y="3826"/>
                      <a:pt x="9997" y="3776"/>
                    </a:cubicBezTo>
                    <a:cubicBezTo>
                      <a:pt x="9950" y="3725"/>
                      <a:pt x="9873" y="3723"/>
                      <a:pt x="9823" y="3770"/>
                    </a:cubicBezTo>
                    <a:cubicBezTo>
                      <a:pt x="9407" y="4166"/>
                      <a:pt x="9010" y="4290"/>
                      <a:pt x="8857" y="4300"/>
                    </a:cubicBezTo>
                    <a:cubicBezTo>
                      <a:pt x="8852" y="4300"/>
                      <a:pt x="8849" y="4303"/>
                      <a:pt x="8844" y="4304"/>
                    </a:cubicBezTo>
                    <a:close/>
                    <a:moveTo>
                      <a:pt x="8790" y="4263"/>
                    </a:moveTo>
                    <a:cubicBezTo>
                      <a:pt x="8949" y="4263"/>
                      <a:pt x="9078" y="4131"/>
                      <a:pt x="9078" y="3969"/>
                    </a:cubicBezTo>
                    <a:cubicBezTo>
                      <a:pt x="9078" y="3807"/>
                      <a:pt x="8949" y="3675"/>
                      <a:pt x="8790" y="3675"/>
                    </a:cubicBezTo>
                    <a:cubicBezTo>
                      <a:pt x="8631" y="3675"/>
                      <a:pt x="8503" y="3807"/>
                      <a:pt x="8503" y="3969"/>
                    </a:cubicBezTo>
                    <a:cubicBezTo>
                      <a:pt x="8503" y="4131"/>
                      <a:pt x="8631" y="4263"/>
                      <a:pt x="8790" y="4263"/>
                    </a:cubicBezTo>
                    <a:close/>
                    <a:moveTo>
                      <a:pt x="9514" y="6418"/>
                    </a:moveTo>
                    <a:cubicBezTo>
                      <a:pt x="9649" y="6475"/>
                      <a:pt x="9732" y="6548"/>
                      <a:pt x="9732" y="6629"/>
                    </a:cubicBezTo>
                    <a:cubicBezTo>
                      <a:pt x="9732" y="6745"/>
                      <a:pt x="9561" y="6846"/>
                      <a:pt x="9306" y="6903"/>
                    </a:cubicBezTo>
                    <a:cubicBezTo>
                      <a:pt x="9287" y="6910"/>
                      <a:pt x="9267" y="6915"/>
                      <a:pt x="9245" y="6917"/>
                    </a:cubicBezTo>
                    <a:cubicBezTo>
                      <a:pt x="9240" y="6918"/>
                      <a:pt x="9235" y="6918"/>
                      <a:pt x="9229" y="6918"/>
                    </a:cubicBezTo>
                    <a:cubicBezTo>
                      <a:pt x="9112" y="6939"/>
                      <a:pt x="8983" y="6952"/>
                      <a:pt x="8845" y="6952"/>
                    </a:cubicBezTo>
                    <a:cubicBezTo>
                      <a:pt x="8355" y="6952"/>
                      <a:pt x="7957" y="6807"/>
                      <a:pt x="7957" y="6629"/>
                    </a:cubicBezTo>
                    <a:cubicBezTo>
                      <a:pt x="7957" y="6542"/>
                      <a:pt x="8055" y="6463"/>
                      <a:pt x="8211" y="6405"/>
                    </a:cubicBezTo>
                    <a:lnTo>
                      <a:pt x="8222" y="6252"/>
                    </a:lnTo>
                    <a:cubicBezTo>
                      <a:pt x="7685" y="6340"/>
                      <a:pt x="7308" y="6534"/>
                      <a:pt x="7308" y="6762"/>
                    </a:cubicBezTo>
                    <a:cubicBezTo>
                      <a:pt x="7308" y="7072"/>
                      <a:pt x="8000" y="7324"/>
                      <a:pt x="8854" y="7324"/>
                    </a:cubicBezTo>
                    <a:cubicBezTo>
                      <a:pt x="9708" y="7324"/>
                      <a:pt x="10400" y="7072"/>
                      <a:pt x="10400" y="6762"/>
                    </a:cubicBezTo>
                    <a:cubicBezTo>
                      <a:pt x="10400" y="6535"/>
                      <a:pt x="10027" y="6342"/>
                      <a:pt x="9494" y="6253"/>
                    </a:cubicBezTo>
                    <a:lnTo>
                      <a:pt x="9514" y="6418"/>
                    </a:lnTo>
                    <a:close/>
                    <a:moveTo>
                      <a:pt x="1543" y="4300"/>
                    </a:moveTo>
                    <a:cubicBezTo>
                      <a:pt x="1391" y="4290"/>
                      <a:pt x="994" y="4166"/>
                      <a:pt x="577" y="3770"/>
                    </a:cubicBezTo>
                    <a:cubicBezTo>
                      <a:pt x="528" y="3723"/>
                      <a:pt x="450" y="3725"/>
                      <a:pt x="404" y="3776"/>
                    </a:cubicBezTo>
                    <a:cubicBezTo>
                      <a:pt x="358" y="3826"/>
                      <a:pt x="361" y="3906"/>
                      <a:pt x="411" y="3953"/>
                    </a:cubicBezTo>
                    <a:cubicBezTo>
                      <a:pt x="770" y="4296"/>
                      <a:pt x="1122" y="4456"/>
                      <a:pt x="1355" y="4518"/>
                    </a:cubicBezTo>
                    <a:cubicBezTo>
                      <a:pt x="1355" y="4522"/>
                      <a:pt x="1355" y="4526"/>
                      <a:pt x="1355" y="4530"/>
                    </a:cubicBezTo>
                    <a:lnTo>
                      <a:pt x="1281" y="5459"/>
                    </a:lnTo>
                    <a:cubicBezTo>
                      <a:pt x="1281" y="5460"/>
                      <a:pt x="1282" y="5461"/>
                      <a:pt x="1282" y="5462"/>
                    </a:cubicBezTo>
                    <a:lnTo>
                      <a:pt x="1086" y="6686"/>
                    </a:lnTo>
                    <a:cubicBezTo>
                      <a:pt x="1072" y="6771"/>
                      <a:pt x="1129" y="6852"/>
                      <a:pt x="1212" y="6866"/>
                    </a:cubicBezTo>
                    <a:cubicBezTo>
                      <a:pt x="1221" y="6867"/>
                      <a:pt x="1229" y="6867"/>
                      <a:pt x="1236" y="6867"/>
                    </a:cubicBezTo>
                    <a:cubicBezTo>
                      <a:pt x="1311" y="6867"/>
                      <a:pt x="1376" y="6813"/>
                      <a:pt x="1388" y="6736"/>
                    </a:cubicBezTo>
                    <a:lnTo>
                      <a:pt x="1586" y="5498"/>
                    </a:lnTo>
                    <a:lnTo>
                      <a:pt x="1718" y="6728"/>
                    </a:lnTo>
                    <a:cubicBezTo>
                      <a:pt x="1726" y="6808"/>
                      <a:pt x="1792" y="6867"/>
                      <a:pt x="1870" y="6867"/>
                    </a:cubicBezTo>
                    <a:cubicBezTo>
                      <a:pt x="1875" y="6867"/>
                      <a:pt x="1881" y="6867"/>
                      <a:pt x="1887" y="6867"/>
                    </a:cubicBezTo>
                    <a:cubicBezTo>
                      <a:pt x="1971" y="6857"/>
                      <a:pt x="2032" y="6780"/>
                      <a:pt x="2022" y="6694"/>
                    </a:cubicBezTo>
                    <a:lnTo>
                      <a:pt x="1895" y="5505"/>
                    </a:lnTo>
                    <a:lnTo>
                      <a:pt x="1845" y="4530"/>
                    </a:lnTo>
                    <a:cubicBezTo>
                      <a:pt x="1845" y="4527"/>
                      <a:pt x="1843" y="4523"/>
                      <a:pt x="1843" y="4519"/>
                    </a:cubicBezTo>
                    <a:cubicBezTo>
                      <a:pt x="2082" y="4456"/>
                      <a:pt x="2314" y="4293"/>
                      <a:pt x="2672" y="3953"/>
                    </a:cubicBezTo>
                    <a:cubicBezTo>
                      <a:pt x="2722" y="3906"/>
                      <a:pt x="2725" y="3826"/>
                      <a:pt x="2678" y="3776"/>
                    </a:cubicBezTo>
                    <a:cubicBezTo>
                      <a:pt x="2632" y="3725"/>
                      <a:pt x="2555" y="3722"/>
                      <a:pt x="2505" y="3770"/>
                    </a:cubicBezTo>
                    <a:cubicBezTo>
                      <a:pt x="2058" y="4195"/>
                      <a:pt x="1857" y="4286"/>
                      <a:pt x="1637" y="4301"/>
                    </a:cubicBezTo>
                    <a:lnTo>
                      <a:pt x="1730" y="5088"/>
                    </a:lnTo>
                    <a:lnTo>
                      <a:pt x="1608" y="5217"/>
                    </a:lnTo>
                    <a:lnTo>
                      <a:pt x="1501" y="5088"/>
                    </a:lnTo>
                    <a:lnTo>
                      <a:pt x="1574" y="4302"/>
                    </a:lnTo>
                    <a:cubicBezTo>
                      <a:pt x="1568" y="4303"/>
                      <a:pt x="1562" y="4303"/>
                      <a:pt x="1557" y="4304"/>
                    </a:cubicBezTo>
                    <a:cubicBezTo>
                      <a:pt x="1552" y="4303"/>
                      <a:pt x="1548" y="4300"/>
                      <a:pt x="1543" y="4300"/>
                    </a:cubicBezTo>
                    <a:close/>
                    <a:moveTo>
                      <a:pt x="1898" y="3969"/>
                    </a:moveTo>
                    <a:cubicBezTo>
                      <a:pt x="1898" y="3807"/>
                      <a:pt x="1769" y="3675"/>
                      <a:pt x="1610" y="3675"/>
                    </a:cubicBezTo>
                    <a:cubicBezTo>
                      <a:pt x="1452" y="3675"/>
                      <a:pt x="1323" y="3807"/>
                      <a:pt x="1323" y="3969"/>
                    </a:cubicBezTo>
                    <a:cubicBezTo>
                      <a:pt x="1323" y="4131"/>
                      <a:pt x="1452" y="4263"/>
                      <a:pt x="1610" y="4263"/>
                    </a:cubicBezTo>
                    <a:cubicBezTo>
                      <a:pt x="1769" y="4263"/>
                      <a:pt x="1898" y="4131"/>
                      <a:pt x="1898" y="3969"/>
                    </a:cubicBezTo>
                    <a:close/>
                    <a:moveTo>
                      <a:pt x="906" y="6253"/>
                    </a:moveTo>
                    <a:cubicBezTo>
                      <a:pt x="373" y="6342"/>
                      <a:pt x="0" y="6535"/>
                      <a:pt x="0" y="6762"/>
                    </a:cubicBezTo>
                    <a:cubicBezTo>
                      <a:pt x="0" y="7072"/>
                      <a:pt x="693" y="7324"/>
                      <a:pt x="1547" y="7324"/>
                    </a:cubicBezTo>
                    <a:cubicBezTo>
                      <a:pt x="2401" y="7324"/>
                      <a:pt x="3093" y="7072"/>
                      <a:pt x="3093" y="6762"/>
                    </a:cubicBezTo>
                    <a:cubicBezTo>
                      <a:pt x="3093" y="6534"/>
                      <a:pt x="2716" y="6340"/>
                      <a:pt x="2178" y="6252"/>
                    </a:cubicBezTo>
                    <a:lnTo>
                      <a:pt x="2189" y="6405"/>
                    </a:lnTo>
                    <a:cubicBezTo>
                      <a:pt x="2346" y="6463"/>
                      <a:pt x="2444" y="6542"/>
                      <a:pt x="2444" y="6629"/>
                    </a:cubicBezTo>
                    <a:cubicBezTo>
                      <a:pt x="2444" y="6807"/>
                      <a:pt x="2046" y="6952"/>
                      <a:pt x="1556" y="6952"/>
                    </a:cubicBezTo>
                    <a:cubicBezTo>
                      <a:pt x="1418" y="6952"/>
                      <a:pt x="1289" y="6939"/>
                      <a:pt x="1172" y="6918"/>
                    </a:cubicBezTo>
                    <a:cubicBezTo>
                      <a:pt x="1166" y="6918"/>
                      <a:pt x="1161" y="6918"/>
                      <a:pt x="1155" y="6917"/>
                    </a:cubicBezTo>
                    <a:cubicBezTo>
                      <a:pt x="1134" y="6915"/>
                      <a:pt x="1114" y="6910"/>
                      <a:pt x="1095" y="6903"/>
                    </a:cubicBezTo>
                    <a:cubicBezTo>
                      <a:pt x="840" y="6846"/>
                      <a:pt x="669" y="6745"/>
                      <a:pt x="669" y="6629"/>
                    </a:cubicBezTo>
                    <a:cubicBezTo>
                      <a:pt x="669" y="6548"/>
                      <a:pt x="751" y="6475"/>
                      <a:pt x="887" y="6418"/>
                    </a:cubicBezTo>
                    <a:lnTo>
                      <a:pt x="906" y="6253"/>
                    </a:lnTo>
                    <a:close/>
                  </a:path>
                </a:pathLst>
              </a:custGeom>
              <a:solidFill>
                <a:srgbClr val="1B6194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ïšlíḋé">
                <a:extLst>
                  <a:ext uri="{FF2B5EF4-FFF2-40B4-BE49-F238E27FC236}">
                    <a16:creationId xmlns:a16="http://schemas.microsoft.com/office/drawing/2014/main" id="{22B7FD5A-232D-49F0-A4D4-134BF668E219}"/>
                  </a:ext>
                </a:extLst>
              </p:cNvPr>
              <p:cNvSpPr/>
              <p:nvPr/>
            </p:nvSpPr>
            <p:spPr bwMode="auto">
              <a:xfrm>
                <a:off x="7875902" y="3370465"/>
                <a:ext cx="658500" cy="674380"/>
              </a:xfrm>
              <a:custGeom>
                <a:avLst/>
                <a:gdLst>
                  <a:gd name="T0" fmla="*/ 1547 w 10400"/>
                  <a:gd name="T1" fmla="*/ 9330 h 10667"/>
                  <a:gd name="T2" fmla="*/ 3077 w 10400"/>
                  <a:gd name="T3" fmla="*/ 9013 h 10667"/>
                  <a:gd name="T4" fmla="*/ 6114 w 10400"/>
                  <a:gd name="T5" fmla="*/ 9700 h 10667"/>
                  <a:gd name="T6" fmla="*/ 6806 w 10400"/>
                  <a:gd name="T7" fmla="*/ 8539 h 10667"/>
                  <a:gd name="T8" fmla="*/ 4079 w 10400"/>
                  <a:gd name="T9" fmla="*/ 1127 h 10667"/>
                  <a:gd name="T10" fmla="*/ 5193 w 10400"/>
                  <a:gd name="T11" fmla="*/ 2254 h 10667"/>
                  <a:gd name="T12" fmla="*/ 6352 w 10400"/>
                  <a:gd name="T13" fmla="*/ 3340 h 10667"/>
                  <a:gd name="T14" fmla="*/ 6296 w 10400"/>
                  <a:gd name="T15" fmla="*/ 5841 h 10667"/>
                  <a:gd name="T16" fmla="*/ 5318 w 10400"/>
                  <a:gd name="T17" fmla="*/ 6578 h 10667"/>
                  <a:gd name="T18" fmla="*/ 4851 w 10400"/>
                  <a:gd name="T19" fmla="*/ 10126 h 10667"/>
                  <a:gd name="T20" fmla="*/ 4154 w 10400"/>
                  <a:gd name="T21" fmla="*/ 5500 h 10667"/>
                  <a:gd name="T22" fmla="*/ 993 w 10400"/>
                  <a:gd name="T23" fmla="*/ 1669 h 10667"/>
                  <a:gd name="T24" fmla="*/ 4493 w 10400"/>
                  <a:gd name="T25" fmla="*/ 2470 h 10667"/>
                  <a:gd name="T26" fmla="*/ 5203 w 10400"/>
                  <a:gd name="T27" fmla="*/ 5915 h 10667"/>
                  <a:gd name="T28" fmla="*/ 5890 w 10400"/>
                  <a:gd name="T29" fmla="*/ 2481 h 10667"/>
                  <a:gd name="T30" fmla="*/ 9353 w 10400"/>
                  <a:gd name="T31" fmla="*/ 1669 h 10667"/>
                  <a:gd name="T32" fmla="*/ 8900 w 10400"/>
                  <a:gd name="T33" fmla="*/ 5088 h 10667"/>
                  <a:gd name="T34" fmla="*/ 8763 w 10400"/>
                  <a:gd name="T35" fmla="*/ 4301 h 10667"/>
                  <a:gd name="T36" fmla="*/ 7729 w 10400"/>
                  <a:gd name="T37" fmla="*/ 3953 h 10667"/>
                  <a:gd name="T38" fmla="*/ 8505 w 10400"/>
                  <a:gd name="T39" fmla="*/ 5505 h 10667"/>
                  <a:gd name="T40" fmla="*/ 8530 w 10400"/>
                  <a:gd name="T41" fmla="*/ 6867 h 10667"/>
                  <a:gd name="T42" fmla="*/ 9012 w 10400"/>
                  <a:gd name="T43" fmla="*/ 6736 h 10667"/>
                  <a:gd name="T44" fmla="*/ 9315 w 10400"/>
                  <a:gd name="T45" fmla="*/ 6686 h 10667"/>
                  <a:gd name="T46" fmla="*/ 9046 w 10400"/>
                  <a:gd name="T47" fmla="*/ 4530 h 10667"/>
                  <a:gd name="T48" fmla="*/ 9997 w 10400"/>
                  <a:gd name="T49" fmla="*/ 3776 h 10667"/>
                  <a:gd name="T50" fmla="*/ 8844 w 10400"/>
                  <a:gd name="T51" fmla="*/ 4304 h 10667"/>
                  <a:gd name="T52" fmla="*/ 8790 w 10400"/>
                  <a:gd name="T53" fmla="*/ 3675 h 10667"/>
                  <a:gd name="T54" fmla="*/ 9514 w 10400"/>
                  <a:gd name="T55" fmla="*/ 6418 h 10667"/>
                  <a:gd name="T56" fmla="*/ 9245 w 10400"/>
                  <a:gd name="T57" fmla="*/ 6917 h 10667"/>
                  <a:gd name="T58" fmla="*/ 7957 w 10400"/>
                  <a:gd name="T59" fmla="*/ 6629 h 10667"/>
                  <a:gd name="T60" fmla="*/ 7308 w 10400"/>
                  <a:gd name="T61" fmla="*/ 6762 h 10667"/>
                  <a:gd name="T62" fmla="*/ 9494 w 10400"/>
                  <a:gd name="T63" fmla="*/ 6253 h 10667"/>
                  <a:gd name="T64" fmla="*/ 577 w 10400"/>
                  <a:gd name="T65" fmla="*/ 3770 h 10667"/>
                  <a:gd name="T66" fmla="*/ 1355 w 10400"/>
                  <a:gd name="T67" fmla="*/ 4518 h 10667"/>
                  <a:gd name="T68" fmla="*/ 1282 w 10400"/>
                  <a:gd name="T69" fmla="*/ 5462 h 10667"/>
                  <a:gd name="T70" fmla="*/ 1236 w 10400"/>
                  <a:gd name="T71" fmla="*/ 6867 h 10667"/>
                  <a:gd name="T72" fmla="*/ 1718 w 10400"/>
                  <a:gd name="T73" fmla="*/ 6728 h 10667"/>
                  <a:gd name="T74" fmla="*/ 2022 w 10400"/>
                  <a:gd name="T75" fmla="*/ 6694 h 10667"/>
                  <a:gd name="T76" fmla="*/ 1843 w 10400"/>
                  <a:gd name="T77" fmla="*/ 4519 h 10667"/>
                  <a:gd name="T78" fmla="*/ 2505 w 10400"/>
                  <a:gd name="T79" fmla="*/ 3770 h 10667"/>
                  <a:gd name="T80" fmla="*/ 1608 w 10400"/>
                  <a:gd name="T81" fmla="*/ 5217 h 10667"/>
                  <a:gd name="T82" fmla="*/ 1557 w 10400"/>
                  <a:gd name="T83" fmla="*/ 4304 h 10667"/>
                  <a:gd name="T84" fmla="*/ 1610 w 10400"/>
                  <a:gd name="T85" fmla="*/ 3675 h 10667"/>
                  <a:gd name="T86" fmla="*/ 1898 w 10400"/>
                  <a:gd name="T87" fmla="*/ 3969 h 10667"/>
                  <a:gd name="T88" fmla="*/ 1547 w 10400"/>
                  <a:gd name="T89" fmla="*/ 7324 h 10667"/>
                  <a:gd name="T90" fmla="*/ 2189 w 10400"/>
                  <a:gd name="T91" fmla="*/ 6405 h 10667"/>
                  <a:gd name="T92" fmla="*/ 1172 w 10400"/>
                  <a:gd name="T93" fmla="*/ 6918 h 10667"/>
                  <a:gd name="T94" fmla="*/ 669 w 10400"/>
                  <a:gd name="T95" fmla="*/ 6629 h 10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400" h="10667">
                    <a:moveTo>
                      <a:pt x="8838" y="9330"/>
                    </a:moveTo>
                    <a:cubicBezTo>
                      <a:pt x="8838" y="10067"/>
                      <a:pt x="7206" y="10667"/>
                      <a:pt x="5192" y="10667"/>
                    </a:cubicBezTo>
                    <a:cubicBezTo>
                      <a:pt x="3180" y="10667"/>
                      <a:pt x="1547" y="10067"/>
                      <a:pt x="1547" y="9330"/>
                    </a:cubicBezTo>
                    <a:cubicBezTo>
                      <a:pt x="1547" y="8797"/>
                      <a:pt x="2406" y="8341"/>
                      <a:pt x="3638" y="8128"/>
                    </a:cubicBezTo>
                    <a:lnTo>
                      <a:pt x="3638" y="8495"/>
                    </a:lnTo>
                    <a:cubicBezTo>
                      <a:pt x="3293" y="8632"/>
                      <a:pt x="3077" y="8813"/>
                      <a:pt x="3077" y="9013"/>
                    </a:cubicBezTo>
                    <a:cubicBezTo>
                      <a:pt x="3077" y="9437"/>
                      <a:pt x="4015" y="9781"/>
                      <a:pt x="5171" y="9781"/>
                    </a:cubicBezTo>
                    <a:cubicBezTo>
                      <a:pt x="5497" y="9781"/>
                      <a:pt x="5802" y="9751"/>
                      <a:pt x="6077" y="9703"/>
                    </a:cubicBezTo>
                    <a:cubicBezTo>
                      <a:pt x="6090" y="9702"/>
                      <a:pt x="6102" y="9702"/>
                      <a:pt x="6114" y="9700"/>
                    </a:cubicBezTo>
                    <a:cubicBezTo>
                      <a:pt x="6165" y="9694"/>
                      <a:pt x="6212" y="9682"/>
                      <a:pt x="6259" y="9666"/>
                    </a:cubicBezTo>
                    <a:cubicBezTo>
                      <a:pt x="6859" y="9531"/>
                      <a:pt x="7264" y="9290"/>
                      <a:pt x="7264" y="9013"/>
                    </a:cubicBezTo>
                    <a:cubicBezTo>
                      <a:pt x="7264" y="8834"/>
                      <a:pt x="7090" y="8669"/>
                      <a:pt x="6806" y="8539"/>
                    </a:cubicBezTo>
                    <a:lnTo>
                      <a:pt x="6806" y="8137"/>
                    </a:lnTo>
                    <a:cubicBezTo>
                      <a:pt x="8006" y="8356"/>
                      <a:pt x="8838" y="8805"/>
                      <a:pt x="8838" y="9330"/>
                    </a:cubicBezTo>
                    <a:close/>
                    <a:moveTo>
                      <a:pt x="4079" y="1127"/>
                    </a:moveTo>
                    <a:cubicBezTo>
                      <a:pt x="4079" y="504"/>
                      <a:pt x="4578" y="0"/>
                      <a:pt x="5193" y="0"/>
                    </a:cubicBezTo>
                    <a:cubicBezTo>
                      <a:pt x="5807" y="0"/>
                      <a:pt x="6305" y="504"/>
                      <a:pt x="6305" y="1127"/>
                    </a:cubicBezTo>
                    <a:cubicBezTo>
                      <a:pt x="6305" y="1750"/>
                      <a:pt x="5807" y="2254"/>
                      <a:pt x="5193" y="2254"/>
                    </a:cubicBezTo>
                    <a:cubicBezTo>
                      <a:pt x="4578" y="2254"/>
                      <a:pt x="4079" y="1750"/>
                      <a:pt x="4079" y="1127"/>
                    </a:cubicBezTo>
                    <a:close/>
                    <a:moveTo>
                      <a:pt x="9353" y="1669"/>
                    </a:moveTo>
                    <a:cubicBezTo>
                      <a:pt x="8800" y="2578"/>
                      <a:pt x="7557" y="3340"/>
                      <a:pt x="6352" y="3340"/>
                    </a:cubicBezTo>
                    <a:cubicBezTo>
                      <a:pt x="6274" y="3340"/>
                      <a:pt x="6196" y="3336"/>
                      <a:pt x="6118" y="3330"/>
                    </a:cubicBezTo>
                    <a:cubicBezTo>
                      <a:pt x="6142" y="3615"/>
                      <a:pt x="6252" y="4928"/>
                      <a:pt x="6282" y="5755"/>
                    </a:cubicBezTo>
                    <a:cubicBezTo>
                      <a:pt x="6288" y="5783"/>
                      <a:pt x="6294" y="5811"/>
                      <a:pt x="6296" y="5841"/>
                    </a:cubicBezTo>
                    <a:lnTo>
                      <a:pt x="6568" y="10087"/>
                    </a:lnTo>
                    <a:cubicBezTo>
                      <a:pt x="6586" y="10373"/>
                      <a:pt x="5564" y="10428"/>
                      <a:pt x="5546" y="10154"/>
                    </a:cubicBezTo>
                    <a:lnTo>
                      <a:pt x="5318" y="6578"/>
                    </a:lnTo>
                    <a:cubicBezTo>
                      <a:pt x="5280" y="6574"/>
                      <a:pt x="5244" y="6567"/>
                      <a:pt x="5206" y="6567"/>
                    </a:cubicBezTo>
                    <a:cubicBezTo>
                      <a:pt x="5174" y="6567"/>
                      <a:pt x="5136" y="6577"/>
                      <a:pt x="5099" y="6587"/>
                    </a:cubicBezTo>
                    <a:lnTo>
                      <a:pt x="4851" y="10126"/>
                    </a:lnTo>
                    <a:cubicBezTo>
                      <a:pt x="4832" y="10398"/>
                      <a:pt x="3810" y="10338"/>
                      <a:pt x="3830" y="10052"/>
                    </a:cubicBezTo>
                    <a:lnTo>
                      <a:pt x="4144" y="5559"/>
                    </a:lnTo>
                    <a:cubicBezTo>
                      <a:pt x="4146" y="5538"/>
                      <a:pt x="4150" y="5520"/>
                      <a:pt x="4154" y="5500"/>
                    </a:cubicBezTo>
                    <a:cubicBezTo>
                      <a:pt x="4199" y="4432"/>
                      <a:pt x="4252" y="3400"/>
                      <a:pt x="4257" y="3326"/>
                    </a:cubicBezTo>
                    <a:cubicBezTo>
                      <a:pt x="4169" y="3334"/>
                      <a:pt x="4081" y="3340"/>
                      <a:pt x="3994" y="3340"/>
                    </a:cubicBezTo>
                    <a:cubicBezTo>
                      <a:pt x="2788" y="3340"/>
                      <a:pt x="1546" y="2578"/>
                      <a:pt x="993" y="1669"/>
                    </a:cubicBezTo>
                    <a:cubicBezTo>
                      <a:pt x="879" y="1481"/>
                      <a:pt x="936" y="1235"/>
                      <a:pt x="1122" y="1120"/>
                    </a:cubicBezTo>
                    <a:cubicBezTo>
                      <a:pt x="1308" y="1003"/>
                      <a:pt x="1551" y="1062"/>
                      <a:pt x="1665" y="1250"/>
                    </a:cubicBezTo>
                    <a:cubicBezTo>
                      <a:pt x="2166" y="2073"/>
                      <a:pt x="3484" y="2756"/>
                      <a:pt x="4493" y="2470"/>
                    </a:cubicBezTo>
                    <a:cubicBezTo>
                      <a:pt x="4663" y="2411"/>
                      <a:pt x="4865" y="2374"/>
                      <a:pt x="5089" y="2365"/>
                    </a:cubicBezTo>
                    <a:lnTo>
                      <a:pt x="4729" y="5423"/>
                    </a:lnTo>
                    <a:lnTo>
                      <a:pt x="5203" y="5915"/>
                    </a:lnTo>
                    <a:lnTo>
                      <a:pt x="5617" y="5423"/>
                    </a:lnTo>
                    <a:lnTo>
                      <a:pt x="5330" y="2373"/>
                    </a:lnTo>
                    <a:cubicBezTo>
                      <a:pt x="5531" y="2387"/>
                      <a:pt x="5725" y="2423"/>
                      <a:pt x="5890" y="2481"/>
                    </a:cubicBezTo>
                    <a:cubicBezTo>
                      <a:pt x="6894" y="2741"/>
                      <a:pt x="8187" y="2063"/>
                      <a:pt x="8681" y="1250"/>
                    </a:cubicBezTo>
                    <a:cubicBezTo>
                      <a:pt x="8795" y="1062"/>
                      <a:pt x="9038" y="1003"/>
                      <a:pt x="9224" y="1119"/>
                    </a:cubicBezTo>
                    <a:cubicBezTo>
                      <a:pt x="9410" y="1235"/>
                      <a:pt x="9468" y="1481"/>
                      <a:pt x="9353" y="1669"/>
                    </a:cubicBezTo>
                    <a:close/>
                    <a:moveTo>
                      <a:pt x="8844" y="4304"/>
                    </a:moveTo>
                    <a:cubicBezTo>
                      <a:pt x="8839" y="4303"/>
                      <a:pt x="8833" y="4303"/>
                      <a:pt x="8827" y="4302"/>
                    </a:cubicBezTo>
                    <a:lnTo>
                      <a:pt x="8900" y="5088"/>
                    </a:lnTo>
                    <a:lnTo>
                      <a:pt x="8793" y="5217"/>
                    </a:lnTo>
                    <a:lnTo>
                      <a:pt x="8671" y="5088"/>
                    </a:lnTo>
                    <a:lnTo>
                      <a:pt x="8763" y="4301"/>
                    </a:lnTo>
                    <a:cubicBezTo>
                      <a:pt x="8543" y="4286"/>
                      <a:pt x="8343" y="4195"/>
                      <a:pt x="7895" y="3770"/>
                    </a:cubicBezTo>
                    <a:cubicBezTo>
                      <a:pt x="7846" y="3723"/>
                      <a:pt x="7769" y="3725"/>
                      <a:pt x="7722" y="3776"/>
                    </a:cubicBezTo>
                    <a:cubicBezTo>
                      <a:pt x="7676" y="3826"/>
                      <a:pt x="7679" y="3906"/>
                      <a:pt x="7729" y="3953"/>
                    </a:cubicBezTo>
                    <a:cubicBezTo>
                      <a:pt x="8086" y="4293"/>
                      <a:pt x="8319" y="4456"/>
                      <a:pt x="8558" y="4519"/>
                    </a:cubicBezTo>
                    <a:cubicBezTo>
                      <a:pt x="8558" y="4523"/>
                      <a:pt x="8556" y="4527"/>
                      <a:pt x="8556" y="4530"/>
                    </a:cubicBezTo>
                    <a:lnTo>
                      <a:pt x="8505" y="5505"/>
                    </a:lnTo>
                    <a:lnTo>
                      <a:pt x="8378" y="6694"/>
                    </a:lnTo>
                    <a:cubicBezTo>
                      <a:pt x="8369" y="6780"/>
                      <a:pt x="8430" y="6857"/>
                      <a:pt x="8514" y="6867"/>
                    </a:cubicBezTo>
                    <a:cubicBezTo>
                      <a:pt x="8520" y="6867"/>
                      <a:pt x="8525" y="6867"/>
                      <a:pt x="8530" y="6867"/>
                    </a:cubicBezTo>
                    <a:cubicBezTo>
                      <a:pt x="8608" y="6867"/>
                      <a:pt x="8674" y="6808"/>
                      <a:pt x="8683" y="6728"/>
                    </a:cubicBezTo>
                    <a:lnTo>
                      <a:pt x="8815" y="5498"/>
                    </a:lnTo>
                    <a:lnTo>
                      <a:pt x="9012" y="6736"/>
                    </a:lnTo>
                    <a:cubicBezTo>
                      <a:pt x="9025" y="6813"/>
                      <a:pt x="9090" y="6868"/>
                      <a:pt x="9164" y="6868"/>
                    </a:cubicBezTo>
                    <a:cubicBezTo>
                      <a:pt x="9172" y="6868"/>
                      <a:pt x="9180" y="6867"/>
                      <a:pt x="9188" y="6866"/>
                    </a:cubicBezTo>
                    <a:cubicBezTo>
                      <a:pt x="9272" y="6852"/>
                      <a:pt x="9328" y="6771"/>
                      <a:pt x="9315" y="6686"/>
                    </a:cubicBezTo>
                    <a:lnTo>
                      <a:pt x="9119" y="5462"/>
                    </a:lnTo>
                    <a:cubicBezTo>
                      <a:pt x="9119" y="5461"/>
                      <a:pt x="9120" y="5460"/>
                      <a:pt x="9120" y="5459"/>
                    </a:cubicBezTo>
                    <a:lnTo>
                      <a:pt x="9046" y="4530"/>
                    </a:lnTo>
                    <a:cubicBezTo>
                      <a:pt x="9046" y="4526"/>
                      <a:pt x="9046" y="4522"/>
                      <a:pt x="9045" y="4518"/>
                    </a:cubicBezTo>
                    <a:cubicBezTo>
                      <a:pt x="9279" y="4456"/>
                      <a:pt x="9631" y="4296"/>
                      <a:pt x="9990" y="3953"/>
                    </a:cubicBezTo>
                    <a:cubicBezTo>
                      <a:pt x="10040" y="3906"/>
                      <a:pt x="10043" y="3826"/>
                      <a:pt x="9997" y="3776"/>
                    </a:cubicBezTo>
                    <a:cubicBezTo>
                      <a:pt x="9950" y="3725"/>
                      <a:pt x="9873" y="3723"/>
                      <a:pt x="9823" y="3770"/>
                    </a:cubicBezTo>
                    <a:cubicBezTo>
                      <a:pt x="9407" y="4166"/>
                      <a:pt x="9010" y="4290"/>
                      <a:pt x="8857" y="4300"/>
                    </a:cubicBezTo>
                    <a:cubicBezTo>
                      <a:pt x="8852" y="4300"/>
                      <a:pt x="8849" y="4303"/>
                      <a:pt x="8844" y="4304"/>
                    </a:cubicBezTo>
                    <a:close/>
                    <a:moveTo>
                      <a:pt x="8790" y="4263"/>
                    </a:moveTo>
                    <a:cubicBezTo>
                      <a:pt x="8949" y="4263"/>
                      <a:pt x="9078" y="4131"/>
                      <a:pt x="9078" y="3969"/>
                    </a:cubicBezTo>
                    <a:cubicBezTo>
                      <a:pt x="9078" y="3807"/>
                      <a:pt x="8949" y="3675"/>
                      <a:pt x="8790" y="3675"/>
                    </a:cubicBezTo>
                    <a:cubicBezTo>
                      <a:pt x="8631" y="3675"/>
                      <a:pt x="8503" y="3807"/>
                      <a:pt x="8503" y="3969"/>
                    </a:cubicBezTo>
                    <a:cubicBezTo>
                      <a:pt x="8503" y="4131"/>
                      <a:pt x="8631" y="4263"/>
                      <a:pt x="8790" y="4263"/>
                    </a:cubicBezTo>
                    <a:close/>
                    <a:moveTo>
                      <a:pt x="9514" y="6418"/>
                    </a:moveTo>
                    <a:cubicBezTo>
                      <a:pt x="9649" y="6475"/>
                      <a:pt x="9732" y="6548"/>
                      <a:pt x="9732" y="6629"/>
                    </a:cubicBezTo>
                    <a:cubicBezTo>
                      <a:pt x="9732" y="6745"/>
                      <a:pt x="9561" y="6846"/>
                      <a:pt x="9306" y="6903"/>
                    </a:cubicBezTo>
                    <a:cubicBezTo>
                      <a:pt x="9287" y="6910"/>
                      <a:pt x="9267" y="6915"/>
                      <a:pt x="9245" y="6917"/>
                    </a:cubicBezTo>
                    <a:cubicBezTo>
                      <a:pt x="9240" y="6918"/>
                      <a:pt x="9235" y="6918"/>
                      <a:pt x="9229" y="6918"/>
                    </a:cubicBezTo>
                    <a:cubicBezTo>
                      <a:pt x="9112" y="6939"/>
                      <a:pt x="8983" y="6952"/>
                      <a:pt x="8845" y="6952"/>
                    </a:cubicBezTo>
                    <a:cubicBezTo>
                      <a:pt x="8355" y="6952"/>
                      <a:pt x="7957" y="6807"/>
                      <a:pt x="7957" y="6629"/>
                    </a:cubicBezTo>
                    <a:cubicBezTo>
                      <a:pt x="7957" y="6542"/>
                      <a:pt x="8055" y="6463"/>
                      <a:pt x="8211" y="6405"/>
                    </a:cubicBezTo>
                    <a:lnTo>
                      <a:pt x="8222" y="6252"/>
                    </a:lnTo>
                    <a:cubicBezTo>
                      <a:pt x="7685" y="6340"/>
                      <a:pt x="7308" y="6534"/>
                      <a:pt x="7308" y="6762"/>
                    </a:cubicBezTo>
                    <a:cubicBezTo>
                      <a:pt x="7308" y="7072"/>
                      <a:pt x="8000" y="7324"/>
                      <a:pt x="8854" y="7324"/>
                    </a:cubicBezTo>
                    <a:cubicBezTo>
                      <a:pt x="9708" y="7324"/>
                      <a:pt x="10400" y="7072"/>
                      <a:pt x="10400" y="6762"/>
                    </a:cubicBezTo>
                    <a:cubicBezTo>
                      <a:pt x="10400" y="6535"/>
                      <a:pt x="10027" y="6342"/>
                      <a:pt x="9494" y="6253"/>
                    </a:cubicBezTo>
                    <a:lnTo>
                      <a:pt x="9514" y="6418"/>
                    </a:lnTo>
                    <a:close/>
                    <a:moveTo>
                      <a:pt x="1543" y="4300"/>
                    </a:moveTo>
                    <a:cubicBezTo>
                      <a:pt x="1391" y="4290"/>
                      <a:pt x="994" y="4166"/>
                      <a:pt x="577" y="3770"/>
                    </a:cubicBezTo>
                    <a:cubicBezTo>
                      <a:pt x="528" y="3723"/>
                      <a:pt x="450" y="3725"/>
                      <a:pt x="404" y="3776"/>
                    </a:cubicBezTo>
                    <a:cubicBezTo>
                      <a:pt x="358" y="3826"/>
                      <a:pt x="361" y="3906"/>
                      <a:pt x="411" y="3953"/>
                    </a:cubicBezTo>
                    <a:cubicBezTo>
                      <a:pt x="770" y="4296"/>
                      <a:pt x="1122" y="4456"/>
                      <a:pt x="1355" y="4518"/>
                    </a:cubicBezTo>
                    <a:cubicBezTo>
                      <a:pt x="1355" y="4522"/>
                      <a:pt x="1355" y="4526"/>
                      <a:pt x="1355" y="4530"/>
                    </a:cubicBezTo>
                    <a:lnTo>
                      <a:pt x="1281" y="5459"/>
                    </a:lnTo>
                    <a:cubicBezTo>
                      <a:pt x="1281" y="5460"/>
                      <a:pt x="1282" y="5461"/>
                      <a:pt x="1282" y="5462"/>
                    </a:cubicBezTo>
                    <a:lnTo>
                      <a:pt x="1086" y="6686"/>
                    </a:lnTo>
                    <a:cubicBezTo>
                      <a:pt x="1072" y="6771"/>
                      <a:pt x="1129" y="6852"/>
                      <a:pt x="1212" y="6866"/>
                    </a:cubicBezTo>
                    <a:cubicBezTo>
                      <a:pt x="1221" y="6867"/>
                      <a:pt x="1229" y="6867"/>
                      <a:pt x="1236" y="6867"/>
                    </a:cubicBezTo>
                    <a:cubicBezTo>
                      <a:pt x="1311" y="6867"/>
                      <a:pt x="1376" y="6813"/>
                      <a:pt x="1388" y="6736"/>
                    </a:cubicBezTo>
                    <a:lnTo>
                      <a:pt x="1586" y="5498"/>
                    </a:lnTo>
                    <a:lnTo>
                      <a:pt x="1718" y="6728"/>
                    </a:lnTo>
                    <a:cubicBezTo>
                      <a:pt x="1726" y="6808"/>
                      <a:pt x="1792" y="6867"/>
                      <a:pt x="1870" y="6867"/>
                    </a:cubicBezTo>
                    <a:cubicBezTo>
                      <a:pt x="1875" y="6867"/>
                      <a:pt x="1881" y="6867"/>
                      <a:pt x="1887" y="6867"/>
                    </a:cubicBezTo>
                    <a:cubicBezTo>
                      <a:pt x="1971" y="6857"/>
                      <a:pt x="2032" y="6780"/>
                      <a:pt x="2022" y="6694"/>
                    </a:cubicBezTo>
                    <a:lnTo>
                      <a:pt x="1895" y="5505"/>
                    </a:lnTo>
                    <a:lnTo>
                      <a:pt x="1845" y="4530"/>
                    </a:lnTo>
                    <a:cubicBezTo>
                      <a:pt x="1845" y="4527"/>
                      <a:pt x="1843" y="4523"/>
                      <a:pt x="1843" y="4519"/>
                    </a:cubicBezTo>
                    <a:cubicBezTo>
                      <a:pt x="2082" y="4456"/>
                      <a:pt x="2314" y="4293"/>
                      <a:pt x="2672" y="3953"/>
                    </a:cubicBezTo>
                    <a:cubicBezTo>
                      <a:pt x="2722" y="3906"/>
                      <a:pt x="2725" y="3826"/>
                      <a:pt x="2678" y="3776"/>
                    </a:cubicBezTo>
                    <a:cubicBezTo>
                      <a:pt x="2632" y="3725"/>
                      <a:pt x="2555" y="3722"/>
                      <a:pt x="2505" y="3770"/>
                    </a:cubicBezTo>
                    <a:cubicBezTo>
                      <a:pt x="2058" y="4195"/>
                      <a:pt x="1857" y="4286"/>
                      <a:pt x="1637" y="4301"/>
                    </a:cubicBezTo>
                    <a:lnTo>
                      <a:pt x="1730" y="5088"/>
                    </a:lnTo>
                    <a:lnTo>
                      <a:pt x="1608" y="5217"/>
                    </a:lnTo>
                    <a:lnTo>
                      <a:pt x="1501" y="5088"/>
                    </a:lnTo>
                    <a:lnTo>
                      <a:pt x="1574" y="4302"/>
                    </a:lnTo>
                    <a:cubicBezTo>
                      <a:pt x="1568" y="4303"/>
                      <a:pt x="1562" y="4303"/>
                      <a:pt x="1557" y="4304"/>
                    </a:cubicBezTo>
                    <a:cubicBezTo>
                      <a:pt x="1552" y="4303"/>
                      <a:pt x="1548" y="4300"/>
                      <a:pt x="1543" y="4300"/>
                    </a:cubicBezTo>
                    <a:close/>
                    <a:moveTo>
                      <a:pt x="1898" y="3969"/>
                    </a:moveTo>
                    <a:cubicBezTo>
                      <a:pt x="1898" y="3807"/>
                      <a:pt x="1769" y="3675"/>
                      <a:pt x="1610" y="3675"/>
                    </a:cubicBezTo>
                    <a:cubicBezTo>
                      <a:pt x="1452" y="3675"/>
                      <a:pt x="1323" y="3807"/>
                      <a:pt x="1323" y="3969"/>
                    </a:cubicBezTo>
                    <a:cubicBezTo>
                      <a:pt x="1323" y="4131"/>
                      <a:pt x="1452" y="4263"/>
                      <a:pt x="1610" y="4263"/>
                    </a:cubicBezTo>
                    <a:cubicBezTo>
                      <a:pt x="1769" y="4263"/>
                      <a:pt x="1898" y="4131"/>
                      <a:pt x="1898" y="3969"/>
                    </a:cubicBezTo>
                    <a:close/>
                    <a:moveTo>
                      <a:pt x="906" y="6253"/>
                    </a:moveTo>
                    <a:cubicBezTo>
                      <a:pt x="373" y="6342"/>
                      <a:pt x="0" y="6535"/>
                      <a:pt x="0" y="6762"/>
                    </a:cubicBezTo>
                    <a:cubicBezTo>
                      <a:pt x="0" y="7072"/>
                      <a:pt x="693" y="7324"/>
                      <a:pt x="1547" y="7324"/>
                    </a:cubicBezTo>
                    <a:cubicBezTo>
                      <a:pt x="2401" y="7324"/>
                      <a:pt x="3093" y="7072"/>
                      <a:pt x="3093" y="6762"/>
                    </a:cubicBezTo>
                    <a:cubicBezTo>
                      <a:pt x="3093" y="6534"/>
                      <a:pt x="2716" y="6340"/>
                      <a:pt x="2178" y="6252"/>
                    </a:cubicBezTo>
                    <a:lnTo>
                      <a:pt x="2189" y="6405"/>
                    </a:lnTo>
                    <a:cubicBezTo>
                      <a:pt x="2346" y="6463"/>
                      <a:pt x="2444" y="6542"/>
                      <a:pt x="2444" y="6629"/>
                    </a:cubicBezTo>
                    <a:cubicBezTo>
                      <a:pt x="2444" y="6807"/>
                      <a:pt x="2046" y="6952"/>
                      <a:pt x="1556" y="6952"/>
                    </a:cubicBezTo>
                    <a:cubicBezTo>
                      <a:pt x="1418" y="6952"/>
                      <a:pt x="1289" y="6939"/>
                      <a:pt x="1172" y="6918"/>
                    </a:cubicBezTo>
                    <a:cubicBezTo>
                      <a:pt x="1166" y="6918"/>
                      <a:pt x="1161" y="6918"/>
                      <a:pt x="1155" y="6917"/>
                    </a:cubicBezTo>
                    <a:cubicBezTo>
                      <a:pt x="1134" y="6915"/>
                      <a:pt x="1114" y="6910"/>
                      <a:pt x="1095" y="6903"/>
                    </a:cubicBezTo>
                    <a:cubicBezTo>
                      <a:pt x="840" y="6846"/>
                      <a:pt x="669" y="6745"/>
                      <a:pt x="669" y="6629"/>
                    </a:cubicBezTo>
                    <a:cubicBezTo>
                      <a:pt x="669" y="6548"/>
                      <a:pt x="751" y="6475"/>
                      <a:pt x="887" y="6418"/>
                    </a:cubicBezTo>
                    <a:lnTo>
                      <a:pt x="906" y="6253"/>
                    </a:lnTo>
                    <a:close/>
                  </a:path>
                </a:pathLst>
              </a:custGeom>
              <a:solidFill>
                <a:srgbClr val="1B6194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" name="iş1iḓe">
              <a:extLst>
                <a:ext uri="{FF2B5EF4-FFF2-40B4-BE49-F238E27FC236}">
                  <a16:creationId xmlns:a16="http://schemas.microsoft.com/office/drawing/2014/main" id="{E6E4E91D-91CF-4580-8948-2F1265F9713D}"/>
                </a:ext>
              </a:extLst>
            </p:cNvPr>
            <p:cNvSpPr txBox="1"/>
            <p:nvPr/>
          </p:nvSpPr>
          <p:spPr bwMode="auto">
            <a:xfrm>
              <a:off x="669926" y="3520020"/>
              <a:ext cx="197403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2000" b="1" dirty="0" smtClean="0">
                  <a:solidFill>
                    <a:srgbClr val="4E5A62"/>
                  </a:solidFill>
                </a:rPr>
                <a:t>专项检查</a:t>
              </a:r>
              <a:endParaRPr lang="zh-CN" altLang="en-US" sz="2000" b="1" dirty="0">
                <a:solidFill>
                  <a:srgbClr val="4E5A62"/>
                </a:solidFill>
              </a:endParaRPr>
            </a:p>
          </p:txBody>
        </p:sp>
        <p:sp>
          <p:nvSpPr>
            <p:cNvPr id="6" name="ïṧlïḋê">
              <a:extLst>
                <a:ext uri="{FF2B5EF4-FFF2-40B4-BE49-F238E27FC236}">
                  <a16:creationId xmlns:a16="http://schemas.microsoft.com/office/drawing/2014/main" id="{01828F26-8B08-41AA-9898-8DD6548B6BAD}"/>
                </a:ext>
              </a:extLst>
            </p:cNvPr>
            <p:cNvSpPr txBox="1"/>
            <p:nvPr/>
          </p:nvSpPr>
          <p:spPr bwMode="auto">
            <a:xfrm>
              <a:off x="9515431" y="2138682"/>
              <a:ext cx="200505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2000" b="1" dirty="0" smtClean="0">
                  <a:solidFill>
                    <a:srgbClr val="4E5A62"/>
                  </a:solidFill>
                </a:rPr>
                <a:t>日常巡查</a:t>
              </a:r>
              <a:endParaRPr lang="zh-CN" altLang="en-US" sz="2000" b="1" dirty="0">
                <a:solidFill>
                  <a:srgbClr val="4E5A62"/>
                </a:solidFill>
              </a:endParaRPr>
            </a:p>
          </p:txBody>
        </p:sp>
        <p:sp>
          <p:nvSpPr>
            <p:cNvPr id="7" name="íṥlïḋè">
              <a:extLst>
                <a:ext uri="{FF2B5EF4-FFF2-40B4-BE49-F238E27FC236}">
                  <a16:creationId xmlns:a16="http://schemas.microsoft.com/office/drawing/2014/main" id="{33208832-E73A-49A2-A9EF-E9E46514242F}"/>
                </a:ext>
              </a:extLst>
            </p:cNvPr>
            <p:cNvSpPr txBox="1"/>
            <p:nvPr/>
          </p:nvSpPr>
          <p:spPr bwMode="auto">
            <a:xfrm>
              <a:off x="9515431" y="4817144"/>
              <a:ext cx="200505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rgbClr val="4E5A62"/>
                  </a:solidFill>
                </a:rPr>
                <a:t>节假日</a:t>
              </a:r>
              <a:r>
                <a:rPr lang="zh-CN" altLang="en-US" sz="2000" b="1" dirty="0" smtClean="0">
                  <a:solidFill>
                    <a:srgbClr val="4E5A62"/>
                  </a:solidFill>
                </a:rPr>
                <a:t>综合检查</a:t>
              </a:r>
              <a:endParaRPr lang="zh-CN" altLang="en-US" sz="2000" b="1" dirty="0">
                <a:solidFill>
                  <a:srgbClr val="4E5A62"/>
                </a:solidFill>
              </a:endParaRPr>
            </a:p>
          </p:txBody>
        </p:sp>
        <p:sp>
          <p:nvSpPr>
            <p:cNvPr id="8" name="iṩ1ídé">
              <a:extLst>
                <a:ext uri="{FF2B5EF4-FFF2-40B4-BE49-F238E27FC236}">
                  <a16:creationId xmlns:a16="http://schemas.microsoft.com/office/drawing/2014/main" id="{85AC42E1-DC4B-4097-BE98-E5FA9EB3D3D0}"/>
                </a:ext>
              </a:extLst>
            </p:cNvPr>
            <p:cNvSpPr/>
            <p:nvPr/>
          </p:nvSpPr>
          <p:spPr bwMode="auto">
            <a:xfrm>
              <a:off x="5588736" y="1965465"/>
              <a:ext cx="3262656" cy="765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1371257">
                <a:lnSpc>
                  <a:spcPct val="150000"/>
                </a:lnSpc>
              </a:pPr>
              <a:r>
                <a:rPr lang="zh-CN" altLang="en-US" sz="1400" spc="47" dirty="0" smtClean="0">
                  <a:solidFill>
                    <a:srgbClr val="4E5A62"/>
                  </a:solidFill>
                  <a:latin typeface="+mn-ea"/>
                </a:rPr>
                <a:t>日常安全巡查，检查设备安全状况，消防安全、电气、化学品等隐患排查</a:t>
              </a:r>
              <a:endParaRPr lang="en-US" altLang="zh-CN" sz="1400" spc="47" dirty="0">
                <a:solidFill>
                  <a:srgbClr val="4E5A62"/>
                </a:solidFill>
                <a:latin typeface="+mn-ea"/>
              </a:endParaRPr>
            </a:p>
          </p:txBody>
        </p:sp>
        <p:sp>
          <p:nvSpPr>
            <p:cNvPr id="9" name="isļíḓê">
              <a:extLst>
                <a:ext uri="{FF2B5EF4-FFF2-40B4-BE49-F238E27FC236}">
                  <a16:creationId xmlns:a16="http://schemas.microsoft.com/office/drawing/2014/main" id="{F89B2BB6-5CA7-42C4-A5A5-5899743841D7}"/>
                </a:ext>
              </a:extLst>
            </p:cNvPr>
            <p:cNvSpPr/>
            <p:nvPr/>
          </p:nvSpPr>
          <p:spPr bwMode="auto">
            <a:xfrm>
              <a:off x="5588736" y="4704596"/>
              <a:ext cx="3262656" cy="765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1371257">
                <a:lnSpc>
                  <a:spcPct val="150000"/>
                </a:lnSpc>
              </a:pPr>
              <a:r>
                <a:rPr lang="zh-CN" altLang="en-US" sz="1400" spc="47" dirty="0" smtClean="0">
                  <a:solidFill>
                    <a:srgbClr val="4E5A62"/>
                  </a:solidFill>
                  <a:latin typeface="+mn-ea"/>
                </a:rPr>
                <a:t>对于假期期间，开展假日综合安全检查，积极消除假期隐患，确保假期安全。</a:t>
              </a:r>
              <a:endParaRPr lang="en-US" altLang="zh-CN" sz="1400" spc="47" dirty="0">
                <a:solidFill>
                  <a:srgbClr val="4E5A62"/>
                </a:solidFill>
                <a:latin typeface="+mn-ea"/>
              </a:endParaRPr>
            </a:p>
          </p:txBody>
        </p:sp>
        <p:sp>
          <p:nvSpPr>
            <p:cNvPr id="10" name="iṧľïdê">
              <a:extLst>
                <a:ext uri="{FF2B5EF4-FFF2-40B4-BE49-F238E27FC236}">
                  <a16:creationId xmlns:a16="http://schemas.microsoft.com/office/drawing/2014/main" id="{64F3B1ED-75C7-4873-B76F-0803E1BB8743}"/>
                </a:ext>
              </a:extLst>
            </p:cNvPr>
            <p:cNvSpPr/>
            <p:nvPr/>
          </p:nvSpPr>
          <p:spPr bwMode="auto">
            <a:xfrm>
              <a:off x="3138003" y="3358271"/>
              <a:ext cx="3262656" cy="765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1371257">
                <a:lnSpc>
                  <a:spcPct val="150000"/>
                </a:lnSpc>
              </a:pPr>
              <a:r>
                <a:rPr lang="zh-CN" altLang="en-US" sz="1400" spc="47" dirty="0" smtClean="0">
                  <a:solidFill>
                    <a:srgbClr val="4E5A62"/>
                  </a:solidFill>
                  <a:latin typeface="+mn-ea"/>
                </a:rPr>
                <a:t>针对厂区隐患特点结合政府部门要求及季节特点，开展针对性的安全专项检查。</a:t>
              </a:r>
              <a:endParaRPr lang="en-US" altLang="zh-CN" sz="1400" spc="47" dirty="0">
                <a:solidFill>
                  <a:srgbClr val="4E5A62"/>
                </a:solidFill>
                <a:latin typeface="+mn-ea"/>
              </a:endParaRPr>
            </a:p>
          </p:txBody>
        </p:sp>
      </p:grpSp>
      <p:sp>
        <p:nvSpPr>
          <p:cNvPr id="24" name="灯片编号占位符 2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45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14650" y="2862753"/>
            <a:ext cx="515006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 smtClean="0">
                <a:solidFill>
                  <a:srgbClr val="4E5A62"/>
                </a:solidFill>
                <a:latin typeface="+mj-ea"/>
                <a:ea typeface="+mj-ea"/>
              </a:rPr>
              <a:t>风险管控措施</a:t>
            </a:r>
            <a:endParaRPr lang="en-US" altLang="zh-CN" sz="4000" dirty="0" smtClean="0">
              <a:solidFill>
                <a:srgbClr val="4E5A62"/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21876" y="3016642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04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28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vron 1"/>
          <p:cNvSpPr/>
          <p:nvPr/>
        </p:nvSpPr>
        <p:spPr>
          <a:xfrm>
            <a:off x="2831254" y="3263843"/>
            <a:ext cx="1632373" cy="330315"/>
          </a:xfrm>
          <a:prstGeom prst="chevron">
            <a:avLst/>
          </a:prstGeom>
          <a:solidFill>
            <a:srgbClr val="1B61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1467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Chevron 18"/>
          <p:cNvSpPr/>
          <p:nvPr/>
        </p:nvSpPr>
        <p:spPr>
          <a:xfrm>
            <a:off x="4463627" y="3263843"/>
            <a:ext cx="1632373" cy="330315"/>
          </a:xfrm>
          <a:prstGeom prst="chevron">
            <a:avLst/>
          </a:prstGeom>
          <a:solidFill>
            <a:srgbClr val="9D28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1467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" name="Chevron 21"/>
          <p:cNvSpPr/>
          <p:nvPr/>
        </p:nvSpPr>
        <p:spPr>
          <a:xfrm>
            <a:off x="6096000" y="3263843"/>
            <a:ext cx="1632373" cy="330315"/>
          </a:xfrm>
          <a:prstGeom prst="chevron">
            <a:avLst/>
          </a:prstGeom>
          <a:solidFill>
            <a:srgbClr val="4E5A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1467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Chevron 23"/>
          <p:cNvSpPr/>
          <p:nvPr/>
        </p:nvSpPr>
        <p:spPr>
          <a:xfrm>
            <a:off x="7728374" y="3263843"/>
            <a:ext cx="1632373" cy="330315"/>
          </a:xfrm>
          <a:prstGeom prst="chevron">
            <a:avLst/>
          </a:prstGeom>
          <a:solidFill>
            <a:srgbClr val="B7C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1467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Chevron 25"/>
          <p:cNvSpPr/>
          <p:nvPr/>
        </p:nvSpPr>
        <p:spPr>
          <a:xfrm>
            <a:off x="9360747" y="3263843"/>
            <a:ext cx="1632373" cy="330315"/>
          </a:xfrm>
          <a:prstGeom prst="chevron">
            <a:avLst/>
          </a:prstGeom>
          <a:solidFill>
            <a:srgbClr val="302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1467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Chevron 27"/>
          <p:cNvSpPr/>
          <p:nvPr/>
        </p:nvSpPr>
        <p:spPr>
          <a:xfrm>
            <a:off x="1198880" y="3263843"/>
            <a:ext cx="1632373" cy="330315"/>
          </a:xfrm>
          <a:prstGeom prst="chevron">
            <a:avLst/>
          </a:prstGeom>
          <a:solidFill>
            <a:srgbClr val="70AC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1467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Oval 38"/>
          <p:cNvSpPr/>
          <p:nvPr/>
        </p:nvSpPr>
        <p:spPr>
          <a:xfrm>
            <a:off x="1481141" y="1533883"/>
            <a:ext cx="1033988" cy="1052152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027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r>
              <a:rPr lang="zh-CN" altLang="en-US" sz="1600" dirty="0" smtClean="0">
                <a:solidFill>
                  <a:prstClr val="white"/>
                </a:solidFill>
                <a:cs typeface="+mn-ea"/>
                <a:sym typeface="+mn-lt"/>
              </a:rPr>
              <a:t>消除危险</a:t>
            </a:r>
            <a:endParaRPr lang="en-US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2" name="Straight Connector 6"/>
          <p:cNvCxnSpPr/>
          <p:nvPr/>
        </p:nvCxnSpPr>
        <p:spPr>
          <a:xfrm flipV="1">
            <a:off x="1998133" y="2716107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40"/>
          <p:cNvSpPr/>
          <p:nvPr/>
        </p:nvSpPr>
        <p:spPr>
          <a:xfrm>
            <a:off x="3052554" y="4302664"/>
            <a:ext cx="1033988" cy="997999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3027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r>
              <a:rPr lang="zh-CN" altLang="en-US" sz="1600" dirty="0" smtClean="0">
                <a:solidFill>
                  <a:prstClr val="white"/>
                </a:solidFill>
                <a:cs typeface="+mn-ea"/>
                <a:sym typeface="+mn-lt"/>
              </a:rPr>
              <a:t>控制危险</a:t>
            </a:r>
            <a:endParaRPr lang="en-US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6" name="Straight Connector 56"/>
          <p:cNvCxnSpPr/>
          <p:nvPr/>
        </p:nvCxnSpPr>
        <p:spPr>
          <a:xfrm flipV="1">
            <a:off x="3569547" y="3712462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62"/>
          <p:cNvSpPr/>
          <p:nvPr/>
        </p:nvSpPr>
        <p:spPr>
          <a:xfrm>
            <a:off x="4734559" y="1533883"/>
            <a:ext cx="1033988" cy="1052152"/>
          </a:xfrm>
          <a:prstGeom prst="ellipse">
            <a:avLst/>
          </a:prstGeom>
          <a:solidFill>
            <a:schemeClr val="accent3"/>
          </a:solidFill>
          <a:ln w="12700">
            <a:solidFill>
              <a:srgbClr val="3027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r>
              <a:rPr lang="zh-CN" altLang="en-US" sz="1600" dirty="0">
                <a:solidFill>
                  <a:prstClr val="white"/>
                </a:solidFill>
                <a:cs typeface="+mn-ea"/>
                <a:sym typeface="+mn-lt"/>
              </a:rPr>
              <a:t>防</a:t>
            </a:r>
            <a:r>
              <a:rPr lang="zh-CN" altLang="en-US" sz="1600" dirty="0" smtClean="0">
                <a:solidFill>
                  <a:prstClr val="white"/>
                </a:solidFill>
                <a:cs typeface="+mn-ea"/>
                <a:sym typeface="+mn-lt"/>
              </a:rPr>
              <a:t>护</a:t>
            </a:r>
            <a:endParaRPr lang="en-US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20" name="Straight Connector 65"/>
          <p:cNvCxnSpPr/>
          <p:nvPr/>
        </p:nvCxnSpPr>
        <p:spPr>
          <a:xfrm flipV="1">
            <a:off x="5251552" y="2716107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77"/>
          <p:cNvSpPr/>
          <p:nvPr/>
        </p:nvSpPr>
        <p:spPr>
          <a:xfrm>
            <a:off x="9584833" y="4302664"/>
            <a:ext cx="1033988" cy="1052152"/>
          </a:xfrm>
          <a:prstGeom prst="ellipse">
            <a:avLst/>
          </a:prstGeom>
          <a:solidFill>
            <a:srgbClr val="92D050"/>
          </a:solidFill>
          <a:ln w="12700">
            <a:solidFill>
              <a:srgbClr val="3027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r>
              <a:rPr lang="zh-CN" altLang="en-US" sz="1600" dirty="0" smtClean="0">
                <a:solidFill>
                  <a:prstClr val="white"/>
                </a:solidFill>
                <a:cs typeface="+mn-ea"/>
                <a:sym typeface="+mn-lt"/>
              </a:rPr>
              <a:t>转移危险</a:t>
            </a:r>
            <a:endParaRPr lang="en-US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24" name="Straight Connector 79"/>
          <p:cNvCxnSpPr/>
          <p:nvPr/>
        </p:nvCxnSpPr>
        <p:spPr>
          <a:xfrm flipV="1">
            <a:off x="10101825" y="3712462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67"/>
          <p:cNvSpPr/>
          <p:nvPr/>
        </p:nvSpPr>
        <p:spPr>
          <a:xfrm>
            <a:off x="6317301" y="4302664"/>
            <a:ext cx="1033988" cy="105215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3027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r>
              <a:rPr lang="zh-CN" altLang="en-US" sz="1600" dirty="0" smtClean="0">
                <a:solidFill>
                  <a:prstClr val="white"/>
                </a:solidFill>
                <a:cs typeface="+mn-ea"/>
                <a:sym typeface="+mn-lt"/>
              </a:rPr>
              <a:t>隔离防护</a:t>
            </a:r>
            <a:endParaRPr lang="en-US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28" name="Straight Connector 69"/>
          <p:cNvCxnSpPr/>
          <p:nvPr/>
        </p:nvCxnSpPr>
        <p:spPr>
          <a:xfrm flipV="1">
            <a:off x="6834293" y="3712462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72"/>
          <p:cNvSpPr/>
          <p:nvPr/>
        </p:nvSpPr>
        <p:spPr>
          <a:xfrm>
            <a:off x="7999306" y="1533883"/>
            <a:ext cx="1033988" cy="10521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rgbClr val="3027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r>
              <a:rPr lang="zh-CN" altLang="en-US" sz="1600" dirty="0" smtClean="0">
                <a:solidFill>
                  <a:prstClr val="white"/>
                </a:solidFill>
                <a:cs typeface="+mn-ea"/>
                <a:sym typeface="+mn-lt"/>
              </a:rPr>
              <a:t>保留危险</a:t>
            </a:r>
            <a:endParaRPr lang="en-US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32" name="Straight Connector 75"/>
          <p:cNvCxnSpPr/>
          <p:nvPr/>
        </p:nvCxnSpPr>
        <p:spPr>
          <a:xfrm flipV="1">
            <a:off x="8516299" y="2716107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 smtClean="0">
                <a:solidFill>
                  <a:srgbClr val="4E5A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风险控制方法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  <p:sp>
        <p:nvSpPr>
          <p:cNvPr id="41" name="íŝľïḑê">
            <a:extLst>
              <a:ext uri="{FF2B5EF4-FFF2-40B4-BE49-F238E27FC236}">
                <a16:creationId xmlns:a16="http://schemas.microsoft.com/office/drawing/2014/main" id="{CBCCE715-09AA-48BC-9A46-51114E10ED30}"/>
              </a:ext>
            </a:extLst>
          </p:cNvPr>
          <p:cNvSpPr txBox="1"/>
          <p:nvPr/>
        </p:nvSpPr>
        <p:spPr>
          <a:xfrm>
            <a:off x="2554567" y="1497266"/>
            <a:ext cx="2001408" cy="1255136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/>
          <a:p>
            <a:pPr defTabSz="1371257">
              <a:lnSpc>
                <a:spcPct val="150000"/>
              </a:lnSpc>
            </a:pPr>
            <a:r>
              <a:rPr lang="zh-CN" altLang="zh-TW" sz="1200" dirty="0"/>
              <a:t>采用诸如熔断器、安全阀、限速器、缓冲器、爆破膜、轻质顶棚等办法，限制或减小危险源的危害程度</a:t>
            </a:r>
            <a:r>
              <a:rPr lang="zh-CN" altLang="zh-TW" sz="1200" dirty="0" smtClean="0"/>
              <a:t>。</a:t>
            </a:r>
            <a:endParaRPr lang="zh-TW" altLang="zh-TW" sz="1200" dirty="0"/>
          </a:p>
        </p:txBody>
      </p:sp>
      <p:sp>
        <p:nvSpPr>
          <p:cNvPr id="44" name="íŝľïḑê">
            <a:extLst>
              <a:ext uri="{FF2B5EF4-FFF2-40B4-BE49-F238E27FC236}">
                <a16:creationId xmlns:a16="http://schemas.microsoft.com/office/drawing/2014/main" id="{CBCCE715-09AA-48BC-9A46-51114E10ED30}"/>
              </a:ext>
            </a:extLst>
          </p:cNvPr>
          <p:cNvSpPr txBox="1"/>
          <p:nvPr/>
        </p:nvSpPr>
        <p:spPr>
          <a:xfrm>
            <a:off x="7674062" y="3867897"/>
            <a:ext cx="2001408" cy="1787036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/>
          <a:p>
            <a:pPr defTabSz="1371257">
              <a:lnSpc>
                <a:spcPct val="150000"/>
              </a:lnSpc>
            </a:pPr>
            <a:r>
              <a:rPr lang="zh-CN" altLang="zh-TW" sz="1200" dirty="0"/>
              <a:t>对于预计到可能会发生事故的危险源，而从技术上及经济上都不利于防护时，可保留其存在，但要有应急措施，使得“高危险”变为“低风险”</a:t>
            </a:r>
            <a:r>
              <a:rPr lang="zh-CN" altLang="en-US" sz="1200" spc="47" dirty="0" smtClean="0">
                <a:solidFill>
                  <a:srgbClr val="4E5A62"/>
                </a:solidFill>
                <a:latin typeface="+mn-ea"/>
              </a:rPr>
              <a:t>。</a:t>
            </a:r>
            <a:endParaRPr lang="en-US" altLang="zh-CN" sz="1200" spc="47" dirty="0">
              <a:solidFill>
                <a:srgbClr val="4E5A62"/>
              </a:solidFill>
              <a:latin typeface="+mn-ea"/>
            </a:endParaRPr>
          </a:p>
        </p:txBody>
      </p:sp>
      <p:sp>
        <p:nvSpPr>
          <p:cNvPr id="47" name="íŝľïḑê">
            <a:extLst>
              <a:ext uri="{FF2B5EF4-FFF2-40B4-BE49-F238E27FC236}">
                <a16:creationId xmlns:a16="http://schemas.microsoft.com/office/drawing/2014/main" id="{CBCCE715-09AA-48BC-9A46-51114E10ED30}"/>
              </a:ext>
            </a:extLst>
          </p:cNvPr>
          <p:cNvSpPr txBox="1"/>
          <p:nvPr/>
        </p:nvSpPr>
        <p:spPr>
          <a:xfrm>
            <a:off x="4329460" y="3950164"/>
            <a:ext cx="2001408" cy="2256672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/>
          <a:p>
            <a:r>
              <a:rPr lang="zh-CN" altLang="zh-TW" sz="1200" dirty="0"/>
              <a:t>从设备防护和人体防护两方面考虑。对危险设备和物质可采用自动断电，自动停气等自动保护措施，自高压设备门与电气开关联锁动作的联锁防护，危险快速、制动防护遥控防护等措施。为保护人员的生命和健康，可采用安全带、安全鞋、护目镜、安全帽、面罩、呼吸护具等具体防护措施。</a:t>
            </a:r>
            <a:endParaRPr lang="zh-TW" altLang="zh-TW" sz="1200" dirty="0"/>
          </a:p>
        </p:txBody>
      </p:sp>
      <p:sp>
        <p:nvSpPr>
          <p:cNvPr id="50" name="íŝľïḑê">
            <a:extLst>
              <a:ext uri="{FF2B5EF4-FFF2-40B4-BE49-F238E27FC236}">
                <a16:creationId xmlns:a16="http://schemas.microsoft.com/office/drawing/2014/main" id="{CBCCE715-09AA-48BC-9A46-51114E10ED30}"/>
              </a:ext>
            </a:extLst>
          </p:cNvPr>
          <p:cNvSpPr txBox="1"/>
          <p:nvPr/>
        </p:nvSpPr>
        <p:spPr>
          <a:xfrm>
            <a:off x="1107566" y="4230722"/>
            <a:ext cx="2001408" cy="1976114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/>
          <a:p>
            <a:pPr defTabSz="1371257">
              <a:lnSpc>
                <a:spcPct val="150000"/>
              </a:lnSpc>
            </a:pPr>
            <a:endParaRPr lang="en-US" altLang="zh-CN" sz="1400" spc="47" dirty="0">
              <a:solidFill>
                <a:srgbClr val="4E5A62"/>
              </a:solidFill>
              <a:latin typeface="+mn-ea"/>
            </a:endParaRPr>
          </a:p>
        </p:txBody>
      </p:sp>
      <p:sp>
        <p:nvSpPr>
          <p:cNvPr id="53" name="íŝľïḑê">
            <a:extLst>
              <a:ext uri="{FF2B5EF4-FFF2-40B4-BE49-F238E27FC236}">
                <a16:creationId xmlns:a16="http://schemas.microsoft.com/office/drawing/2014/main" id="{CBCCE715-09AA-48BC-9A46-51114E10ED30}"/>
              </a:ext>
            </a:extLst>
          </p:cNvPr>
          <p:cNvSpPr txBox="1"/>
          <p:nvPr/>
        </p:nvSpPr>
        <p:spPr>
          <a:xfrm>
            <a:off x="5807986" y="1309970"/>
            <a:ext cx="2001408" cy="1680134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/>
          <a:p>
            <a:pPr defTabSz="1371257">
              <a:lnSpc>
                <a:spcPct val="150000"/>
              </a:lnSpc>
            </a:pPr>
            <a:r>
              <a:rPr lang="zh-CN" altLang="zh-TW" sz="1200" dirty="0"/>
              <a:t>对于危险性较大而又无法消除和控制的场合，可采用设置禁止入内标志，固定隔离设施，设定安全距离等具体办法，从空间上与危险源隔离</a:t>
            </a:r>
            <a:r>
              <a:rPr lang="zh-CN" altLang="zh-TW" sz="1200" dirty="0" smtClean="0"/>
              <a:t>开来</a:t>
            </a:r>
            <a:r>
              <a:rPr lang="zh-CN" altLang="en-US" sz="1200" dirty="0" smtClean="0"/>
              <a:t>。</a:t>
            </a:r>
            <a:endParaRPr lang="en-US" altLang="zh-CN" sz="1200" spc="47" dirty="0">
              <a:solidFill>
                <a:srgbClr val="4E5A62"/>
              </a:solidFill>
              <a:latin typeface="+mn-ea"/>
            </a:endParaRPr>
          </a:p>
        </p:txBody>
      </p:sp>
      <p:sp>
        <p:nvSpPr>
          <p:cNvPr id="56" name="íŝľïḑê">
            <a:extLst>
              <a:ext uri="{FF2B5EF4-FFF2-40B4-BE49-F238E27FC236}">
                <a16:creationId xmlns:a16="http://schemas.microsoft.com/office/drawing/2014/main" id="{CBCCE715-09AA-48BC-9A46-51114E10ED30}"/>
              </a:ext>
            </a:extLst>
          </p:cNvPr>
          <p:cNvSpPr txBox="1"/>
          <p:nvPr/>
        </p:nvSpPr>
        <p:spPr>
          <a:xfrm>
            <a:off x="9256188" y="1324257"/>
            <a:ext cx="2001408" cy="1665847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zh-TW" sz="1200" dirty="0"/>
              <a:t>对于难以消除和控制的危险，在进行各种比较、分析之后，可选取转移危险的方法，将危险的作用方向转移至损失小的部位和地方。</a:t>
            </a:r>
            <a:endParaRPr lang="zh-TW" altLang="zh-TW" sz="1200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65" name="íŝľïḑê">
            <a:extLst>
              <a:ext uri="{FF2B5EF4-FFF2-40B4-BE49-F238E27FC236}">
                <a16:creationId xmlns:a16="http://schemas.microsoft.com/office/drawing/2014/main" id="{CBCCE715-09AA-48BC-9A46-51114E10ED30}"/>
              </a:ext>
            </a:extLst>
          </p:cNvPr>
          <p:cNvSpPr txBox="1"/>
          <p:nvPr/>
        </p:nvSpPr>
        <p:spPr>
          <a:xfrm>
            <a:off x="937844" y="3914195"/>
            <a:ext cx="2001408" cy="2169968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/>
          <a:p>
            <a:pPr defTabSz="1371257">
              <a:lnSpc>
                <a:spcPct val="150000"/>
              </a:lnSpc>
            </a:pPr>
            <a:r>
              <a:rPr lang="zh-CN" altLang="zh-TW" sz="1200" dirty="0"/>
              <a:t>在新建、扩建、改建项目及产品设计之初，采用各种技术手段，达到厂房、设备、设备部件等结构布置安全，机械产品安全、电气安全、无毒、无腐、无火灾爆炸物质安全等，从本质上根除潜在危险。</a:t>
            </a:r>
            <a:endParaRPr lang="en-US" altLang="zh-CN" sz="1200" spc="47" dirty="0">
              <a:solidFill>
                <a:srgbClr val="4E5A6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453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19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765" y="993441"/>
            <a:ext cx="7398327" cy="53184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469747" y="258497"/>
            <a:ext cx="4836543" cy="5519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kern="0" dirty="0">
                <a:solidFill>
                  <a:srgbClr val="4E5A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风险管控四色图制作介绍</a:t>
            </a:r>
            <a:endParaRPr lang="zh-CN" altLang="en-US" sz="2800" b="1" kern="0" dirty="0">
              <a:solidFill>
                <a:srgbClr val="4E5A6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0584" y="1390512"/>
            <a:ext cx="2743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 smtClean="0">
                <a:latin typeface="+mn-ea"/>
              </a:rPr>
              <a:t>绘制四色图需根据设备工艺类型，风险值，按照红、橙、黄、蓝不同风险等级进行划分，并对对应的风险点制定相应管控</a:t>
            </a:r>
            <a:r>
              <a:rPr lang="zh-CN" altLang="en-US" sz="1600" dirty="0" smtClean="0">
                <a:latin typeface="+mn-ea"/>
              </a:rPr>
              <a:t>措施，标注出风险对应的责任单位及责任人，联系方式等信息，根据车间工艺及风险变化及时同步变更管控清单。</a:t>
            </a:r>
            <a:endParaRPr lang="zh-TW" altLang="en-US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2189850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95042" y="2359458"/>
            <a:ext cx="23439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0069BF"/>
                </a:solidFill>
              </a:rPr>
              <a:t>Thanks</a:t>
            </a:r>
            <a:endParaRPr lang="zh-CN" altLang="en-US" sz="4800" b="1" dirty="0">
              <a:solidFill>
                <a:srgbClr val="0069B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98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03.875"/>
  <p:tag name="ORIGTOP" val="139.125"/>
  <p:tag name="ORIGHEIGHT" val="22.25"/>
  <p:tag name="ORIGWIDTH" val="2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60"/>
  <p:tag name="ORIGTOP" val="139.125"/>
  <p:tag name="ORIGHEIGHT" val="22.25"/>
  <p:tag name="ORIGWIDTH" val="2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88.125"/>
  <p:tag name="ORIGTOP" val="139.125"/>
  <p:tag name="ORIGHEIGHT" val="22.25"/>
  <p:tag name="ORIGWIDTH" val="2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88.125"/>
  <p:tag name="ORIGTOP" val="139.125"/>
  <p:tag name="ORIGHEIGHT" val="22.25"/>
  <p:tag name="ORIGWIDTH" val="2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1913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69BF"/>
      </a:accent1>
      <a:accent2>
        <a:srgbClr val="B0CB1D"/>
      </a:accent2>
      <a:accent3>
        <a:srgbClr val="7752C4"/>
      </a:accent3>
      <a:accent4>
        <a:srgbClr val="034D95"/>
      </a:accent4>
      <a:accent5>
        <a:srgbClr val="3F859B"/>
      </a:accent5>
      <a:accent6>
        <a:srgbClr val="D81728"/>
      </a:accent6>
      <a:hlink>
        <a:srgbClr val="4472C4"/>
      </a:hlink>
      <a:folHlink>
        <a:srgbClr val="BFBFBF"/>
      </a:folHlink>
    </a:clrScheme>
    <a:fontScheme name="自定义 3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1676</TotalTime>
  <Words>1578</Words>
  <Application>Microsoft Office PowerPoint</Application>
  <PresentationFormat>宽屏</PresentationFormat>
  <Paragraphs>238</Paragraphs>
  <Slides>20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6" baseType="lpstr">
      <vt:lpstr>DengXian</vt:lpstr>
      <vt:lpstr>Lato Light</vt:lpstr>
      <vt:lpstr>Microsoft YaHei</vt:lpstr>
      <vt:lpstr>SimHei</vt:lpstr>
      <vt:lpstr>SimSun</vt:lpstr>
      <vt:lpstr>SimSun</vt:lpstr>
      <vt:lpstr>新細明體</vt:lpstr>
      <vt:lpstr>Arial</vt:lpstr>
      <vt:lpstr>Arial Black</vt:lpstr>
      <vt:lpstr>Calibri</vt:lpstr>
      <vt:lpstr>Impact</vt:lpstr>
      <vt:lpstr>Times New Roman</vt:lpstr>
      <vt:lpstr>Wingdings</vt:lpstr>
      <vt:lpstr>Office 主题​​</vt:lpstr>
      <vt:lpstr>think-cell Slide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 Winnie</dc:creator>
  <cp:lastModifiedBy>Yang11_Li(李阳_EHS_RS)</cp:lastModifiedBy>
  <cp:revision>126</cp:revision>
  <dcterms:created xsi:type="dcterms:W3CDTF">2020-02-19T05:47:48Z</dcterms:created>
  <dcterms:modified xsi:type="dcterms:W3CDTF">2023-02-27T02:44:09Z</dcterms:modified>
</cp:coreProperties>
</file>