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81" r:id="rId1"/>
    <p:sldMasterId id="2147486618" r:id="rId2"/>
  </p:sldMasterIdLst>
  <p:notesMasterIdLst>
    <p:notesMasterId r:id="rId3"/>
  </p:notesMasterIdLst>
  <p:sldIdLst>
    <p:sldId id="1553" r:id="rId4"/>
    <p:sldId id="1558" r:id="rId5"/>
    <p:sldId id="1562" r:id="rId6"/>
    <p:sldId id="1565" r:id="rId7"/>
    <p:sldId id="1568" r:id="rId8"/>
    <p:sldId id="1571" r:id="rId9"/>
    <p:sldId id="1574" r:id="rId10"/>
    <p:sldId id="1577" r:id="rId11"/>
    <p:sldId id="1580" r:id="rId12"/>
    <p:sldId id="1583" r:id="rId13"/>
    <p:sldId id="1586" r:id="rId14"/>
    <p:sldId id="1589" r:id="rId15"/>
    <p:sldId id="1592" r:id="rId16"/>
    <p:sldId id="1595" r:id="rId17"/>
    <p:sldId id="1598" r:id="rId18"/>
    <p:sldId id="1601" r:id="rId19"/>
    <p:sldId id="1604" r:id="rId20"/>
    <p:sldId id="1607" r:id="rId21"/>
    <p:sldId id="1610" r:id="rId22"/>
    <p:sldId id="1613" r:id="rId23"/>
    <p:sldId id="1616" r:id="rId24"/>
    <p:sldId id="1619" r:id="rId25"/>
    <p:sldId id="162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82" r:id="rId1"/>
    <p:sldLayoutId id="2147486583" r:id="rId2"/>
    <p:sldLayoutId id="2147486584" r:id="rId3"/>
    <p:sldLayoutId id="2147486585" r:id="rId4"/>
    <p:sldLayoutId id="2147486586" r:id="rId5"/>
    <p:sldLayoutId id="2147486587" r:id="rId6"/>
    <p:sldLayoutId id="2147486588" r:id="rId7"/>
    <p:sldLayoutId id="2147486589" r:id="rId8"/>
    <p:sldLayoutId id="2147486590" r:id="rId9"/>
    <p:sldLayoutId id="2147486591" r:id="rId10"/>
    <p:sldLayoutId id="21474865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19" r:id="rId1"/>
    <p:sldLayoutId id="2147486620" r:id="rId2"/>
    <p:sldLayoutId id="2147486621" r:id="rId3"/>
    <p:sldLayoutId id="2147486622" r:id="rId4"/>
    <p:sldLayoutId id="2147486623" r:id="rId5"/>
    <p:sldLayoutId id="2147486624" r:id="rId6"/>
    <p:sldLayoutId id="2147486625" r:id="rId7"/>
    <p:sldLayoutId id="2147486626" r:id="rId8"/>
    <p:sldLayoutId id="2147486627" r:id="rId9"/>
    <p:sldLayoutId id="2147486628" r:id="rId10"/>
    <p:sldLayoutId id="21474866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tags" Target="../tags/tag217.xml"/><Relationship Id="rId22" Type="http://schemas.openxmlformats.org/officeDocument/2006/relationships/tags" Target="../tags/tag218.xml"/><Relationship Id="rId23" Type="http://schemas.openxmlformats.org/officeDocument/2006/relationships/tags" Target="../tags/tag219.xml"/><Relationship Id="rId24" Type="http://schemas.openxmlformats.org/officeDocument/2006/relationships/tags" Target="../tags/tag220.xml"/><Relationship Id="rId25" Type="http://schemas.openxmlformats.org/officeDocument/2006/relationships/tags" Target="../tags/tag221.xml"/><Relationship Id="rId26" Type="http://schemas.openxmlformats.org/officeDocument/2006/relationships/tags" Target="../tags/tag222.xml"/><Relationship Id="rId27" Type="http://schemas.openxmlformats.org/officeDocument/2006/relationships/tags" Target="../tags/tag223.xml"/><Relationship Id="rId28" Type="http://schemas.openxmlformats.org/officeDocument/2006/relationships/tags" Target="../tags/tag224.xml"/><Relationship Id="rId29" Type="http://schemas.openxmlformats.org/officeDocument/2006/relationships/tags" Target="../tags/tag22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幸福教育2024年小学教育的整体幸福追求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6974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幸福教育的理念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6974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2024年小学教育的发展趋势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99415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dirty="0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幸福教育在小学教育的实践</a:t>
            </a:r>
            <a:endParaRPr altLang="en-US" b="1" dirty="0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99415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幸福教育在小学教育的整体追求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幸福教育的理念</a:t>
            </a:r>
            <a:endParaRPr altLang="en-US" lang="zh-CN"/>
          </a:p>
        </p:txBody>
      </p:sp>
      <p:sp>
        <p:nvSpPr>
          <p:cNvPr id="10488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幸福教育的定义</a:t>
            </a:r>
            <a:endParaRPr altLang="en-US" lang="zh-CN"/>
          </a:p>
        </p:txBody>
      </p:sp>
      <p:sp>
        <p:nvSpPr>
          <p:cNvPr id="10489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幸福教育是一种教育理念，旨在通过关注学生的情感、心理和社交需求，促进学生的全面发展和幸福感。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幸福教育强调学生的主体性和个性发展，关注学生的兴趣和需求，培养学生的自主性和创造力。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幸福教育关注学生的心理健康和情感体验，通过积极的教育方式和手段，帮助学生建立积极的心态和情感体验。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幸福教育注重学生的社会交往和人际关系，通过合作学习和互动交流，培养学生的社交能力和合作精神。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幸福教育的重要性</a:t>
            </a:r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提升学生的幸福感：幸福教育关注学生的情感需求，通过积极的教育手段提高学生的幸福感。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培养积极品质：幸福教育注重培养学生的积极品质和人格特质，如乐观、自信、感恩等。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促进全面发展：幸福教育关注学生的知识、技能、情感、社会性等多方面的发展，有助于学生的全面成长。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营造和谐校园：幸福教育有助于营造和谐、积极、健康的校园环境，促进师生关系的融洽。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幸福教育的实施方式</a:t>
            </a:r>
            <a:endParaRPr altLang="en-US" lang="zh-CN"/>
          </a:p>
        </p:txBody>
      </p:sp>
      <p:sp>
        <p:nvSpPr>
          <p:cNvPr id="10490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注重学生的个性发展，因材施教，让每个学生都能发挥自己的优势和特长。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关注学生的情感需求，建立良好的师生关系，营造温馨、和谐的学习氛围。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培养学生的自主学习能力，引导学生主动参与学习过程，激发学生的学习热情和创造力。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注重学生的心理健康，加强心理辅导和心理疏导，帮助学生建立积极、健康的心态。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幸福教育的目标</a:t>
            </a:r>
            <a:endParaRPr altLang="en-US" lang="zh-CN"/>
          </a:p>
        </p:txBody>
      </p:sp>
      <p:sp>
        <p:nvSpPr>
          <p:cNvPr id="10491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培养具有幸福感的学生，让他们在学习和生活中感受到快乐和满足。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培养学生积极的心态和乐观的情绪，让他们能够应对挫折和困难。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培养学生的创造力和想象力，让他们能够创造幸福和享受美好生活。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培养学生的社会责任感和公民意识，让他们能够为社会做出贡献。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9259"/>
          </a:bodyPr>
          <a:p>
            <a:r>
              <a:rPr altLang="en-US" lang="zh-CN"/>
              <a:t>2024年小学教育的发展趋势</a:t>
            </a:r>
            <a:endParaRPr altLang="en-US" lang="zh-CN"/>
          </a:p>
        </p:txBody>
      </p:sp>
      <p:sp>
        <p:nvSpPr>
          <p:cNvPr id="104917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小学教育的发展现状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小学教育普及率逐年提高，入学率接近100%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小学教育质量得到重视，教育资源不断优化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小学教育课程设置更加多样化，注重学生综合素质的培养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小学教师队伍素质不断提升，教师培训和进修机会增多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小学教育的发展趋势</a:t>
            </a:r>
            <a:endParaRPr altLang="en-US" lang="zh-CN"/>
          </a:p>
        </p:txBody>
      </p:sp>
      <p:sp>
        <p:nvSpPr>
          <p:cNvPr id="10492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多元化教育：尊重学生的个性差异，提供多种形式的课程和教育活动，满足学生多样化的学习需求。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个性化教育：关注学生的兴趣和特长，因材施教，培养学生的综合素质。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信息化教育：利用信息技术手段，提高教育教学的效率和质量，促进教育资源的均衡分配。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社区化教育：加强学校与社区的合作，利用社区资源开展教育活动，促进学校与社区的共同发展。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小学教育面临的挑战和机遇</a:t>
            </a:r>
            <a:endParaRPr altLang="en-US" lang="zh-CN"/>
          </a:p>
        </p:txBody>
      </p:sp>
      <p:sp>
        <p:nvSpPr>
          <p:cNvPr id="10493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挑战：教育资源不均衡、教育质量参差不齐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机遇：科技的发展为教育带来了新的可能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机遇：国家对教育领域的投入不断加大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挑战：学生心理健康问题日益突出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小学教育发展的关键因素</a:t>
            </a:r>
            <a:endParaRPr altLang="en-US" lang="zh-CN"/>
          </a:p>
        </p:txBody>
      </p:sp>
      <p:sp>
        <p:nvSpPr>
          <p:cNvPr id="10494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教育资源：教育资源的分配和利用，包括学校设施、教材、教学设备等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教育评价：建立科学、公正、客观的教育评价体系，对小学教育的发展起到重要的推动作用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教育政策：政府对小学教育的重视和支持，以及教育政策的制定和实施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教师素质：教师的专业素养和教育教学方法，对小学教育的发展起到关键作用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幸福教育在小学教育的实践</a:t>
            </a:r>
            <a:endParaRPr altLang="en-US" lang="zh-CN"/>
          </a:p>
        </p:txBody>
      </p:sp>
      <p:sp>
        <p:nvSpPr>
          <p:cNvPr id="10495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幸福教育在小学教育的实践情况</a:t>
            </a:r>
            <a:endParaRPr altLang="en-US" lang="zh-CN"/>
          </a:p>
        </p:txBody>
      </p:sp>
      <p:sp>
        <p:nvSpPr>
          <p:cNvPr id="10495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实践方式：开展幸福教育课程，注重学生的情感和心理健康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实践内容：通过游戏、活动等形式，引导学生体验幸福感，培养积极心态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实践效果：提高学生的幸福感和心理健康水平，增强学生的自信心和创造力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实践案例：分享成功的教育经验和典型案例，为其他学校提供借鉴和参考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幸福教育在小学教育的实践方式</a:t>
            </a:r>
            <a:endParaRPr altLang="en-US" lang="zh-CN"/>
          </a:p>
        </p:txBody>
      </p:sp>
      <p:sp>
        <p:nvSpPr>
          <p:cNvPr id="104961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1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营造积极的学习氛围：鼓励学生积极参与学习，培养他们的学习兴趣和动力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关注学生的情感需求：关注学生的情感变化，提供情感支持和引导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培养学生的自我管理能力：帮助学生建立良好的学习习惯和时间管理习惯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开展多元化的教学活动：通过多种形式的教学活动，培养学生的创新能力和团队合作精神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幸福教育在小学教育的实践效果</a:t>
            </a:r>
            <a:endParaRPr altLang="en-US" lang="zh-CN"/>
          </a:p>
        </p:txBody>
      </p:sp>
      <p:sp>
        <p:nvSpPr>
          <p:cNvPr id="10496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促进师生关系：幸福教育强调师生之间的互动与沟通，有助于建立和谐、亲密的师生关系。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提升学生幸福感：通过幸福教育，学生能够更好地认识自己和世界，从而增强幸福感。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提高教学质量：幸福教育能够激发学生的学习兴趣和动力，从而提高教学质量和效果。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培养积极心理品质：幸福教育注重培养学生的积极心理品质，如乐观、自信、坚韧等，有助于学生未来的成长和发展。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幸福教育在小学教育的实践案例</a:t>
            </a:r>
            <a:endParaRPr altLang="en-US" lang="zh-CN"/>
          </a:p>
        </p:txBody>
      </p:sp>
      <p:sp>
        <p:nvSpPr>
          <p:cNvPr id="10497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案例一：某小学开展幸福教育课程，通过游戏、互动等方式，让学生体验到学习的乐趣和幸福感。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案例二：某小学实施幸福教育，关注学生的心理健康和情感需求，通过心理辅导和情感关怀，提升学生的幸福感。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案例三：某小学在幸福教育实践中，注重培养学生的自主性和创造性，通过开展各种创意活动，激发学生的潜能和幸福感。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案例四：某小学在幸福教育实践中，强调家校合作，通过家长会、亲子活动等方式，促进家庭教育和学校教育的融合，提升学生的幸福感。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幸福教育在小学教育的整体追求</a:t>
            </a:r>
            <a:endParaRPr altLang="en-US" lang="zh-CN"/>
          </a:p>
        </p:txBody>
      </p:sp>
      <p:sp>
        <p:nvSpPr>
          <p:cNvPr id="104979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幸福教育在小学教育的整体追求的意义</a:t>
            </a:r>
            <a:endParaRPr altLang="en-US" lang="zh-CN"/>
          </a:p>
        </p:txBody>
      </p:sp>
      <p:sp>
        <p:nvSpPr>
          <p:cNvPr id="10498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提升学生幸福感：通过幸福教育，帮助学生认识和追求幸福，增强学生的幸福感。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培养积极品质：幸福教育有助于培养学生的积极品质，如乐观、自信、感恩等。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促进全面发展：幸福教育注重学生的全面发展，不仅关注知识的学习，还关注学生的身心健康和人际交往能力。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形成良好的师生关系：幸福教育强调师生关系的和谐，有利于形成良好的师生关系，促进教育质量的提高。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幸福教育在小学教育的整体追求的目标</a:t>
            </a:r>
            <a:endParaRPr altLang="en-US" lang="zh-CN"/>
          </a:p>
        </p:txBody>
      </p:sp>
      <p:sp>
        <p:nvSpPr>
          <p:cNvPr id="10499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提升学生的幸福感：关注学生的内心世界，培养积极心态和乐观精神。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培养幸福能力：通过教育引导学生认识幸福、创造幸福、享受幸福。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幸福教育评价体系：建立科学合理的评价体系，关注学生的幸福体验和成长过程。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家校合作共育：加强家校合作，共同营造幸福教育环境，促进学生的全面发展。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幸福教育在小学教育的整体追求的实现路径</a:t>
            </a:r>
            <a:endParaRPr altLang="en-US" lang="zh-CN"/>
          </a:p>
        </p:txBody>
      </p:sp>
      <p:sp>
        <p:nvSpPr>
          <p:cNvPr id="10499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提升学生的幸福感：通过关注学生的情感需求，培养学生的积极心态和乐观精神，增强学生的幸福感。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营造幸福的校园环境：创造一个温馨、和谐、美丽的校园环境，让学生感受到幸福和快乐。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幸福教育课程设置：开设幸福教育课程，引导学生认识幸福、感受幸福、创造幸福，培养学生的幸福素养。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家校合作共育：加强家校合作，共同关注孩子的成长，营造良好的教育氛围，促进孩子的幸福成长。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幸福教育在小学教育的整体追求的未来展望</a:t>
            </a:r>
            <a:endParaRPr altLang="en-US" lang="zh-CN"/>
          </a:p>
        </p:txBody>
      </p:sp>
      <p:sp>
        <p:nvSpPr>
          <p:cNvPr id="10500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幸福教育师资队伍的培养和发展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幸福教育评价体系的建立和完善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幸福教育课程设置和教学方法的改进与创新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幸福教育理念在小学教育中的普及和推广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0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4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4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UNIT_SUBTYPE" val="d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4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UNIT_SUBTYPE" val="d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4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91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4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8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8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3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2024-01-05T13:03:47Z</dcterms:created>
  <dcterms:modified xsi:type="dcterms:W3CDTF">2024-01-05T13:03:47Z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62139dcd8e8d4a3f83a9f0f43fa30b9f_21</vt:lpwstr>
  </property>
</Properties>
</file>