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25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handoutMaster" Target="handoutMasters/handoutMaster1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tags" Target="../tags/tag2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540385" y="2150745"/>
            <a:ext cx="11113770" cy="1783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44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600" b="1" noProof="1">
                <a:solidFill>
                  <a:srgbClr val="0070C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专题五</a:t>
            </a:r>
            <a:r>
              <a:rPr lang="en-US" altLang="zh-CN" sz="6600" b="1" noProof="1">
                <a:solidFill>
                  <a:srgbClr val="0070C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    </a:t>
            </a:r>
            <a:r>
              <a:rPr lang="zh-CN" altLang="en-US" sz="6600" b="1" noProof="1">
                <a:solidFill>
                  <a:srgbClr val="0070C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统计与概率专题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171825" y="19011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indent="638810" algn="l" rtl="0" eaLnBrk="0">
              <a:lnSpc>
                <a:spcPct val="91000"/>
              </a:lnSpc>
            </a:pPr>
            <a:r>
              <a:rPr lang="en-US" sz="3200" spc="80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lang="zh-CN" altLang="en-US" sz="3200" b="1">
                <a:solidFill>
                  <a:schemeClr val="tx1"/>
                </a:solidFill>
                <a:sym typeface="+mn-ea"/>
              </a:rPr>
              <a:t>考法综述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71825" y="289369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indent="638810" algn="l" eaLnBrk="0">
              <a:lnSpc>
                <a:spcPct val="91000"/>
              </a:lnSpc>
              <a:buClrTx/>
              <a:buSzTx/>
              <a:buFontTx/>
            </a:pPr>
            <a:r>
              <a:rPr lang="en-US" altLang="zh-CN" sz="3200" b="1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3200" b="1">
                <a:solidFill>
                  <a:schemeClr val="tx1"/>
                </a:solidFill>
                <a:sym typeface="+mn-ea"/>
              </a:rPr>
              <a:t>典型剖析</a:t>
            </a:r>
          </a:p>
        </p:txBody>
      </p:sp>
      <p:sp>
        <p:nvSpPr>
          <p:cNvPr id="22" name="矩形 21"/>
          <p:cNvSpPr/>
          <p:nvPr/>
        </p:nvSpPr>
        <p:spPr>
          <a:xfrm>
            <a:off x="3171825" y="39712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indent="638810" algn="l" eaLnBrk="0">
              <a:lnSpc>
                <a:spcPct val="91000"/>
              </a:lnSpc>
              <a:buClrTx/>
              <a:buSzTx/>
              <a:buFontTx/>
            </a:pPr>
            <a:r>
              <a:rPr lang="en-US" altLang="zh-CN" sz="3200" b="1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3200" b="1">
                <a:solidFill>
                  <a:schemeClr val="tx1"/>
                </a:solidFill>
                <a:sym typeface="+mn-ea"/>
              </a:rPr>
              <a:t>实战演练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303780" y="190119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303780" y="289369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303780" y="397129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spc="80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考法综</a:t>
            </a:r>
            <a:r>
              <a:rPr spc="55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述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87375" y="1533525"/>
            <a:ext cx="11174730" cy="4225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1.能根据实际问题选择合适的调查方式.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2.能在丰富的实例中指出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总体、个体、样本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，体会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用样本估计总体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的思想.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3.在具体情境中能找到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众数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与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中位数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，理解并会计算算数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平均数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加权平均数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；根据具体问题，能选择合适的统计量表示数据的集中程度.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97585" y="735965"/>
            <a:ext cx="205676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sz="3600" b="1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考法综</a:t>
            </a:r>
            <a:r>
              <a:rPr sz="3600" b="1" spc="55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述</a:t>
            </a:r>
            <a:endParaRPr lang="zh-CN" altLang="en-US" sz="3600" b="1" spc="55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93065" y="1315720"/>
            <a:ext cx="11405870" cy="4225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4.会计算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方差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，并会用它们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表示数据的离散程度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5.通过实例，理解频数、频率的概念，理解频数分布的意义和作用，会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列频数分布表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画频数分布直方图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频数折线图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，并解决简单的实际问题.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6.掌握条形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统计图、扇形统计图和折线统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计图的特点，并能从图表中获取有用的信息，能根据实际问题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灵活选择统计图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10845" y="887730"/>
            <a:ext cx="11370310" cy="5259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7.能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根据统计结果做出合理的判断和预测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，能体会统计对决策的作用，能比较清晰地表达自己的观点，对日常生活的某些数据发表自己的看法，并解决一些简单的实际问题.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8.会判断简单事件的属性：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确定事件、不确定事件、必然事件、不可能事件.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9.掌握用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画树状图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或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列表法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计算简单事件发生的概率.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10.理解频率与概率之间的关系，应用概率知识解决实际问题.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典型剖析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43230" y="1328420"/>
            <a:ext cx="11489690" cy="418147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5285" y="937895"/>
            <a:ext cx="11442065" cy="474218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softEdge rad="317500"/>
          </a:effectLst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5130" y="1471930"/>
            <a:ext cx="11381740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【例2】某校开展为“希望小学”捐书活动，以下是八名学生的捐书册数：2，3，2，2，6，7，5，5，这组数据的中位数是（    ）</a:t>
            </a:r>
          </a:p>
          <a:p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B.4.5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D.2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43365" y="189992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</a:t>
            </a:r>
            <a:endParaRPr lang="zh-CN" altLang="en-US" sz="2800" b="1"/>
          </a:p>
        </p:txBody>
      </p:sp>
      <p:grpSp>
        <p:nvGrpSpPr>
          <p:cNvPr id="6" name="组合 5"/>
          <p:cNvGrpSpPr/>
          <p:nvPr/>
        </p:nvGrpSpPr>
        <p:grpSpPr>
          <a:xfrm>
            <a:off x="478790" y="3732530"/>
            <a:ext cx="11381740" cy="1568450"/>
            <a:chOff x="754" y="5878"/>
            <a:chExt cx="17924" cy="2470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54" y="5878"/>
              <a:ext cx="17924" cy="2471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effectLst>
              <a:softEdge rad="317500"/>
            </a:effectLst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174" y="7336"/>
              <a:ext cx="56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8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.</a:t>
              </a: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393065" y="894715"/>
            <a:ext cx="11404600" cy="5115560"/>
            <a:chOff x="619" y="1409"/>
            <a:chExt cx="17960" cy="8056"/>
          </a:xfrm>
        </p:grpSpPr>
        <p:sp>
          <p:nvSpPr>
            <p:cNvPr id="2" name="文本框 1"/>
            <p:cNvSpPr txBox="1"/>
            <p:nvPr/>
          </p:nvSpPr>
          <p:spPr>
            <a:xfrm>
              <a:off x="619" y="1409"/>
              <a:ext cx="17961" cy="421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【例3】如图所示是两个可以自由转动的转盘，转盘各被等分成三个扇形，分别标上1、2、3和6、7、8这6个数字，如果同时转动这两个转盘各一次（指针落在等分线上重转），转盘停止后，指针指向字数之和为偶数的是（    ）</a:t>
              </a:r>
            </a:p>
            <a:p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   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49168"/>
            <a:stretch>
              <a:fillRect/>
            </a:stretch>
          </p:blipFill>
          <p:spPr>
            <a:xfrm>
              <a:off x="3535" y="4022"/>
              <a:ext cx="11135" cy="391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3" y="7859"/>
              <a:ext cx="1762" cy="160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6" y="7990"/>
              <a:ext cx="1849" cy="139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7" y="7941"/>
              <a:ext cx="1665" cy="144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314" y="7941"/>
              <a:ext cx="1811" cy="1383"/>
            </a:xfrm>
            <a:prstGeom prst="rect">
              <a:avLst/>
            </a:prstGeom>
          </p:spPr>
        </p:pic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03250" y="751840"/>
            <a:ext cx="10984865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【点拨与解答】本题考查利用列表法与画树状图法求概率.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画树状图：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2435" y="5180965"/>
            <a:ext cx="11325860" cy="1132205"/>
          </a:xfrm>
          <a:prstGeom prst="rect">
            <a:avLst/>
          </a:prstGeom>
          <a:blipFill rotWithShape="1">
            <a:blip r:embed="rId2"/>
            <a:stretch>
              <a:fillRect r="-757"/>
            </a:stretch>
          </a:blipFill>
          <a:effectLst>
            <a:softEdge rad="317500"/>
          </a:effectLst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C6EAFA">
                  <a:alpha val="100000"/>
                </a:srgbClr>
              </a:clrFrom>
              <a:clrTo>
                <a:srgbClr val="C6EAFA">
                  <a:alpha val="100000"/>
                  <a:alpha val="0"/>
                </a:srgbClr>
              </a:clrTo>
            </a:clrChange>
            <a:biLevel thresh="50000"/>
          </a:blip>
          <a:stretch>
            <a:fillRect/>
          </a:stretch>
        </p:blipFill>
        <p:spPr>
          <a:xfrm>
            <a:off x="2553335" y="1322705"/>
            <a:ext cx="6634480" cy="38582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81000" y="558800"/>
            <a:ext cx="1143063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【例4】某校为了解本校八年级学生的课外阅读喜好，随机抽取部分该校八年级学生进行问卷调查（每人只选一种书籍），如图所示是整理数据后画的两幅不完整的统计图，请你根据图中的信息，解答下列问题.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（1）这次活动一共调查了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名学生；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（2）在扇形统计图中，“其他”所在的扇形圆心角为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度；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（3）补全条形统计图；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（4）若该校八年级有600人，请你估计喜欢“科普常识”类图书的学生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人.</a:t>
            </a: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7730" y="3626485"/>
            <a:ext cx="5620385" cy="29495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520700" y="798195"/>
            <a:ext cx="11551920" cy="5631180"/>
            <a:chOff x="820" y="1257"/>
            <a:chExt cx="18192" cy="8868"/>
          </a:xfrm>
        </p:grpSpPr>
        <p:sp>
          <p:nvSpPr>
            <p:cNvPr id="2" name="文本框 1"/>
            <p:cNvSpPr txBox="1"/>
            <p:nvPr/>
          </p:nvSpPr>
          <p:spPr>
            <a:xfrm>
              <a:off x="820" y="1257"/>
              <a:ext cx="18193" cy="886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softEdge rad="317500"/>
            </a:effectLst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【点拨与解答】本题考查条形统计图、扇形统计图、用样本估计总体的知识.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（1）从条形统计图和扇形统计图知，喜欢“小说”类图书的学生有80人，占40%，从而得出这次活动一共调查的学生数80÷40%=200（名）.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（2）从条形统计图知，喜欢“其他”的学生有20人，占10%，所以“其他”所在的扇形圆心角为360°×10%=36°.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（3）喜欢“科普常识”类图书的学生有200-80-40-20=60（人），从而补全条形统计图.</a:t>
              </a: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（4）600乘以样本中喜欢“科普常识”类图书的学生的人数所占的比例即可求解：600×30%=180（人）.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C6EAFA">
                    <a:alpha val="100000"/>
                  </a:srgbClr>
                </a:clrFrom>
                <a:clrTo>
                  <a:srgbClr val="C6EAFA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67" y="4792"/>
              <a:ext cx="5946" cy="4054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实战演练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54660" y="1275715"/>
            <a:ext cx="11405870" cy="4878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1.2019年是大家公认的5G商用元年.移动通信行业人员想了解5G手机的使用情况，在某高校随机对500位大学生进行了问卷调查．下列说法正确的是（    ）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A.该调查方式是普查</a:t>
            </a: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B.该调查中的个体是每一位大学生</a:t>
            </a: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C.该调查中的样本是被随机调查的500位大学生5G手机的使用情况</a:t>
            </a:r>
          </a:p>
          <a:p>
            <a:pPr indent="457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D.该调查中的样本容量是500位大学生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1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54225" y="232537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4495" y="1295400"/>
            <a:ext cx="1154049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2.新型冠状病毒感染的肺炎疫情期间，某班同学积极参加献爱心活动，该班50名学生的捐款统计情况如表所示：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则他们捐款金额的平均数和中位数分别是（    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1288415" y="5146040"/>
            <a:ext cx="925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A.39，10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B.39，30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C.30.4，30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D.30.4，10</a:t>
            </a:r>
            <a:endParaRPr lang="zh-CN" altLang="en-US" sz="28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8970" y="2277745"/>
            <a:ext cx="7988935" cy="15735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76540" y="3851275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17830" y="1060450"/>
            <a:ext cx="860552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3.如图，在4×4的正方形网格中，黑色部分的图形构成了一个轴对称图形，现在任意取一个白色小正方形涂黑，使黑色部分仍然是一个轴对称图形的概率是（    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7830" y="4196080"/>
            <a:ext cx="113245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4.（2021·广西梧州）一个口袋里装有4个白球、5个黑球，除颜色外，其余如材料、大小、质量等情况完全相同，随意从中抽出一个球，抽到白球的概率是（    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9025" y="777240"/>
            <a:ext cx="3032760" cy="28422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695" y="2780665"/>
            <a:ext cx="5741035" cy="9359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85695" y="5503545"/>
            <a:ext cx="5741035" cy="9372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34085" y="235331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77210" y="5057775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</a:t>
            </a:r>
            <a:endParaRPr lang="zh-CN" altLang="en-US" sz="2800" b="1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5945" y="1184910"/>
            <a:ext cx="11296015" cy="26765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3" name="文本框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5945" y="4123055"/>
            <a:ext cx="11162665" cy="15646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39535" y="118491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86255" y="2861945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888605" y="501777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22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93725" y="676910"/>
            <a:ext cx="1100455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8.某校八年级学生全部参加“八年级生物地理会考”，从中抽取部分学生的生物考试成绩，将他们的成绩进行统计后分为A，B，C，D四等，并将统计结果绘制成如图所示的统计图，请结合图中所给的信息解答下列问题.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（1）抽取了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名八年级学生的生物成绩；</a:t>
            </a: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（2）请把条形统计图补充完整；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（3）扇形统计图中等级D所在的扇形的圆心角度数是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（4）若A，B，C代表合格，该校八年级有300名学生，求全年级生物合格的学生共约多少人？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8560" y="2121535"/>
            <a:ext cx="4754880" cy="23729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07030" y="1717040"/>
            <a:ext cx="581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50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180705" y="4627880"/>
            <a:ext cx="10560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36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°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302385" y="5837555"/>
            <a:ext cx="9196070" cy="622300"/>
            <a:chOff x="2051" y="9193"/>
            <a:chExt cx="14482" cy="980"/>
          </a:xfrm>
        </p:grpSpPr>
        <p:sp>
          <p:nvSpPr>
            <p:cNvPr id="6" name="文本框 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2051" y="9193"/>
              <a:ext cx="14483" cy="980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5651" y="9581"/>
              <a:ext cx="230" cy="1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02920" y="613410"/>
            <a:ext cx="113703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9.（2021·广西玉林）2021年是中国共产党建党100周年.五一后某校组织了八年级学生参加建党100周年知识竞赛，为了了解学生对党史知识的掌握情况，学校随机抽取了部分同学的成绩作为样本，把成绩按“不及格”“合格”“良好”“优秀”四个等级分别进行统计，并绘制了如下不完整的条形统计图与扇形统计图.</a:t>
            </a: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请根据图中提供的信息解答下列问题：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（1）根据给出的信息，将这两个统计图补充完整（不必写出计算过程）；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（2）该校八年级有学生650人，请估计成绩未达到“良好”及以上的有多少人？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（3）“优秀”学生中有甲、乙、丙、丁4位同学表现突出，现从中派2人参加区级比赛，求抽到甲、乙两人的概率.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67100" y="1876425"/>
            <a:ext cx="4758055" cy="20961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680720" y="306070"/>
            <a:ext cx="5474970" cy="6244590"/>
            <a:chOff x="1072" y="482"/>
            <a:chExt cx="8622" cy="9834"/>
          </a:xfrm>
        </p:grpSpPr>
        <p:sp>
          <p:nvSpPr>
            <p:cNvPr id="2" name="文本框 1"/>
            <p:cNvSpPr txBox="1"/>
            <p:nvPr/>
          </p:nvSpPr>
          <p:spPr>
            <a:xfrm>
              <a:off x="1072" y="1075"/>
              <a:ext cx="2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 b="1">
                  <a:gradFill>
                    <a:gsLst>
                      <a:gs pos="0">
                        <a:srgbClr val="FECF40"/>
                      </a:gs>
                      <a:gs pos="100000">
                        <a:srgbClr val="846C21"/>
                      </a:gs>
                    </a:gsLst>
                    <a:lin scaled="0"/>
                  </a:gradFill>
                </a:rPr>
                <a:t>解答</a:t>
              </a:r>
              <a:endParaRPr lang="zh-CN" altLang="en-US" sz="28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680" y="482"/>
              <a:ext cx="14" cy="9835"/>
            </a:xfrm>
            <a:prstGeom prst="line">
              <a:avLst/>
            </a:prstGeom>
            <a:ln w="50800" cmpd="dbl">
              <a:solidFill>
                <a:srgbClr val="F1E65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260" y="1401445"/>
            <a:ext cx="5726430" cy="2743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260" y="4067810"/>
            <a:ext cx="5478780" cy="2410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5690" y="1401445"/>
            <a:ext cx="5731510" cy="451040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81</Paragraphs>
  <Slides>22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3">
      <vt:lpstr>Office 主题</vt:lpstr>
      <vt:lpstr>Slide 1</vt:lpstr>
      <vt:lpstr>Slide 2</vt:lpstr>
      <vt:lpstr>考法综述</vt:lpstr>
      <vt:lpstr>Slide 4</vt:lpstr>
      <vt:lpstr>Slide 5</vt:lpstr>
      <vt:lpstr>Slide 6</vt:lpstr>
      <vt:lpstr>典型剖析</vt:lpstr>
      <vt:lpstr>Slide 8</vt:lpstr>
      <vt:lpstr>Slide 9</vt:lpstr>
      <vt:lpstr>Slide 10</vt:lpstr>
      <vt:lpstr>Slide 11</vt:lpstr>
      <vt:lpstr>Slide 12</vt:lpstr>
      <vt:lpstr>Slide 13</vt:lpstr>
      <vt:lpstr>Slide 14</vt:lpstr>
      <vt:lpstr>实战演练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2021-10-21T01:18:39Z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